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29" r:id="rId4"/>
    <p:sldMasterId id="2147483744" r:id="rId5"/>
    <p:sldMasterId id="2147483762" r:id="rId6"/>
  </p:sldMasterIdLst>
  <p:notesMasterIdLst>
    <p:notesMasterId r:id="rId36"/>
  </p:notesMasterIdLst>
  <p:sldIdLst>
    <p:sldId id="399" r:id="rId7"/>
    <p:sldId id="2594" r:id="rId8"/>
    <p:sldId id="2141411287" r:id="rId9"/>
    <p:sldId id="2141411264" r:id="rId10"/>
    <p:sldId id="2141411266" r:id="rId11"/>
    <p:sldId id="2141411289" r:id="rId12"/>
    <p:sldId id="2141411278" r:id="rId13"/>
    <p:sldId id="400" r:id="rId14"/>
    <p:sldId id="2608" r:id="rId15"/>
    <p:sldId id="2613" r:id="rId16"/>
    <p:sldId id="2141411281" r:id="rId17"/>
    <p:sldId id="2141411282" r:id="rId18"/>
    <p:sldId id="2487" r:id="rId19"/>
    <p:sldId id="2141411290" r:id="rId20"/>
    <p:sldId id="2141411256" r:id="rId21"/>
    <p:sldId id="333" r:id="rId22"/>
    <p:sldId id="2141411280" r:id="rId23"/>
    <p:sldId id="272" r:id="rId24"/>
    <p:sldId id="2141411261" r:id="rId25"/>
    <p:sldId id="2141411247" r:id="rId26"/>
    <p:sldId id="313" r:id="rId27"/>
    <p:sldId id="2141411292" r:id="rId28"/>
    <p:sldId id="2141411260" r:id="rId29"/>
    <p:sldId id="2141411286" r:id="rId30"/>
    <p:sldId id="2589" r:id="rId31"/>
    <p:sldId id="2622" r:id="rId32"/>
    <p:sldId id="389" r:id="rId33"/>
    <p:sldId id="2141411293" r:id="rId34"/>
    <p:sldId id="29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14490F-DA28-F868-0739-8D80B4A91E7F}" name="FERRAH, Johra" initials="JF" userId="S::ferrahj@obs.who.int::f93ecbde-c986-4227-9da8-fbce4ccf05cb" providerId="AD"/>
  <p188:author id="{28E2FAA4-7438-B135-BD15-59877D2E748C}" name="Guest User" initials="GU" userId="S::urn:spo:anon#210e4cbc45c2658ed68f46b2773f724cda0606af8f8226766d839ec0c2441a68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5"/>
    <p:restoredTop sz="81620"/>
  </p:normalViewPr>
  <p:slideViewPr>
    <p:cSldViewPr snapToGrid="0">
      <p:cViewPr>
        <p:scale>
          <a:sx n="83" d="100"/>
          <a:sy n="83" d="100"/>
        </p:scale>
        <p:origin x="103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9BFE2-A495-428A-B797-09A622F044F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3B5B7-E309-4EEB-914B-E783FE56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64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3B5B7-E309-4EEB-914B-E783FE56B9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374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D778C-F417-3C38-7DB8-6529BC704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4D404-520E-1D41-1CEA-AF0AD9B4A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D2D223-2429-2CFD-1D15-223A70B23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94743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3B5B7-E309-4EEB-914B-E783FE56B94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51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B545F-7C75-8B43-92A8-4A3846CD9A8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011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D2D35-47B4-AE6F-526E-F535E1C9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F0B46B5-F32B-C8EC-E938-FC23665E2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61AA01-C612-22B5-3BB8-C7C65C8EC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075EF6-7394-4465-36DF-DB28D32B53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B545F-7C75-8B43-92A8-4A3846CD9A8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296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3B5B7-E309-4EEB-914B-E783FE56B94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87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smtClean="0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3800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1FD19-EB81-49BB-2905-49590F2F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401D0-C0E8-BD12-B59C-D2ADDE4FC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248D7-B831-6A11-FFBD-9945A33F77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CD6C6-5A3B-E36E-B4D4-73330D1B6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3B5B7-E309-4EEB-914B-E783FE56B94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2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267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B545F-7C75-8B43-92A8-4A3846CD9A82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328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20F83-C981-A896-84BF-196C61E4A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E053A2-FA2A-206D-8A5D-E02001AFD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0D6EBE4-50C2-B08D-1959-60A285B8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8D20F8-91D1-5276-1830-495D607D3C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B545F-7C75-8B43-92A8-4A3846CD9A82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667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Europ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619139" y="6247704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5" name="CasellaDiTesto 14"/>
          <p:cNvSpPr txBox="1"/>
          <p:nvPr userDrawn="1"/>
        </p:nvSpPr>
        <p:spPr>
          <a:xfrm>
            <a:off x="2372447" y="6247704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chemeClr val="bg1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chemeClr val="bg1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chemeClr val="bg1"/>
              </a:solidFill>
              <a:latin typeface="Arial   "/>
              <a:cs typeface="Arial   "/>
            </a:endParaRPr>
          </a:p>
        </p:txBody>
      </p:sp>
      <p:sp>
        <p:nvSpPr>
          <p:cNvPr id="16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32277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186652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01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6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49972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6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8955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7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2778069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8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5718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531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7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8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8955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9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2778069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0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5718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4060414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7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8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9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8955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0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2778069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5718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157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SmartArt 2"/>
          <p:cNvSpPr>
            <a:spLocks noGrp="1"/>
          </p:cNvSpPr>
          <p:nvPr>
            <p:ph type="dgm" sz="quarter" idx="18"/>
          </p:nvPr>
        </p:nvSpPr>
        <p:spPr>
          <a:xfrm>
            <a:off x="619138" y="1796144"/>
            <a:ext cx="10986252" cy="43814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02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3" name="Connettore 1 12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39" y="1826328"/>
            <a:ext cx="10986250" cy="4260147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0" name="CasellaDiTesto 19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2191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100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0" name="Connettore 1 9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30BBB32F-AEB3-66B9-1904-8A529BD45A8D}"/>
              </a:ext>
            </a:extLst>
          </p:cNvPr>
          <p:cNvSpPr txBox="1"/>
          <p:nvPr userDrawn="1"/>
        </p:nvSpPr>
        <p:spPr>
          <a:xfrm>
            <a:off x="577848" y="6576174"/>
            <a:ext cx="8010340" cy="52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398">
                <a:solidFill>
                  <a:schemeClr val="bg1"/>
                </a:solidFill>
                <a:latin typeface="Arial  "/>
                <a:cs typeface="Arial  "/>
              </a:rPr>
              <a:t>healthobservatory.eu          @OBSHealth</a:t>
            </a:r>
          </a:p>
          <a:p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2927003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8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8" y="1705810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604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3" name="Connettore 1 12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39" y="1826328"/>
            <a:ext cx="10986250" cy="4260147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0" name="CasellaDiTesto 19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12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Europe gra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8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1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247704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3" name="CasellaDiTesto 12"/>
          <p:cNvSpPr txBox="1"/>
          <p:nvPr userDrawn="1"/>
        </p:nvSpPr>
        <p:spPr>
          <a:xfrm>
            <a:off x="2372447" y="6247704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chemeClr val="bg1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chemeClr val="bg1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chemeClr val="bg1"/>
              </a:solidFill>
              <a:latin typeface="Arial   "/>
              <a:cs typeface="Arial   "/>
            </a:endParaRP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32277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186652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41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39" y="2410382"/>
            <a:ext cx="10986250" cy="3676092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0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2" name="Connettore 1 11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8" y="1705810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206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ab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9" name="CasellaDiTesto 18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1" name="CasellaDiTesto 20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5827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0" name="Connettore 1 9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23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9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13" name="Segnaposto testo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9139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18" name="Segnaposto testo 23"/>
          <p:cNvSpPr>
            <a:spLocks noGrp="1"/>
          </p:cNvSpPr>
          <p:nvPr>
            <p:ph type="body" sz="quarter" idx="23" hasCustomPrompt="1"/>
          </p:nvPr>
        </p:nvSpPr>
        <p:spPr>
          <a:xfrm>
            <a:off x="3415545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0" name="Segnaposto testo 23"/>
          <p:cNvSpPr>
            <a:spLocks noGrp="1"/>
          </p:cNvSpPr>
          <p:nvPr>
            <p:ph type="body" sz="quarter" idx="24" hasCustomPrompt="1"/>
          </p:nvPr>
        </p:nvSpPr>
        <p:spPr>
          <a:xfrm>
            <a:off x="3415545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1" name="Segnaposto testo 23"/>
          <p:cNvSpPr>
            <a:spLocks noGrp="1"/>
          </p:cNvSpPr>
          <p:nvPr>
            <p:ph type="body" sz="quarter" idx="25" hasCustomPrompt="1"/>
          </p:nvPr>
        </p:nvSpPr>
        <p:spPr>
          <a:xfrm>
            <a:off x="6211952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2" name="Segnaposto testo 23"/>
          <p:cNvSpPr>
            <a:spLocks noGrp="1"/>
          </p:cNvSpPr>
          <p:nvPr>
            <p:ph type="body" sz="quarter" idx="26" hasCustomPrompt="1"/>
          </p:nvPr>
        </p:nvSpPr>
        <p:spPr>
          <a:xfrm>
            <a:off x="6211952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3" name="Segnaposto testo 23"/>
          <p:cNvSpPr>
            <a:spLocks noGrp="1"/>
          </p:cNvSpPr>
          <p:nvPr>
            <p:ph type="body" sz="quarter" idx="27" hasCustomPrompt="1"/>
          </p:nvPr>
        </p:nvSpPr>
        <p:spPr>
          <a:xfrm>
            <a:off x="9008359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4" name="Segnaposto testo 23"/>
          <p:cNvSpPr>
            <a:spLocks noGrp="1"/>
          </p:cNvSpPr>
          <p:nvPr>
            <p:ph type="body" sz="quarter" idx="28" hasCustomPrompt="1"/>
          </p:nvPr>
        </p:nvSpPr>
        <p:spPr>
          <a:xfrm>
            <a:off x="9008359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5" name="CasellaDiTesto 24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6" name="CasellaDiTesto 25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744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left text, right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19906" y="1768475"/>
            <a:ext cx="5434873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3" name="Connettore 1 12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723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left quote, right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296158" y="1768476"/>
            <a:ext cx="3731089" cy="3617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marR="0" indent="0" algn="ctr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Quote: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#293762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517299" y="1578429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“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4961273" y="4563595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”</a:t>
            </a:r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048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subtitle, left image, right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19138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97619" y="1768476"/>
            <a:ext cx="3731089" cy="3617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marR="0" indent="0" algn="ctr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Quote: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#293762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6218760" y="1578429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“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10662734" y="4563595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”</a:t>
            </a:r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372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left image, right tex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19138" y="1768475"/>
            <a:ext cx="5386631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218760" y="1768475"/>
            <a:ext cx="5434873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234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side images, 1 center tex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803974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9" name="CasellaDiTesto 18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0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1" name="Segnaposto testo 3"/>
          <p:cNvSpPr>
            <a:spLocks noGrp="1"/>
          </p:cNvSpPr>
          <p:nvPr>
            <p:ph type="body" sz="quarter" idx="21" hasCustomPrompt="1"/>
          </p:nvPr>
        </p:nvSpPr>
        <p:spPr>
          <a:xfrm>
            <a:off x="4323619" y="1768475"/>
            <a:ext cx="3564438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000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grap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grafico 20"/>
          <p:cNvSpPr>
            <a:spLocks noGrp="1"/>
          </p:cNvSpPr>
          <p:nvPr>
            <p:ph type="chart" sz="quarter" idx="18"/>
          </p:nvPr>
        </p:nvSpPr>
        <p:spPr>
          <a:xfrm>
            <a:off x="619906" y="1677988"/>
            <a:ext cx="10985483" cy="4100512"/>
          </a:xfrm>
          <a:prstGeom prst="rect">
            <a:avLst/>
          </a:prstGeom>
          <a:solidFill>
            <a:schemeClr val="bg1"/>
          </a:solidFill>
          <a:ln>
            <a:solidFill>
              <a:srgbClr val="F5D652"/>
            </a:solidFill>
          </a:ln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611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 userDrawn="1"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immagine 2"/>
          <p:cNvSpPr>
            <a:spLocks noGrp="1"/>
          </p:cNvSpPr>
          <p:nvPr>
            <p:ph type="pic" sz="quarter" idx="17"/>
          </p:nvPr>
        </p:nvSpPr>
        <p:spPr>
          <a:xfrm>
            <a:off x="619906" y="1704976"/>
            <a:ext cx="10985483" cy="4772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98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 Europe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10985483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619139" y="5269695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2372447" y="5269695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73001" y="5270234"/>
            <a:ext cx="7632388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64730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364205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4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5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5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511126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5491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1 Europ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619139" y="6247704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5" name="CasellaDiTesto 14"/>
          <p:cNvSpPr txBox="1"/>
          <p:nvPr userDrawn="1"/>
        </p:nvSpPr>
        <p:spPr>
          <a:xfrm>
            <a:off x="2372447" y="6247704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chemeClr val="bg1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chemeClr val="bg1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chemeClr val="bg1"/>
              </a:solidFill>
              <a:latin typeface="Arial   "/>
              <a:cs typeface="Arial   "/>
            </a:endParaRPr>
          </a:p>
        </p:txBody>
      </p:sp>
      <p:sp>
        <p:nvSpPr>
          <p:cNvPr id="16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32277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186652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2183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YELLOW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2390708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SECTION 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24pt; #</a:t>
            </a:r>
            <a:r>
              <a:rPr lang="is-IS" dirty="0"/>
              <a:t>FFFFFF</a:t>
            </a:r>
          </a:p>
          <a:p>
            <a:pPr lvl="0"/>
            <a:r>
              <a:rPr lang="is-IS" dirty="0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SECTION SUBTITLE: </a:t>
            </a:r>
            <a:r>
              <a:rPr lang="it-IT" dirty="0" err="1"/>
              <a:t>Arial</a:t>
            </a:r>
            <a:r>
              <a:rPr lang="it-IT" dirty="0"/>
              <a:t> Regular; 24pt; #</a:t>
            </a:r>
            <a:r>
              <a:rPr lang="is-IS" dirty="0"/>
              <a:t>FFFFFF</a:t>
            </a:r>
          </a:p>
          <a:p>
            <a:pPr lvl="0"/>
            <a:r>
              <a:rPr lang="is-IS" dirty="0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3112671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SC June 2025</a:t>
            </a:r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8BF48D-0F84-6F2B-DB06-C2741C4CD76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fld id="{26B99364-3879-4CCB-A9AB-24BFA3FCC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82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SmartArt 2"/>
          <p:cNvSpPr>
            <a:spLocks noGrp="1"/>
          </p:cNvSpPr>
          <p:nvPr>
            <p:ph type="dgm" sz="quarter" idx="18"/>
          </p:nvPr>
        </p:nvSpPr>
        <p:spPr>
          <a:xfrm>
            <a:off x="619138" y="1796144"/>
            <a:ext cx="10986252" cy="43814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 dirty="0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dirty="0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 dirty="0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#</a:t>
            </a:r>
            <a:r>
              <a:rPr lang="it-IT" dirty="0" err="1"/>
              <a:t>hashtag</a:t>
            </a:r>
            <a:r>
              <a:rPr lang="it-IT" dirty="0"/>
              <a:t> </a:t>
            </a:r>
            <a:r>
              <a:rPr lang="it-IT" dirty="0" err="1"/>
              <a:t>placeholder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24pt; #</a:t>
            </a:r>
            <a:r>
              <a:rPr lang="is-IS" dirty="0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SUBTITLE: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14pt; #293762</a:t>
            </a:r>
          </a:p>
          <a:p>
            <a:pPr lvl="0"/>
            <a:r>
              <a:rPr lang="it-IT" dirty="0"/>
              <a:t>(</a:t>
            </a:r>
            <a:r>
              <a:rPr lang="it-IT" dirty="0" err="1"/>
              <a:t>Max</a:t>
            </a:r>
            <a:r>
              <a:rPr lang="it-IT" dirty="0"/>
              <a:t> 2 </a:t>
            </a:r>
            <a:r>
              <a:rPr lang="it-IT" dirty="0" err="1"/>
              <a:t>lines</a:t>
            </a:r>
            <a:r>
              <a:rPr lang="it-IT" dirty="0"/>
              <a:t>)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551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SmartArt 2"/>
          <p:cNvSpPr>
            <a:spLocks noGrp="1"/>
          </p:cNvSpPr>
          <p:nvPr>
            <p:ph type="dgm" sz="quarter" idx="18"/>
          </p:nvPr>
        </p:nvSpPr>
        <p:spPr>
          <a:xfrm>
            <a:off x="619138" y="1796144"/>
            <a:ext cx="10986252" cy="43814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 dirty="0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dirty="0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 dirty="0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#</a:t>
            </a:r>
            <a:r>
              <a:rPr lang="it-IT" dirty="0" err="1"/>
              <a:t>hashtag</a:t>
            </a:r>
            <a:r>
              <a:rPr lang="it-IT" dirty="0"/>
              <a:t> </a:t>
            </a:r>
            <a:r>
              <a:rPr lang="it-IT" dirty="0" err="1"/>
              <a:t>placeholder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24pt; #</a:t>
            </a:r>
            <a:r>
              <a:rPr lang="is-IS" dirty="0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SUBTITLE: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14pt; #293762</a:t>
            </a:r>
          </a:p>
          <a:p>
            <a:pPr lvl="0"/>
            <a:r>
              <a:rPr lang="it-IT" dirty="0"/>
              <a:t>(</a:t>
            </a:r>
            <a:r>
              <a:rPr lang="it-IT" dirty="0" err="1"/>
              <a:t>Max</a:t>
            </a:r>
            <a:r>
              <a:rPr lang="it-IT" dirty="0"/>
              <a:t> 2 </a:t>
            </a:r>
            <a:r>
              <a:rPr lang="it-IT" dirty="0" err="1"/>
              <a:t>lines</a:t>
            </a:r>
            <a:r>
              <a:rPr lang="it-IT" dirty="0"/>
              <a:t>)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5887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SmartArt 2"/>
          <p:cNvSpPr>
            <a:spLocks noGrp="1"/>
          </p:cNvSpPr>
          <p:nvPr>
            <p:ph type="dgm" sz="quarter" idx="18"/>
          </p:nvPr>
        </p:nvSpPr>
        <p:spPr>
          <a:xfrm>
            <a:off x="619138" y="1796144"/>
            <a:ext cx="10986252" cy="43814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 dirty="0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dirty="0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dirty="0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 dirty="0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#</a:t>
            </a:r>
            <a:r>
              <a:rPr lang="it-IT" dirty="0" err="1"/>
              <a:t>hashtag</a:t>
            </a:r>
            <a:r>
              <a:rPr lang="it-IT" dirty="0"/>
              <a:t> </a:t>
            </a:r>
            <a:r>
              <a:rPr lang="it-IT" dirty="0" err="1"/>
              <a:t>placeholder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24pt; #</a:t>
            </a:r>
            <a:r>
              <a:rPr lang="is-IS" dirty="0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SLIDE SUBTITLE: </a:t>
            </a:r>
            <a:r>
              <a:rPr lang="it-IT" dirty="0" err="1"/>
              <a:t>Arial</a:t>
            </a:r>
            <a:r>
              <a:rPr lang="it-IT" dirty="0"/>
              <a:t> </a:t>
            </a:r>
            <a:r>
              <a:rPr lang="it-IT" dirty="0" err="1"/>
              <a:t>Bold</a:t>
            </a:r>
            <a:r>
              <a:rPr lang="it-IT" dirty="0"/>
              <a:t>; 14pt; #293762</a:t>
            </a:r>
          </a:p>
          <a:p>
            <a:pPr lvl="0"/>
            <a:r>
              <a:rPr lang="it-IT" dirty="0"/>
              <a:t>(</a:t>
            </a:r>
            <a:r>
              <a:rPr lang="it-IT" dirty="0" err="1"/>
              <a:t>Max</a:t>
            </a:r>
            <a:r>
              <a:rPr lang="it-IT" dirty="0"/>
              <a:t> 2 </a:t>
            </a:r>
            <a:r>
              <a:rPr lang="it-IT" dirty="0" err="1"/>
              <a:t>lines</a:t>
            </a:r>
            <a:r>
              <a:rPr lang="it-IT" dirty="0"/>
              <a:t>)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21691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 minimal b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2A7AAE-62BD-B625-D607-239DDBF7F3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9906" y="2443164"/>
            <a:ext cx="11090123" cy="644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98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98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98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798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798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/>
              <a:t>Arial </a:t>
            </a:r>
            <a:r>
              <a:rPr lang="it-IT" err="1"/>
              <a:t>Bold</a:t>
            </a:r>
            <a:r>
              <a:rPr lang="it-IT"/>
              <a:t> 18pt #293762 SUBHEADING: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amet</a:t>
            </a:r>
            <a:r>
              <a:rPr lang="it-IT"/>
              <a:t>, </a:t>
            </a:r>
            <a:r>
              <a:rPr lang="it-IT" err="1"/>
              <a:t>consectetuer</a:t>
            </a:r>
            <a:r>
              <a:rPr lang="it-IT"/>
              <a:t> </a:t>
            </a:r>
            <a:r>
              <a:rPr lang="it-IT" err="1"/>
              <a:t>adipiscing</a:t>
            </a:r>
            <a:r>
              <a:rPr lang="it-IT"/>
              <a:t> </a:t>
            </a:r>
            <a:r>
              <a:rPr lang="it-IT" err="1"/>
              <a:t>elit</a:t>
            </a:r>
            <a:r>
              <a:rPr lang="it-IT"/>
              <a:t>, sed </a:t>
            </a:r>
            <a:r>
              <a:rPr lang="it-IT" err="1"/>
              <a:t>diam</a:t>
            </a:r>
            <a:r>
              <a:rPr lang="it-IT"/>
              <a:t> </a:t>
            </a:r>
            <a:r>
              <a:rPr lang="it-IT" err="1"/>
              <a:t>nonummy</a:t>
            </a:r>
            <a:r>
              <a:rPr lang="it-IT"/>
              <a:t> </a:t>
            </a:r>
            <a:r>
              <a:rPr lang="it-IT" err="1"/>
              <a:t>nibh</a:t>
            </a:r>
            <a:r>
              <a:rPr lang="it-IT"/>
              <a:t> </a:t>
            </a:r>
            <a:r>
              <a:rPr lang="it-IT" err="1"/>
              <a:t>euismod</a:t>
            </a:r>
            <a:endParaRPr lang="it-IT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AD9AADA3-4786-148D-7044-189EC52D81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906" y="3240089"/>
            <a:ext cx="11090122" cy="2111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98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606" indent="0">
              <a:buNone/>
              <a:defRPr sz="1798">
                <a:solidFill>
                  <a:srgbClr val="1F284F"/>
                </a:solidFill>
              </a:defRPr>
            </a:lvl2pPr>
            <a:lvl3pPr marL="913211" indent="0">
              <a:buNone/>
              <a:defRPr sz="1798">
                <a:solidFill>
                  <a:srgbClr val="1F284F"/>
                </a:solidFill>
              </a:defRPr>
            </a:lvl3pPr>
            <a:lvl4pPr marL="1369817" indent="0">
              <a:buNone/>
              <a:defRPr sz="1798">
                <a:solidFill>
                  <a:srgbClr val="1F284F"/>
                </a:solidFill>
              </a:defRPr>
            </a:lvl4pPr>
            <a:lvl5pPr marL="1826423" indent="0">
              <a:buNone/>
              <a:defRPr sz="1798">
                <a:solidFill>
                  <a:srgbClr val="1F284F"/>
                </a:solidFill>
              </a:defRPr>
            </a:lvl5pPr>
          </a:lstStyle>
          <a:p>
            <a:pPr lvl="0"/>
            <a:r>
              <a:rPr lang="it-IT"/>
              <a:t>Arial regular 18pt #293762 SPACE FOR ADDITIONAL TEXT OR SPEAKER’S LIST: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amet</a:t>
            </a:r>
            <a:r>
              <a:rPr lang="it-IT"/>
              <a:t>, </a:t>
            </a:r>
            <a:r>
              <a:rPr lang="it-IT" err="1"/>
              <a:t>consectetuer</a:t>
            </a:r>
            <a:r>
              <a:rPr lang="it-IT"/>
              <a:t> </a:t>
            </a:r>
            <a:r>
              <a:rPr lang="it-IT" err="1"/>
              <a:t>adipiscing</a:t>
            </a:r>
            <a:r>
              <a:rPr lang="it-IT"/>
              <a:t> </a:t>
            </a:r>
            <a:r>
              <a:rPr lang="it-IT" err="1"/>
              <a:t>elit</a:t>
            </a:r>
            <a:r>
              <a:rPr lang="it-IT"/>
              <a:t>, sed </a:t>
            </a:r>
            <a:r>
              <a:rPr lang="it-IT" err="1"/>
              <a:t>diam</a:t>
            </a:r>
            <a:r>
              <a:rPr lang="it-IT"/>
              <a:t> </a:t>
            </a:r>
            <a:r>
              <a:rPr lang="it-IT" err="1"/>
              <a:t>nonummy</a:t>
            </a:r>
            <a:r>
              <a:rPr lang="it-IT"/>
              <a:t> </a:t>
            </a:r>
            <a:r>
              <a:rPr lang="it-IT" err="1"/>
              <a:t>nibh</a:t>
            </a:r>
            <a:r>
              <a:rPr lang="it-IT"/>
              <a:t> </a:t>
            </a:r>
            <a:r>
              <a:rPr lang="it-IT" err="1"/>
              <a:t>euismod</a:t>
            </a:r>
            <a:r>
              <a:rPr lang="it-IT"/>
              <a:t> </a:t>
            </a:r>
            <a:r>
              <a:rPr lang="it-IT" err="1"/>
              <a:t>tincidunt</a:t>
            </a:r>
            <a:r>
              <a:rPr lang="it-IT"/>
              <a:t> ut </a:t>
            </a:r>
            <a:r>
              <a:rPr lang="it-IT" err="1"/>
              <a:t>laoreet</a:t>
            </a:r>
            <a:r>
              <a:rPr lang="it-IT"/>
              <a:t> dolore magna </a:t>
            </a:r>
            <a:r>
              <a:rPr lang="it-IT" err="1"/>
              <a:t>aliquam</a:t>
            </a:r>
            <a:r>
              <a:rPr lang="it-IT"/>
              <a:t> </a:t>
            </a:r>
            <a:r>
              <a:rPr lang="it-IT" err="1"/>
              <a:t>erat</a:t>
            </a:r>
            <a:r>
              <a:rPr lang="it-IT"/>
              <a:t> </a:t>
            </a:r>
            <a:r>
              <a:rPr lang="it-IT" err="1"/>
              <a:t>volutpat</a:t>
            </a:r>
            <a:r>
              <a:rPr lang="it-IT"/>
              <a:t>. Ut </a:t>
            </a:r>
            <a:r>
              <a:rPr lang="it-IT" err="1"/>
              <a:t>wisi</a:t>
            </a:r>
            <a:r>
              <a:rPr lang="it-IT"/>
              <a:t> </a:t>
            </a:r>
            <a:r>
              <a:rPr lang="it-IT" err="1"/>
              <a:t>enim</a:t>
            </a:r>
            <a:r>
              <a:rPr lang="it-IT"/>
              <a:t> ad </a:t>
            </a:r>
            <a:r>
              <a:rPr lang="it-IT" err="1"/>
              <a:t>minim</a:t>
            </a:r>
            <a:r>
              <a:rPr lang="it-IT"/>
              <a:t> </a:t>
            </a:r>
            <a:r>
              <a:rPr lang="it-IT" err="1"/>
              <a:t>veniam</a:t>
            </a:r>
            <a:r>
              <a:rPr lang="it-IT"/>
              <a:t>, </a:t>
            </a:r>
            <a:r>
              <a:rPr lang="it-IT" err="1"/>
              <a:t>quis</a:t>
            </a:r>
            <a:r>
              <a:rPr lang="it-IT"/>
              <a:t> </a:t>
            </a:r>
            <a:r>
              <a:rPr lang="it-IT" err="1"/>
              <a:t>nostrud</a:t>
            </a:r>
            <a:r>
              <a:rPr lang="it-IT"/>
              <a:t> </a:t>
            </a:r>
            <a:r>
              <a:rPr lang="it-IT" err="1"/>
              <a:t>exerci</a:t>
            </a:r>
            <a:r>
              <a:rPr lang="it-IT"/>
              <a:t> </a:t>
            </a:r>
            <a:r>
              <a:rPr lang="it-IT" err="1"/>
              <a:t>tation</a:t>
            </a:r>
            <a:r>
              <a:rPr lang="it-IT"/>
              <a:t> </a:t>
            </a:r>
            <a:r>
              <a:rPr lang="it-IT" err="1"/>
              <a:t>ullamcorper</a:t>
            </a:r>
            <a:r>
              <a:rPr lang="it-IT"/>
              <a:t> </a:t>
            </a:r>
            <a:r>
              <a:rPr lang="it-IT" err="1"/>
              <a:t>suscipit</a:t>
            </a:r>
            <a:r>
              <a:rPr lang="it-IT"/>
              <a:t> </a:t>
            </a:r>
            <a:r>
              <a:rPr lang="it-IT" err="1"/>
              <a:t>lobortis</a:t>
            </a:r>
            <a:r>
              <a:rPr lang="it-IT"/>
              <a:t> </a:t>
            </a:r>
            <a:r>
              <a:rPr lang="it-IT" err="1"/>
              <a:t>nisl</a:t>
            </a:r>
            <a:r>
              <a:rPr lang="it-IT"/>
              <a:t> ut </a:t>
            </a:r>
            <a:r>
              <a:rPr lang="it-IT" err="1"/>
              <a:t>aliquip</a:t>
            </a:r>
            <a:r>
              <a:rPr lang="it-IT"/>
              <a:t> ex ea </a:t>
            </a:r>
            <a:r>
              <a:rPr lang="it-IT" err="1"/>
              <a:t>commodo</a:t>
            </a:r>
            <a:r>
              <a:rPr lang="it-IT"/>
              <a:t> </a:t>
            </a:r>
            <a:r>
              <a:rPr lang="it-IT" err="1"/>
              <a:t>consequat</a:t>
            </a:r>
            <a:r>
              <a:rPr lang="it-IT"/>
              <a:t>. </a:t>
            </a:r>
            <a:br>
              <a:rPr lang="it-IT"/>
            </a:br>
            <a:r>
              <a:rPr lang="it-IT"/>
              <a:t>Jane SMITH, </a:t>
            </a:r>
            <a:r>
              <a:rPr lang="it-IT" err="1"/>
              <a:t>Observatory</a:t>
            </a:r>
            <a:r>
              <a:rPr lang="it-IT"/>
              <a:t> on Health Systems and Policies</a:t>
            </a:r>
            <a:br>
              <a:rPr lang="it-IT"/>
            </a:br>
            <a:r>
              <a:rPr lang="it-IT"/>
              <a:t>John SMITH, </a:t>
            </a:r>
            <a:r>
              <a:rPr lang="it-IT" err="1"/>
              <a:t>Observatory</a:t>
            </a:r>
            <a:r>
              <a:rPr lang="it-IT"/>
              <a:t> on Health Systems and Policies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3330E750-19CE-E99B-590E-E19F7F5B9A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905" y="500063"/>
            <a:ext cx="11090123" cy="1860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6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606" indent="0">
              <a:buNone/>
              <a:defRPr sz="3196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3211" indent="0">
              <a:buNone/>
              <a:defRPr sz="3196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69817" indent="0">
              <a:buNone/>
              <a:defRPr sz="3196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6423" indent="0">
              <a:buNone/>
              <a:defRPr sz="3196" b="1">
                <a:solidFill>
                  <a:srgbClr val="1F28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/>
              <a:t>TITLE: Arial </a:t>
            </a:r>
            <a:r>
              <a:rPr lang="it-IT" err="1"/>
              <a:t>bold</a:t>
            </a:r>
            <a:r>
              <a:rPr lang="it-IT"/>
              <a:t> 32pt #293762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amet</a:t>
            </a:r>
            <a:r>
              <a:rPr lang="it-IT"/>
              <a:t>, </a:t>
            </a:r>
            <a:r>
              <a:rPr lang="it-IT" err="1"/>
              <a:t>consectetuer</a:t>
            </a:r>
            <a:r>
              <a:rPr lang="it-IT"/>
              <a:t> </a:t>
            </a:r>
            <a:r>
              <a:rPr lang="it-IT" err="1"/>
              <a:t>adipiscing</a:t>
            </a:r>
            <a:r>
              <a:rPr lang="it-IT"/>
              <a:t> </a:t>
            </a:r>
            <a:r>
              <a:rPr lang="it-IT" err="1"/>
              <a:t>elit</a:t>
            </a:r>
            <a:r>
              <a:rPr lang="it-IT"/>
              <a:t>, sed </a:t>
            </a:r>
            <a:r>
              <a:rPr lang="it-IT" err="1"/>
              <a:t>diam</a:t>
            </a:r>
            <a:r>
              <a:rPr lang="it-IT"/>
              <a:t> </a:t>
            </a:r>
            <a:r>
              <a:rPr lang="it-IT" err="1"/>
              <a:t>nonummy</a:t>
            </a:r>
            <a:r>
              <a:rPr lang="it-IT"/>
              <a:t> </a:t>
            </a:r>
            <a:r>
              <a:rPr lang="it-IT" err="1"/>
              <a:t>nibh</a:t>
            </a:r>
            <a:r>
              <a:rPr lang="it-IT"/>
              <a:t> </a:t>
            </a:r>
            <a:r>
              <a:rPr lang="it-IT" err="1"/>
              <a:t>euismod</a:t>
            </a:r>
            <a:r>
              <a:rPr lang="it-IT"/>
              <a:t> </a:t>
            </a:r>
            <a:r>
              <a:rPr lang="it-IT" err="1"/>
              <a:t>tincidunt</a:t>
            </a:r>
            <a:r>
              <a:rPr lang="it-IT"/>
              <a:t> ut </a:t>
            </a:r>
            <a:r>
              <a:rPr lang="it-IT" err="1"/>
              <a:t>laoreet</a:t>
            </a:r>
            <a:endParaRPr lang="it-IT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63D978-9D97-E54F-E533-34584EF5EC4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0214A94-1D2B-4E8A-9F38-D0F17FC21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52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0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 userDrawn="1"/>
        </p:nvSpPr>
        <p:spPr>
          <a:xfrm>
            <a:off x="842546" y="780144"/>
            <a:ext cx="43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95" err="1">
                <a:solidFill>
                  <a:srgbClr val="293762"/>
                </a:solidFill>
                <a:latin typeface="Arial"/>
                <a:cs typeface="Arial"/>
              </a:rPr>
              <a:t>Thank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 </a:t>
            </a:r>
            <a:r>
              <a:rPr lang="it-IT" sz="3595" baseline="0" err="1">
                <a:solidFill>
                  <a:srgbClr val="293762"/>
                </a:solidFill>
                <a:latin typeface="Arial"/>
                <a:cs typeface="Arial"/>
              </a:rPr>
              <a:t>you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.</a:t>
            </a:r>
            <a:endParaRPr lang="it-IT" sz="3595">
              <a:solidFill>
                <a:srgbClr val="293762"/>
              </a:solidFill>
              <a:latin typeface="Arial"/>
              <a:cs typeface="Arial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 hasCustomPrompt="1"/>
          </p:nvPr>
        </p:nvSpPr>
        <p:spPr>
          <a:xfrm>
            <a:off x="833260" y="2068514"/>
            <a:ext cx="3741628" cy="16961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latin typeface="Arial"/>
                <a:cs typeface="Arial"/>
              </a:defRPr>
            </a:lvl2pPr>
            <a:lvl3pPr marL="913211" indent="0">
              <a:buNone/>
              <a:defRPr sz="1798">
                <a:latin typeface="Arial"/>
                <a:cs typeface="Arial"/>
              </a:defRPr>
            </a:lvl3pPr>
            <a:lvl4pPr marL="1369817" indent="0">
              <a:buNone/>
              <a:defRPr sz="1798">
                <a:latin typeface="Arial"/>
                <a:cs typeface="Arial"/>
              </a:defRPr>
            </a:lvl4pPr>
            <a:lvl5pPr marL="1826423" indent="0">
              <a:buNone/>
              <a:defRPr sz="1798"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any</a:t>
            </a:r>
            <a:r>
              <a:rPr lang="it-IT"/>
              <a:t> </a:t>
            </a:r>
            <a:r>
              <a:rPr lang="it-IT" err="1"/>
              <a:t>acknowledgements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pic>
        <p:nvPicPr>
          <p:cNvPr id="8" name="Picture 4" descr="Qr code&#10;&#10;Description automatically generated">
            <a:extLst>
              <a:ext uri="{FF2B5EF4-FFF2-40B4-BE49-F238E27FC236}">
                <a16:creationId xmlns:a16="http://schemas.microsoft.com/office/drawing/2014/main" id="{1C49EA40-B6F5-4410-9418-C9E684F3B4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88068" y="2338118"/>
            <a:ext cx="2511735" cy="2519116"/>
          </a:xfrm>
          <a:prstGeom prst="rect">
            <a:avLst/>
          </a:prstGeom>
        </p:spPr>
      </p:pic>
      <p:sp>
        <p:nvSpPr>
          <p:cNvPr id="9" name="CasellaDiTesto 8"/>
          <p:cNvSpPr txBox="1"/>
          <p:nvPr userDrawn="1"/>
        </p:nvSpPr>
        <p:spPr>
          <a:xfrm>
            <a:off x="8443578" y="764755"/>
            <a:ext cx="3795985" cy="10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98" b="1">
                <a:solidFill>
                  <a:srgbClr val="293762"/>
                </a:solidFill>
                <a:latin typeface="Arial"/>
                <a:cs typeface="Arial"/>
              </a:rPr>
              <a:t>healthobservatory.eu</a:t>
            </a:r>
          </a:p>
          <a:p>
            <a:pPr algn="ctr"/>
            <a:endParaRPr lang="en-US" sz="14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r>
              <a:rPr lang="en-US" sz="1498">
                <a:solidFill>
                  <a:srgbClr val="293762"/>
                </a:solidFill>
                <a:latin typeface="Arial"/>
                <a:cs typeface="Arial"/>
              </a:rPr>
              <a:t>Sign up to be notified </a:t>
            </a:r>
          </a:p>
          <a:p>
            <a:pPr algn="ctr"/>
            <a:r>
              <a:rPr lang="en-US" sz="1498">
                <a:solidFill>
                  <a:srgbClr val="293762"/>
                </a:solidFill>
                <a:latin typeface="Arial"/>
                <a:cs typeface="Arial"/>
              </a:rPr>
              <a:t>when a new report is published:</a:t>
            </a:r>
          </a:p>
        </p:txBody>
      </p: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F7BFFDC0-41E1-8401-8AAD-08585F1E4313}"/>
              </a:ext>
            </a:extLst>
          </p:cNvPr>
          <p:cNvSpPr txBox="1"/>
          <p:nvPr userDrawn="1"/>
        </p:nvSpPr>
        <p:spPr>
          <a:xfrm>
            <a:off x="686259" y="5724805"/>
            <a:ext cx="8010340" cy="52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398">
                <a:solidFill>
                  <a:srgbClr val="293762"/>
                </a:solidFill>
                <a:latin typeface="Arial  "/>
                <a:cs typeface="Arial  "/>
              </a:rPr>
              <a:t>healthobservatory.eu          @OBSHealth</a:t>
            </a:r>
          </a:p>
          <a:p>
            <a:endParaRPr lang="it-IT" sz="1398">
              <a:solidFill>
                <a:srgbClr val="293762"/>
              </a:solidFill>
              <a:latin typeface="Arial  "/>
              <a:cs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83406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0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 userDrawn="1"/>
        </p:nvSpPr>
        <p:spPr>
          <a:xfrm>
            <a:off x="842546" y="780144"/>
            <a:ext cx="43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95" err="1">
                <a:solidFill>
                  <a:srgbClr val="293762"/>
                </a:solidFill>
                <a:latin typeface="Arial"/>
                <a:cs typeface="Arial"/>
              </a:rPr>
              <a:t>Thank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 </a:t>
            </a:r>
            <a:r>
              <a:rPr lang="it-IT" sz="3595" baseline="0" err="1">
                <a:solidFill>
                  <a:srgbClr val="293762"/>
                </a:solidFill>
                <a:latin typeface="Arial"/>
                <a:cs typeface="Arial"/>
              </a:rPr>
              <a:t>you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.</a:t>
            </a:r>
            <a:endParaRPr lang="it-IT" sz="3595">
              <a:solidFill>
                <a:srgbClr val="293762"/>
              </a:solidFill>
              <a:latin typeface="Arial"/>
              <a:cs typeface="Arial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 hasCustomPrompt="1"/>
          </p:nvPr>
        </p:nvSpPr>
        <p:spPr>
          <a:xfrm>
            <a:off x="833260" y="2068514"/>
            <a:ext cx="3741628" cy="16961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latin typeface="Arial"/>
                <a:cs typeface="Arial"/>
              </a:defRPr>
            </a:lvl2pPr>
            <a:lvl3pPr marL="913211" indent="0">
              <a:buNone/>
              <a:defRPr sz="1798">
                <a:latin typeface="Arial"/>
                <a:cs typeface="Arial"/>
              </a:defRPr>
            </a:lvl3pPr>
            <a:lvl4pPr marL="1369817" indent="0">
              <a:buNone/>
              <a:defRPr sz="1798">
                <a:latin typeface="Arial"/>
                <a:cs typeface="Arial"/>
              </a:defRPr>
            </a:lvl4pPr>
            <a:lvl5pPr marL="1826423" indent="0">
              <a:buNone/>
              <a:defRPr sz="1798"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any</a:t>
            </a:r>
            <a:r>
              <a:rPr lang="it-IT"/>
              <a:t> </a:t>
            </a:r>
            <a:r>
              <a:rPr lang="it-IT" err="1"/>
              <a:t>acknowledgements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1" hasCustomPrompt="1"/>
          </p:nvPr>
        </p:nvSpPr>
        <p:spPr>
          <a:xfrm>
            <a:off x="833940" y="3973513"/>
            <a:ext cx="6241634" cy="12874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direct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to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publications</a:t>
            </a:r>
            <a:endParaRPr lang="it-IT"/>
          </a:p>
          <a:p>
            <a:pPr lvl="0"/>
            <a:r>
              <a:rPr lang="it-IT"/>
              <a:t>(</a:t>
            </a:r>
            <a:r>
              <a:rPr lang="it-IT" err="1"/>
              <a:t>ask</a:t>
            </a:r>
            <a:r>
              <a:rPr lang="it-IT"/>
              <a:t> Debora </a:t>
            </a:r>
            <a:r>
              <a:rPr lang="it-IT" err="1"/>
              <a:t>if</a:t>
            </a:r>
            <a:r>
              <a:rPr lang="it-IT"/>
              <a:t> </a:t>
            </a:r>
            <a:r>
              <a:rPr lang="it-IT" err="1"/>
              <a:t>there</a:t>
            </a:r>
            <a:r>
              <a:rPr lang="it-IT"/>
              <a:t> </a:t>
            </a:r>
            <a:r>
              <a:rPr lang="it-IT" err="1"/>
              <a:t>is</a:t>
            </a:r>
            <a:r>
              <a:rPr lang="it-IT"/>
              <a:t> a short, </a:t>
            </a:r>
            <a:r>
              <a:rPr lang="it-IT" err="1"/>
              <a:t>friendly</a:t>
            </a:r>
            <a:r>
              <a:rPr lang="it-IT"/>
              <a:t> URL </a:t>
            </a:r>
            <a:r>
              <a:rPr lang="it-IT" err="1"/>
              <a:t>available</a:t>
            </a:r>
            <a:endParaRPr lang="it-IT"/>
          </a:p>
        </p:txBody>
      </p:sp>
      <p:pic>
        <p:nvPicPr>
          <p:cNvPr id="8" name="Picture 4" descr="Qr code&#10;&#10;Description automatically generated">
            <a:extLst>
              <a:ext uri="{FF2B5EF4-FFF2-40B4-BE49-F238E27FC236}">
                <a16:creationId xmlns:a16="http://schemas.microsoft.com/office/drawing/2014/main" id="{1C49EA40-B6F5-4410-9418-C9E684F3B4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88068" y="2338118"/>
            <a:ext cx="2511735" cy="2519116"/>
          </a:xfrm>
          <a:prstGeom prst="rect">
            <a:avLst/>
          </a:prstGeom>
        </p:spPr>
      </p:pic>
      <p:sp>
        <p:nvSpPr>
          <p:cNvPr id="9" name="CasellaDiTesto 8"/>
          <p:cNvSpPr txBox="1"/>
          <p:nvPr userDrawn="1"/>
        </p:nvSpPr>
        <p:spPr>
          <a:xfrm>
            <a:off x="8443578" y="764755"/>
            <a:ext cx="37959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To </a:t>
            </a:r>
            <a:r>
              <a:rPr lang="it-IT" sz="1498" err="1">
                <a:solidFill>
                  <a:srgbClr val="293762"/>
                </a:solidFill>
                <a:latin typeface="Arial"/>
                <a:cs typeface="Arial"/>
              </a:rPr>
              <a:t>sign</a:t>
            </a:r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 up for e-</a:t>
            </a:r>
            <a:r>
              <a:rPr lang="it-IT" sz="1498" err="1">
                <a:solidFill>
                  <a:srgbClr val="293762"/>
                </a:solidFill>
                <a:latin typeface="Arial"/>
                <a:cs typeface="Arial"/>
              </a:rPr>
              <a:t>alerts</a:t>
            </a:r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, </a:t>
            </a:r>
            <a:r>
              <a:rPr lang="it-IT" sz="1498" err="1">
                <a:solidFill>
                  <a:srgbClr val="293762"/>
                </a:solidFill>
                <a:latin typeface="Arial"/>
                <a:cs typeface="Arial"/>
              </a:rPr>
              <a:t>visit</a:t>
            </a:r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:</a:t>
            </a:r>
          </a:p>
          <a:p>
            <a:pPr algn="ctr"/>
            <a:endParaRPr lang="it-IT" sz="14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r>
              <a:rPr lang="it-IT" sz="1498" err="1">
                <a:solidFill>
                  <a:srgbClr val="293762"/>
                </a:solidFill>
                <a:latin typeface="Arial"/>
                <a:cs typeface="Arial"/>
              </a:rPr>
              <a:t>www.tinyurl.com</a:t>
            </a:r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/</a:t>
            </a:r>
            <a:r>
              <a:rPr lang="it-IT" sz="1498" err="1">
                <a:solidFill>
                  <a:srgbClr val="293762"/>
                </a:solidFill>
                <a:latin typeface="Arial"/>
                <a:cs typeface="Arial"/>
              </a:rPr>
              <a:t>OBSupdates</a:t>
            </a:r>
            <a:endParaRPr lang="it-IT" sz="14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endParaRPr lang="it-IT" sz="14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r>
              <a:rPr lang="it-IT" sz="1498">
                <a:solidFill>
                  <a:srgbClr val="293762"/>
                </a:solidFill>
                <a:latin typeface="Arial"/>
                <a:cs typeface="Arial"/>
              </a:rPr>
              <a:t>Or</a:t>
            </a:r>
            <a:r>
              <a:rPr lang="it-IT" sz="1498" baseline="0">
                <a:solidFill>
                  <a:srgbClr val="293762"/>
                </a:solidFill>
                <a:latin typeface="Arial"/>
                <a:cs typeface="Arial"/>
              </a:rPr>
              <a:t> </a:t>
            </a:r>
            <a:r>
              <a:rPr lang="it-IT" sz="1498" baseline="0" err="1">
                <a:solidFill>
                  <a:srgbClr val="293762"/>
                </a:solidFill>
                <a:latin typeface="Arial"/>
                <a:cs typeface="Arial"/>
              </a:rPr>
              <a:t>scan</a:t>
            </a:r>
            <a:r>
              <a:rPr lang="it-IT" sz="1498" baseline="0">
                <a:solidFill>
                  <a:srgbClr val="293762"/>
                </a:solidFill>
                <a:latin typeface="Arial"/>
                <a:cs typeface="Arial"/>
              </a:rPr>
              <a:t> the code:</a:t>
            </a:r>
            <a:endParaRPr lang="it-IT" sz="1498">
              <a:solidFill>
                <a:srgbClr val="293762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842546" y="5678318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2689852" y="5678318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293762"/>
              </a:solidFill>
              <a:latin typeface="Arial   "/>
              <a:cs typeface="Arial   "/>
            </a:endParaRPr>
          </a:p>
        </p:txBody>
      </p:sp>
    </p:spTree>
    <p:extLst>
      <p:ext uri="{BB962C8B-B14F-4D97-AF65-F5344CB8AC3E}">
        <p14:creationId xmlns:p14="http://schemas.microsoft.com/office/powerpoint/2010/main" val="1505484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2 Europe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10985483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619139" y="5269695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2372447" y="5269695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73001" y="5270234"/>
            <a:ext cx="7632388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15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511126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6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6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7" name="Segnaposto immagine 2"/>
          <p:cNvSpPr>
            <a:spLocks noGrp="1"/>
          </p:cNvSpPr>
          <p:nvPr>
            <p:ph type="pic" sz="quarter" idx="23" hasCustomPrompt="1"/>
          </p:nvPr>
        </p:nvSpPr>
        <p:spPr>
          <a:xfrm>
            <a:off x="2359085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8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4069540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5" hasCustomPrompt="1"/>
          </p:nvPr>
        </p:nvSpPr>
        <p:spPr>
          <a:xfrm>
            <a:off x="5791581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7474572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0208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0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 userDrawn="1"/>
        </p:nvSpPr>
        <p:spPr>
          <a:xfrm>
            <a:off x="842546" y="780144"/>
            <a:ext cx="43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95" err="1">
                <a:solidFill>
                  <a:srgbClr val="293762"/>
                </a:solidFill>
                <a:latin typeface="Arial"/>
                <a:cs typeface="Arial"/>
              </a:rPr>
              <a:t>Thank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 </a:t>
            </a:r>
            <a:r>
              <a:rPr lang="it-IT" sz="3595" baseline="0" err="1">
                <a:solidFill>
                  <a:srgbClr val="293762"/>
                </a:solidFill>
                <a:latin typeface="Arial"/>
                <a:cs typeface="Arial"/>
              </a:rPr>
              <a:t>you</a:t>
            </a:r>
            <a:r>
              <a:rPr lang="it-IT" sz="3595" baseline="0">
                <a:solidFill>
                  <a:srgbClr val="293762"/>
                </a:solidFill>
                <a:latin typeface="Arial"/>
                <a:cs typeface="Arial"/>
              </a:rPr>
              <a:t>.</a:t>
            </a:r>
            <a:endParaRPr lang="it-IT" sz="3595">
              <a:solidFill>
                <a:srgbClr val="293762"/>
              </a:solidFill>
              <a:latin typeface="Arial"/>
              <a:cs typeface="Arial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 hasCustomPrompt="1"/>
          </p:nvPr>
        </p:nvSpPr>
        <p:spPr>
          <a:xfrm>
            <a:off x="833260" y="2068514"/>
            <a:ext cx="3741628" cy="16961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latin typeface="Arial"/>
                <a:cs typeface="Arial"/>
              </a:defRPr>
            </a:lvl2pPr>
            <a:lvl3pPr marL="913211" indent="0">
              <a:buNone/>
              <a:defRPr sz="1798">
                <a:latin typeface="Arial"/>
                <a:cs typeface="Arial"/>
              </a:defRPr>
            </a:lvl3pPr>
            <a:lvl4pPr marL="1369817" indent="0">
              <a:buNone/>
              <a:defRPr sz="1798">
                <a:latin typeface="Arial"/>
                <a:cs typeface="Arial"/>
              </a:defRPr>
            </a:lvl4pPr>
            <a:lvl5pPr marL="1826423" indent="0">
              <a:buNone/>
              <a:defRPr sz="1798"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any</a:t>
            </a:r>
            <a:r>
              <a:rPr lang="it-IT"/>
              <a:t> </a:t>
            </a:r>
            <a:r>
              <a:rPr lang="it-IT" err="1"/>
              <a:t>acknowledgements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1" hasCustomPrompt="1"/>
          </p:nvPr>
        </p:nvSpPr>
        <p:spPr>
          <a:xfrm>
            <a:off x="833940" y="3973513"/>
            <a:ext cx="6241634" cy="12874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direct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to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publications</a:t>
            </a:r>
            <a:endParaRPr lang="it-IT"/>
          </a:p>
          <a:p>
            <a:pPr lvl="0"/>
            <a:r>
              <a:rPr lang="it-IT"/>
              <a:t>(</a:t>
            </a:r>
            <a:r>
              <a:rPr lang="it-IT" err="1"/>
              <a:t>ask</a:t>
            </a:r>
            <a:r>
              <a:rPr lang="it-IT"/>
              <a:t> Debora </a:t>
            </a:r>
            <a:r>
              <a:rPr lang="it-IT" err="1"/>
              <a:t>if</a:t>
            </a:r>
            <a:r>
              <a:rPr lang="it-IT"/>
              <a:t> </a:t>
            </a:r>
            <a:r>
              <a:rPr lang="it-IT" err="1"/>
              <a:t>there</a:t>
            </a:r>
            <a:r>
              <a:rPr lang="it-IT"/>
              <a:t> </a:t>
            </a:r>
            <a:r>
              <a:rPr lang="it-IT" err="1"/>
              <a:t>is</a:t>
            </a:r>
            <a:r>
              <a:rPr lang="it-IT"/>
              <a:t> a short, </a:t>
            </a:r>
            <a:r>
              <a:rPr lang="it-IT" err="1"/>
              <a:t>friendly</a:t>
            </a:r>
            <a:r>
              <a:rPr lang="it-IT"/>
              <a:t> URL </a:t>
            </a:r>
            <a:r>
              <a:rPr lang="it-IT" err="1"/>
              <a:t>available</a:t>
            </a:r>
            <a:endParaRPr lang="it-IT"/>
          </a:p>
        </p:txBody>
      </p:sp>
      <p:pic>
        <p:nvPicPr>
          <p:cNvPr id="8" name="Picture 4" descr="Qr code&#10;&#10;Description automatically generated">
            <a:extLst>
              <a:ext uri="{FF2B5EF4-FFF2-40B4-BE49-F238E27FC236}">
                <a16:creationId xmlns:a16="http://schemas.microsoft.com/office/drawing/2014/main" id="{1C49EA40-B6F5-4410-9418-C9E684F3B4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33369" y="2202046"/>
            <a:ext cx="2511735" cy="2519116"/>
          </a:xfrm>
          <a:prstGeom prst="rect">
            <a:avLst/>
          </a:prstGeom>
        </p:spPr>
      </p:pic>
      <p:sp>
        <p:nvSpPr>
          <p:cNvPr id="9" name="CasellaDiTesto 8"/>
          <p:cNvSpPr txBox="1"/>
          <p:nvPr userDrawn="1"/>
        </p:nvSpPr>
        <p:spPr>
          <a:xfrm>
            <a:off x="9133367" y="1037126"/>
            <a:ext cx="2511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98">
                <a:solidFill>
                  <a:srgbClr val="293762"/>
                </a:solidFill>
                <a:latin typeface="Arial"/>
                <a:cs typeface="Arial"/>
              </a:rPr>
              <a:t>To </a:t>
            </a:r>
            <a:r>
              <a:rPr lang="it-IT" sz="1198" err="1">
                <a:solidFill>
                  <a:srgbClr val="293762"/>
                </a:solidFill>
                <a:latin typeface="Arial"/>
                <a:cs typeface="Arial"/>
              </a:rPr>
              <a:t>sign</a:t>
            </a:r>
            <a:r>
              <a:rPr lang="it-IT" sz="1198">
                <a:solidFill>
                  <a:srgbClr val="293762"/>
                </a:solidFill>
                <a:latin typeface="Arial"/>
                <a:cs typeface="Arial"/>
              </a:rPr>
              <a:t> up for e-</a:t>
            </a:r>
            <a:r>
              <a:rPr lang="it-IT" sz="1198" err="1">
                <a:solidFill>
                  <a:srgbClr val="293762"/>
                </a:solidFill>
                <a:latin typeface="Arial"/>
                <a:cs typeface="Arial"/>
              </a:rPr>
              <a:t>alerts</a:t>
            </a:r>
            <a:r>
              <a:rPr lang="it-IT" sz="1198">
                <a:solidFill>
                  <a:srgbClr val="293762"/>
                </a:solidFill>
                <a:latin typeface="Arial"/>
                <a:cs typeface="Arial"/>
              </a:rPr>
              <a:t>, </a:t>
            </a:r>
            <a:r>
              <a:rPr lang="it-IT" sz="1198" err="1">
                <a:solidFill>
                  <a:srgbClr val="293762"/>
                </a:solidFill>
                <a:latin typeface="Arial"/>
                <a:cs typeface="Arial"/>
              </a:rPr>
              <a:t>visit</a:t>
            </a:r>
            <a:r>
              <a:rPr lang="it-IT" sz="1198">
                <a:solidFill>
                  <a:srgbClr val="293762"/>
                </a:solidFill>
                <a:latin typeface="Arial"/>
                <a:cs typeface="Arial"/>
              </a:rPr>
              <a:t>:</a:t>
            </a:r>
          </a:p>
          <a:p>
            <a:pPr algn="ctr"/>
            <a:endParaRPr lang="it-IT" sz="11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r>
              <a:rPr lang="it-IT" sz="1198" b="1" err="1">
                <a:solidFill>
                  <a:srgbClr val="293762"/>
                </a:solidFill>
                <a:latin typeface="Arial"/>
                <a:cs typeface="Arial"/>
              </a:rPr>
              <a:t>www.tinyurl.com</a:t>
            </a:r>
            <a:r>
              <a:rPr lang="it-IT" sz="1198" b="1">
                <a:solidFill>
                  <a:srgbClr val="293762"/>
                </a:solidFill>
                <a:latin typeface="Arial"/>
                <a:cs typeface="Arial"/>
              </a:rPr>
              <a:t>/</a:t>
            </a:r>
            <a:r>
              <a:rPr lang="it-IT" sz="1198" b="1" err="1">
                <a:solidFill>
                  <a:srgbClr val="293762"/>
                </a:solidFill>
                <a:latin typeface="Arial"/>
                <a:cs typeface="Arial"/>
              </a:rPr>
              <a:t>OBSupdates</a:t>
            </a:r>
            <a:endParaRPr lang="it-IT" sz="1198" b="1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endParaRPr lang="it-IT" sz="1198">
              <a:solidFill>
                <a:srgbClr val="293762"/>
              </a:solidFill>
              <a:latin typeface="Arial"/>
              <a:cs typeface="Arial"/>
            </a:endParaRPr>
          </a:p>
          <a:p>
            <a:pPr algn="ctr"/>
            <a:r>
              <a:rPr lang="it-IT" sz="1198">
                <a:solidFill>
                  <a:srgbClr val="293762"/>
                </a:solidFill>
                <a:latin typeface="Arial"/>
                <a:cs typeface="Arial"/>
              </a:rPr>
              <a:t>Or</a:t>
            </a:r>
            <a:r>
              <a:rPr lang="it-IT" sz="1198" baseline="0">
                <a:solidFill>
                  <a:srgbClr val="293762"/>
                </a:solidFill>
                <a:latin typeface="Arial"/>
                <a:cs typeface="Arial"/>
              </a:rPr>
              <a:t> </a:t>
            </a:r>
            <a:r>
              <a:rPr lang="it-IT" sz="1198" baseline="0" err="1">
                <a:solidFill>
                  <a:srgbClr val="293762"/>
                </a:solidFill>
                <a:latin typeface="Arial"/>
                <a:cs typeface="Arial"/>
              </a:rPr>
              <a:t>scan</a:t>
            </a:r>
            <a:r>
              <a:rPr lang="it-IT" sz="1198" baseline="0">
                <a:solidFill>
                  <a:srgbClr val="293762"/>
                </a:solidFill>
                <a:latin typeface="Arial"/>
                <a:cs typeface="Arial"/>
              </a:rPr>
              <a:t> the code:</a:t>
            </a:r>
            <a:endParaRPr lang="it-IT" sz="1198">
              <a:solidFill>
                <a:srgbClr val="293762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842546" y="5678318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2689852" y="5678318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293762"/>
              </a:solidFill>
              <a:latin typeface="Arial   "/>
              <a:cs typeface="Arial   "/>
            </a:endParaRPr>
          </a:p>
        </p:txBody>
      </p:sp>
    </p:spTree>
    <p:extLst>
      <p:ext uri="{BB962C8B-B14F-4D97-AF65-F5344CB8AC3E}">
        <p14:creationId xmlns:p14="http://schemas.microsoft.com/office/powerpoint/2010/main" val="40927421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Europ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619139" y="6247704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5" name="CasellaDiTesto 14"/>
          <p:cNvSpPr txBox="1"/>
          <p:nvPr userDrawn="1"/>
        </p:nvSpPr>
        <p:spPr>
          <a:xfrm>
            <a:off x="2372447" y="6247704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chemeClr val="bg1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chemeClr val="bg1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chemeClr val="bg1"/>
              </a:solidFill>
              <a:latin typeface="Arial   "/>
              <a:cs typeface="Arial   "/>
            </a:endParaRPr>
          </a:p>
        </p:txBody>
      </p:sp>
      <p:sp>
        <p:nvSpPr>
          <p:cNvPr id="16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1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0776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 Europe gra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619139" y="6247704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5" name="CasellaDiTesto 14"/>
          <p:cNvSpPr txBox="1"/>
          <p:nvPr userDrawn="1"/>
        </p:nvSpPr>
        <p:spPr>
          <a:xfrm>
            <a:off x="2372447" y="6247704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chemeClr val="bg1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chemeClr val="bg1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chemeClr val="bg1"/>
              </a:solidFill>
              <a:latin typeface="Arial   "/>
              <a:cs typeface="Arial   "/>
            </a:endParaRPr>
          </a:p>
        </p:txBody>
      </p:sp>
      <p:sp>
        <p:nvSpPr>
          <p:cNvPr id="16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1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2339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 Europe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10985483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619139" y="526969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2372447" y="526969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1" y="5270234"/>
            <a:ext cx="8700429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64730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364205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4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5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8505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 Europe gray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10985483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619139" y="526969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2372447" y="526969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1" y="5270234"/>
            <a:ext cx="8700429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64730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364205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4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5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7194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 Minim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619139" y="6247704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372447" y="6247704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1" y="6246145"/>
            <a:ext cx="2777695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8656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25615035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3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38992570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33637713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6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151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799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 Europe gray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11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8191517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5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619139" y="5269695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 userDrawn="1"/>
        </p:nvSpPr>
        <p:spPr>
          <a:xfrm>
            <a:off x="2372447" y="5269695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73001" y="5270234"/>
            <a:ext cx="7632388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511126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4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64730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5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364205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6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5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08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6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151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7715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6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151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7591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7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Titles in 28p</a:t>
            </a:r>
            <a:endParaRPr lang="is-IS"/>
          </a:p>
        </p:txBody>
      </p:sp>
      <p:cxnSp>
        <p:nvCxnSpPr>
          <p:cNvPr id="13" name="Connettore 1 12"/>
          <p:cNvCxnSpPr/>
          <p:nvPr userDrawn="1"/>
        </p:nvCxnSpPr>
        <p:spPr>
          <a:xfrm>
            <a:off x="602875" y="1091068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Body in 26pt (Josep preference)</a:t>
            </a:r>
          </a:p>
          <a:p>
            <a:pPr lvl="0"/>
            <a:endParaRPr lang="it-IT"/>
          </a:p>
        </p:txBody>
      </p:sp>
      <p:sp>
        <p:nvSpPr>
          <p:cNvPr id="1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40" y="2001845"/>
            <a:ext cx="10986250" cy="4260147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397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619139" y="657407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0" name="CasellaDiTesto 19"/>
          <p:cNvSpPr txBox="1"/>
          <p:nvPr userDrawn="1"/>
        </p:nvSpPr>
        <p:spPr>
          <a:xfrm>
            <a:off x="2466444" y="6581889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815897" y="659012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2599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0" name="Connettore 1 9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30BBB32F-AEB3-66B9-1904-8A529BD45A8D}"/>
              </a:ext>
            </a:extLst>
          </p:cNvPr>
          <p:cNvSpPr txBox="1"/>
          <p:nvPr userDrawn="1"/>
        </p:nvSpPr>
        <p:spPr>
          <a:xfrm>
            <a:off x="577848" y="6576174"/>
            <a:ext cx="8010340" cy="52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398">
                <a:solidFill>
                  <a:schemeClr val="bg1"/>
                </a:solidFill>
                <a:latin typeface="Arial  "/>
                <a:cs typeface="Arial  "/>
              </a:rPr>
              <a:t>healthobservatory.eu          @OBSHealth</a:t>
            </a:r>
          </a:p>
          <a:p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</p:spTree>
    <p:extLst>
      <p:ext uri="{BB962C8B-B14F-4D97-AF65-F5344CB8AC3E}">
        <p14:creationId xmlns:p14="http://schemas.microsoft.com/office/powerpoint/2010/main" val="34297924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8" y="1814742"/>
            <a:ext cx="10986251" cy="29935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1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</a:t>
            </a:r>
            <a:r>
              <a:rPr lang="it-IT" err="1"/>
              <a:t>title</a:t>
            </a:r>
            <a:r>
              <a:rPr lang="it-IT"/>
              <a:t>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12pt; #293762</a:t>
            </a: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9" hasCustomPrompt="1"/>
          </p:nvPr>
        </p:nvSpPr>
        <p:spPr>
          <a:xfrm>
            <a:off x="619140" y="2267857"/>
            <a:ext cx="5396455" cy="3374572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12pt;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23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2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208934" y="2267857"/>
            <a:ext cx="5396455" cy="3374572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12pt;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3" name="CasellaDiTesto 12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4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6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8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35188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ab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16975" y="1678442"/>
            <a:ext cx="10988413" cy="299357"/>
          </a:xfrm>
          <a:prstGeom prst="rect">
            <a:avLst/>
          </a:prstGeom>
          <a:solidFill>
            <a:srgbClr val="F5D652"/>
          </a:solidFill>
        </p:spPr>
        <p:txBody>
          <a:bodyPr vert="horz"/>
          <a:lstStyle>
            <a:lvl1pPr marL="0" indent="0" algn="l">
              <a:buNone/>
              <a:defRPr sz="11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 algn="l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err="1"/>
              <a:t>Table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12pt; #293762</a:t>
            </a:r>
          </a:p>
        </p:txBody>
      </p:sp>
      <p:sp>
        <p:nvSpPr>
          <p:cNvPr id="13" name="Segnaposto tabella 12"/>
          <p:cNvSpPr>
            <a:spLocks noGrp="1"/>
          </p:cNvSpPr>
          <p:nvPr>
            <p:ph type="tbl" sz="quarter" idx="19" hasCustomPrompt="1"/>
          </p:nvPr>
        </p:nvSpPr>
        <p:spPr>
          <a:xfrm>
            <a:off x="619138" y="1977799"/>
            <a:ext cx="10986252" cy="384605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Table</a:t>
            </a:r>
            <a:endParaRPr lang="it-IT"/>
          </a:p>
        </p:txBody>
      </p:sp>
      <p:sp>
        <p:nvSpPr>
          <p:cNvPr id="1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21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2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7833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SmartArt 2"/>
          <p:cNvSpPr>
            <a:spLocks noGrp="1"/>
          </p:cNvSpPr>
          <p:nvPr>
            <p:ph type="dgm" sz="quarter" idx="18"/>
          </p:nvPr>
        </p:nvSpPr>
        <p:spPr>
          <a:xfrm>
            <a:off x="619138" y="1796144"/>
            <a:ext cx="10986252" cy="4045857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293762"/>
                </a:solidFill>
              </a:defRPr>
            </a:lvl1pPr>
          </a:lstStyle>
          <a:p>
            <a:endParaRPr lang="it-IT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8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3308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oxe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testo 23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9" y="1737455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32" name="Segnaposto testo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9139" y="3886862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3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40" name="Connettore 1 39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Segnaposto testo 23"/>
          <p:cNvSpPr>
            <a:spLocks noGrp="1"/>
          </p:cNvSpPr>
          <p:nvPr>
            <p:ph type="body" sz="quarter" idx="23" hasCustomPrompt="1"/>
          </p:nvPr>
        </p:nvSpPr>
        <p:spPr>
          <a:xfrm>
            <a:off x="3415545" y="1737455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49" name="Segnaposto testo 23"/>
          <p:cNvSpPr>
            <a:spLocks noGrp="1"/>
          </p:cNvSpPr>
          <p:nvPr>
            <p:ph type="body" sz="quarter" idx="24" hasCustomPrompt="1"/>
          </p:nvPr>
        </p:nvSpPr>
        <p:spPr>
          <a:xfrm>
            <a:off x="3415545" y="3886862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50" name="Segnaposto testo 23"/>
          <p:cNvSpPr>
            <a:spLocks noGrp="1"/>
          </p:cNvSpPr>
          <p:nvPr>
            <p:ph type="body" sz="quarter" idx="25" hasCustomPrompt="1"/>
          </p:nvPr>
        </p:nvSpPr>
        <p:spPr>
          <a:xfrm>
            <a:off x="6211952" y="1737455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51" name="Segnaposto testo 23"/>
          <p:cNvSpPr>
            <a:spLocks noGrp="1"/>
          </p:cNvSpPr>
          <p:nvPr>
            <p:ph type="body" sz="quarter" idx="26" hasCustomPrompt="1"/>
          </p:nvPr>
        </p:nvSpPr>
        <p:spPr>
          <a:xfrm>
            <a:off x="6211952" y="3886862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52" name="Segnaposto testo 23"/>
          <p:cNvSpPr>
            <a:spLocks noGrp="1"/>
          </p:cNvSpPr>
          <p:nvPr>
            <p:ph type="body" sz="quarter" idx="27" hasCustomPrompt="1"/>
          </p:nvPr>
        </p:nvSpPr>
        <p:spPr>
          <a:xfrm>
            <a:off x="9008359" y="1737455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53" name="Segnaposto testo 23"/>
          <p:cNvSpPr>
            <a:spLocks noGrp="1"/>
          </p:cNvSpPr>
          <p:nvPr>
            <p:ph type="body" sz="quarter" idx="28" hasCustomPrompt="1"/>
          </p:nvPr>
        </p:nvSpPr>
        <p:spPr>
          <a:xfrm>
            <a:off x="9008359" y="3886862"/>
            <a:ext cx="2597031" cy="1904773"/>
          </a:xfrm>
          <a:prstGeom prst="rect">
            <a:avLst/>
          </a:prstGeom>
          <a:solidFill>
            <a:srgbClr val="FEF7CD"/>
          </a:solidFill>
          <a:ln>
            <a:solidFill>
              <a:srgbClr val="F5D65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54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1767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6" y="1768476"/>
            <a:ext cx="10985483" cy="391931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8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3025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image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768475"/>
            <a:ext cx="5386630" cy="39283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768475"/>
            <a:ext cx="5386630" cy="39283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037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2 Europe gray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14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6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8191517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5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6" name="CasellaDiTesto 15"/>
          <p:cNvSpPr txBox="1"/>
          <p:nvPr userDrawn="1"/>
        </p:nvSpPr>
        <p:spPr>
          <a:xfrm>
            <a:off x="619139" y="5269695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 userDrawn="1"/>
        </p:nvSpPr>
        <p:spPr>
          <a:xfrm>
            <a:off x="2372447" y="5269695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73001" y="5270234"/>
            <a:ext cx="7632388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511126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3" hasCustomPrompt="1"/>
          </p:nvPr>
        </p:nvSpPr>
        <p:spPr>
          <a:xfrm>
            <a:off x="2359085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1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4069540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2" name="Segnaposto immagine 2"/>
          <p:cNvSpPr>
            <a:spLocks noGrp="1"/>
          </p:cNvSpPr>
          <p:nvPr>
            <p:ph type="pic" sz="quarter" idx="25" hasCustomPrompt="1"/>
          </p:nvPr>
        </p:nvSpPr>
        <p:spPr>
          <a:xfrm>
            <a:off x="5791581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7474572" y="5832475"/>
            <a:ext cx="1476170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559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image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0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4329826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803974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2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315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4 image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 userDrawn="1"/>
        </p:nvSpPr>
        <p:spPr>
          <a:xfrm>
            <a:off x="619139" y="6493925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493925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494464"/>
            <a:ext cx="3017084" cy="363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7" y="1089255"/>
            <a:ext cx="10986251" cy="2986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12pt; #293762 (</a:t>
            </a:r>
            <a:r>
              <a:rPr lang="it-IT" err="1"/>
              <a:t>Max</a:t>
            </a:r>
            <a:r>
              <a:rPr lang="it-IT"/>
              <a:t> 1 line)</a:t>
            </a:r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505857"/>
            <a:ext cx="5386630" cy="22769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505857"/>
            <a:ext cx="5386630" cy="22769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0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19138" y="3926568"/>
            <a:ext cx="5386630" cy="22769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217991" y="3926568"/>
            <a:ext cx="5386630" cy="227693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35756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galler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7" y="1089255"/>
            <a:ext cx="10986251" cy="2986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12pt; #293762 (</a:t>
            </a:r>
            <a:r>
              <a:rPr lang="it-IT" err="1"/>
              <a:t>Max</a:t>
            </a:r>
            <a:r>
              <a:rPr lang="it-IT"/>
              <a:t> 1 line)</a:t>
            </a:r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466366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2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3513804" y="1466366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9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407701" y="1466366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20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9301597" y="1466366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29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619907" y="2943573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0" name="Segnaposto immagine 2"/>
          <p:cNvSpPr>
            <a:spLocks noGrp="1"/>
          </p:cNvSpPr>
          <p:nvPr>
            <p:ph type="pic" sz="quarter" idx="23" hasCustomPrompt="1"/>
          </p:nvPr>
        </p:nvSpPr>
        <p:spPr>
          <a:xfrm>
            <a:off x="3513804" y="2943573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1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6407701" y="2943573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2" name="Segnaposto immagine 2"/>
          <p:cNvSpPr>
            <a:spLocks noGrp="1"/>
          </p:cNvSpPr>
          <p:nvPr>
            <p:ph type="pic" sz="quarter" idx="25" hasCustomPrompt="1"/>
          </p:nvPr>
        </p:nvSpPr>
        <p:spPr>
          <a:xfrm>
            <a:off x="9301597" y="2943573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619907" y="4420778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4" name="Segnaposto immagine 2"/>
          <p:cNvSpPr>
            <a:spLocks noGrp="1"/>
          </p:cNvSpPr>
          <p:nvPr>
            <p:ph type="pic" sz="quarter" idx="27" hasCustomPrompt="1"/>
          </p:nvPr>
        </p:nvSpPr>
        <p:spPr>
          <a:xfrm>
            <a:off x="3513804" y="4420778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5" name="Segnaposto immagine 2"/>
          <p:cNvSpPr>
            <a:spLocks noGrp="1"/>
          </p:cNvSpPr>
          <p:nvPr>
            <p:ph type="pic" sz="quarter" idx="28" hasCustomPrompt="1"/>
          </p:nvPr>
        </p:nvSpPr>
        <p:spPr>
          <a:xfrm>
            <a:off x="6407701" y="4420778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36" name="Segnaposto immagine 2"/>
          <p:cNvSpPr>
            <a:spLocks noGrp="1"/>
          </p:cNvSpPr>
          <p:nvPr>
            <p:ph type="pic" sz="quarter" idx="29" hasCustomPrompt="1"/>
          </p:nvPr>
        </p:nvSpPr>
        <p:spPr>
          <a:xfrm>
            <a:off x="9301597" y="4420778"/>
            <a:ext cx="2304561" cy="136279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21" name="CasellaDiTesto 20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22" name="CasellaDiTesto 21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23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24" name="Segnaposto immagine 2"/>
          <p:cNvSpPr>
            <a:spLocks noGrp="1"/>
          </p:cNvSpPr>
          <p:nvPr>
            <p:ph type="pic" sz="quarter" idx="30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5" name="Segnaposto immagine 2"/>
          <p:cNvSpPr>
            <a:spLocks noGrp="1"/>
          </p:cNvSpPr>
          <p:nvPr>
            <p:ph type="pic" sz="quarter" idx="31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626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grap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21" name="Segnaposto grafico 20"/>
          <p:cNvSpPr>
            <a:spLocks noGrp="1"/>
          </p:cNvSpPr>
          <p:nvPr>
            <p:ph type="chart" sz="quarter" idx="18"/>
          </p:nvPr>
        </p:nvSpPr>
        <p:spPr>
          <a:xfrm>
            <a:off x="619906" y="1677988"/>
            <a:ext cx="10985483" cy="4100512"/>
          </a:xfrm>
          <a:prstGeom prst="rect">
            <a:avLst/>
          </a:prstGeom>
          <a:solidFill>
            <a:schemeClr val="bg1"/>
          </a:solidFill>
          <a:ln>
            <a:solidFill>
              <a:srgbClr val="F5D652"/>
            </a:solidFill>
          </a:ln>
        </p:spPr>
        <p:txBody>
          <a:bodyPr vert="horz"/>
          <a:lstStyle>
            <a:lvl1pPr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2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8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9290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 userDrawn="1"/>
        </p:nvSpPr>
        <p:spPr>
          <a:xfrm>
            <a:off x="619139" y="6130388"/>
            <a:ext cx="1941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999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 userDrawn="1"/>
        </p:nvSpPr>
        <p:spPr>
          <a:xfrm>
            <a:off x="2372447" y="6130388"/>
            <a:ext cx="1349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99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999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999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491570" y="6130927"/>
            <a:ext cx="3017084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99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7" name="Connettore 1 16"/>
          <p:cNvCxnSpPr/>
          <p:nvPr userDrawn="1"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8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8633829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0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6930618" y="6027931"/>
            <a:ext cx="1500299" cy="566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7342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chemeClr val="bg1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12822470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GRAY (more institution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3002642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398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5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7419840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6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5091514" y="5506357"/>
            <a:ext cx="1964139" cy="7347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8147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3 Minim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439708"/>
            <a:ext cx="1941302" cy="30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466444" y="6439708"/>
            <a:ext cx="1349453" cy="30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467385"/>
            <a:ext cx="3017084" cy="4200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6225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6411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591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 Minim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752475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739119"/>
            <a:ext cx="7751194" cy="24497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5267536"/>
            <a:ext cx="7832731" cy="41117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19139" y="6439708"/>
            <a:ext cx="1941302" cy="30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2466444" y="6439708"/>
            <a:ext cx="1349453" cy="30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467385"/>
            <a:ext cx="3017084" cy="4200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8246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, subtitle, blank spac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5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8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9" name="Connettore 1 8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8" y="1705810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3364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39" y="1826328"/>
            <a:ext cx="10986250" cy="4260147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2740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subtitle, bullet poin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tes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619139" y="2410382"/>
            <a:ext cx="10986250" cy="3676092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0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2" name="Connettore 1 11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tes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8" y="1705810"/>
            <a:ext cx="10986251" cy="61655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7559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tab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42681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619139" y="91621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8" y="1089255"/>
            <a:ext cx="10986251" cy="48917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98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398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SUBTITLE: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14pt; #293762</a:t>
            </a:r>
          </a:p>
          <a:p>
            <a:pPr lvl="0"/>
            <a:r>
              <a:rPr lang="it-IT"/>
              <a:t>(</a:t>
            </a:r>
            <a:r>
              <a:rPr lang="it-IT" err="1"/>
              <a:t>Max</a:t>
            </a:r>
            <a:r>
              <a:rPr lang="it-IT"/>
              <a:t> 2 </a:t>
            </a:r>
            <a:r>
              <a:rPr lang="it-IT" err="1"/>
              <a:t>lines</a:t>
            </a:r>
            <a:r>
              <a:rPr lang="it-IT"/>
              <a:t>)</a:t>
            </a:r>
          </a:p>
          <a:p>
            <a:pPr lvl="0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1414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SmartArt obje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23"/>
          <p:cNvSpPr>
            <a:spLocks noGrp="1"/>
          </p:cNvSpPr>
          <p:nvPr>
            <p:ph type="body" sz="quarter" idx="18" hasCustomPrompt="1"/>
          </p:nvPr>
        </p:nvSpPr>
        <p:spPr>
          <a:xfrm>
            <a:off x="619139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13" name="Segnaposto testo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9139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18" name="Segnaposto testo 23"/>
          <p:cNvSpPr>
            <a:spLocks noGrp="1"/>
          </p:cNvSpPr>
          <p:nvPr>
            <p:ph type="body" sz="quarter" idx="23" hasCustomPrompt="1"/>
          </p:nvPr>
        </p:nvSpPr>
        <p:spPr>
          <a:xfrm>
            <a:off x="3415545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0" name="Segnaposto testo 23"/>
          <p:cNvSpPr>
            <a:spLocks noGrp="1"/>
          </p:cNvSpPr>
          <p:nvPr>
            <p:ph type="body" sz="quarter" idx="24" hasCustomPrompt="1"/>
          </p:nvPr>
        </p:nvSpPr>
        <p:spPr>
          <a:xfrm>
            <a:off x="3415545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1" name="Segnaposto testo 23"/>
          <p:cNvSpPr>
            <a:spLocks noGrp="1"/>
          </p:cNvSpPr>
          <p:nvPr>
            <p:ph type="body" sz="quarter" idx="25" hasCustomPrompt="1"/>
          </p:nvPr>
        </p:nvSpPr>
        <p:spPr>
          <a:xfrm>
            <a:off x="6211952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2" name="Segnaposto testo 23"/>
          <p:cNvSpPr>
            <a:spLocks noGrp="1"/>
          </p:cNvSpPr>
          <p:nvPr>
            <p:ph type="body" sz="quarter" idx="26" hasCustomPrompt="1"/>
          </p:nvPr>
        </p:nvSpPr>
        <p:spPr>
          <a:xfrm>
            <a:off x="6211952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3" name="Segnaposto testo 23"/>
          <p:cNvSpPr>
            <a:spLocks noGrp="1"/>
          </p:cNvSpPr>
          <p:nvPr>
            <p:ph type="body" sz="quarter" idx="27" hasCustomPrompt="1"/>
          </p:nvPr>
        </p:nvSpPr>
        <p:spPr>
          <a:xfrm>
            <a:off x="9008359" y="1891669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4" name="Segnaposto testo 23"/>
          <p:cNvSpPr>
            <a:spLocks noGrp="1"/>
          </p:cNvSpPr>
          <p:nvPr>
            <p:ph type="body" sz="quarter" idx="28" hasCustomPrompt="1"/>
          </p:nvPr>
        </p:nvSpPr>
        <p:spPr>
          <a:xfrm>
            <a:off x="9008359" y="4041076"/>
            <a:ext cx="2597031" cy="19047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1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TEXT BOX: </a:t>
            </a:r>
          </a:p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err="1"/>
              <a:t>Arial</a:t>
            </a:r>
            <a:r>
              <a:rPr lang="it-IT"/>
              <a:t>; 12pt; #293762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7927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left text, right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19906" y="1768475"/>
            <a:ext cx="5434873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976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subtitle, left quote, right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218760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296158" y="1768476"/>
            <a:ext cx="3731089" cy="3617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marR="0" indent="0" algn="ctr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Quote: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#293762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17299" y="1578429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“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961273" y="4563595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”</a:t>
            </a:r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3435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, subtitle, left image, right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19138" y="1768475"/>
            <a:ext cx="5386630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97619" y="1768476"/>
            <a:ext cx="3731089" cy="3617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marR="0" indent="0" algn="ctr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Quote: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#293762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6218760" y="1578429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“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0662734" y="4563595"/>
            <a:ext cx="899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88">
                <a:solidFill>
                  <a:srgbClr val="9B9BB5"/>
                </a:solidFill>
              </a:rPr>
              <a:t>”</a:t>
            </a:r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2296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subtitle, left image, right tex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19138" y="1768475"/>
            <a:ext cx="5386631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218760" y="1768475"/>
            <a:ext cx="5434873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7463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2 side images, 1 center tex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8" hasCustomPrompt="1"/>
          </p:nvPr>
        </p:nvSpPr>
        <p:spPr>
          <a:xfrm>
            <a:off x="61990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1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8039747" y="1768475"/>
            <a:ext cx="3565643" cy="421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20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21" name="Segnaposto testo 3"/>
          <p:cNvSpPr>
            <a:spLocks noGrp="1"/>
          </p:cNvSpPr>
          <p:nvPr>
            <p:ph type="body" sz="quarter" idx="21" hasCustomPrompt="1"/>
          </p:nvPr>
        </p:nvSpPr>
        <p:spPr>
          <a:xfrm>
            <a:off x="4323619" y="1768475"/>
            <a:ext cx="3564438" cy="4210050"/>
          </a:xfrm>
          <a:prstGeom prst="rect">
            <a:avLst/>
          </a:prstGeom>
        </p:spPr>
        <p:txBody>
          <a:bodyPr vert="horz"/>
          <a:lstStyle>
            <a:lvl1pPr marL="171227" marR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  <a:lvl2pPr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List item 1: </a:t>
            </a:r>
            <a:r>
              <a:rPr lang="it-IT" err="1"/>
              <a:t>Arial</a:t>
            </a:r>
            <a:r>
              <a:rPr lang="it-IT"/>
              <a:t> Regular; 16pt; #293762</a:t>
            </a:r>
          </a:p>
          <a:p>
            <a:pPr lvl="0"/>
            <a:r>
              <a:rPr lang="it-IT"/>
              <a:t>List item 2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3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4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5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6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/>
              <a:t>List item 7</a:t>
            </a:r>
          </a:p>
          <a:p>
            <a:pPr marL="171227" marR="0" lvl="0" indent="-171227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mr-IN"/>
              <a:t>…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1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7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26214809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grap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grafico 20"/>
          <p:cNvSpPr>
            <a:spLocks noGrp="1"/>
          </p:cNvSpPr>
          <p:nvPr>
            <p:ph type="chart" sz="quarter" idx="18"/>
          </p:nvPr>
        </p:nvSpPr>
        <p:spPr>
          <a:xfrm>
            <a:off x="619906" y="1677988"/>
            <a:ext cx="10985483" cy="4100512"/>
          </a:xfrm>
          <a:prstGeom prst="rect">
            <a:avLst/>
          </a:prstGeom>
          <a:solidFill>
            <a:schemeClr val="bg1"/>
          </a:solidFill>
          <a:ln>
            <a:solidFill>
              <a:srgbClr val="F5D652"/>
            </a:solidFill>
          </a:ln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68488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19139" y="6558444"/>
            <a:ext cx="1941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 err="1">
                <a:solidFill>
                  <a:schemeClr val="bg1"/>
                </a:solidFill>
                <a:latin typeface="Arial  "/>
                <a:cs typeface="Arial  "/>
              </a:rPr>
              <a:t>healthobservatory.eu</a:t>
            </a:r>
            <a:endParaRPr lang="it-IT" sz="1398">
              <a:solidFill>
                <a:schemeClr val="bg1"/>
              </a:solidFill>
              <a:latin typeface="Arial  "/>
              <a:cs typeface="Arial  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466444" y="6558444"/>
            <a:ext cx="134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98">
                <a:solidFill>
                  <a:srgbClr val="FFFFFF"/>
                </a:solidFill>
                <a:latin typeface="Arial   "/>
                <a:cs typeface="Arial   "/>
              </a:rPr>
              <a:t>@</a:t>
            </a:r>
            <a:r>
              <a:rPr lang="it-IT" sz="1398" err="1">
                <a:solidFill>
                  <a:srgbClr val="FFFFFF"/>
                </a:solidFill>
                <a:latin typeface="Arial   "/>
                <a:cs typeface="Arial   "/>
              </a:rPr>
              <a:t>OBSHealth</a:t>
            </a:r>
            <a:endParaRPr lang="it-IT" sz="1398">
              <a:solidFill>
                <a:srgbClr val="FFFFFF"/>
              </a:solidFill>
              <a:latin typeface="Arial   "/>
              <a:cs typeface="Arial   "/>
            </a:endParaRPr>
          </a:p>
        </p:txBody>
      </p:sp>
      <p:sp>
        <p:nvSpPr>
          <p:cNvPr id="11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77396" y="6558860"/>
            <a:ext cx="3017084" cy="237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307975"/>
            <a:ext cx="10986251" cy="12495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</a:t>
            </a:r>
          </a:p>
          <a:p>
            <a:pPr lvl="0"/>
            <a:r>
              <a:rPr lang="it-IT"/>
              <a:t>ON TWO OR </a:t>
            </a:r>
          </a:p>
          <a:p>
            <a:pPr lvl="0"/>
            <a:r>
              <a:rPr lang="it-IT"/>
              <a:t>MORE LINES: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619139" y="1574434"/>
            <a:ext cx="10986250" cy="0"/>
          </a:xfrm>
          <a:prstGeom prst="line">
            <a:avLst/>
          </a:prstGeom>
          <a:ln>
            <a:solidFill>
              <a:srgbClr val="2937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immagine 2"/>
          <p:cNvSpPr>
            <a:spLocks noGrp="1"/>
          </p:cNvSpPr>
          <p:nvPr>
            <p:ph type="pic" sz="quarter" idx="17"/>
          </p:nvPr>
        </p:nvSpPr>
        <p:spPr>
          <a:xfrm>
            <a:off x="619906" y="1704976"/>
            <a:ext cx="10985483" cy="4772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375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2 Europe (more institutions logos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580118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3196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SLIDE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32pt;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7" hasCustomPrompt="1"/>
          </p:nvPr>
        </p:nvSpPr>
        <p:spPr>
          <a:xfrm>
            <a:off x="619906" y="2494188"/>
            <a:ext cx="10985483" cy="204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97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SPEAKERS: </a:t>
            </a:r>
            <a:r>
              <a:rPr lang="it-IT" err="1"/>
              <a:t>Arial</a:t>
            </a:r>
            <a:r>
              <a:rPr lang="it-IT"/>
              <a:t> Regular; 24pt;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10" name="Segnaposto testo 8"/>
          <p:cNvSpPr>
            <a:spLocks noGrp="1"/>
          </p:cNvSpPr>
          <p:nvPr>
            <p:ph type="body" sz="quarter" idx="18" hasCustomPrompt="1"/>
          </p:nvPr>
        </p:nvSpPr>
        <p:spPr>
          <a:xfrm>
            <a:off x="619907" y="4678346"/>
            <a:ext cx="7832731" cy="327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98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1798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DATE: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18pt; #</a:t>
            </a:r>
            <a:r>
              <a:rPr lang="is-IS"/>
              <a:t>293762</a:t>
            </a:r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19139" y="5269695"/>
            <a:ext cx="1941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 err="1">
                <a:solidFill>
                  <a:srgbClr val="293762"/>
                </a:solidFill>
                <a:latin typeface="Arial  "/>
                <a:cs typeface="Arial  "/>
              </a:rPr>
              <a:t>healthobservatory.eu</a:t>
            </a:r>
            <a:endParaRPr lang="it-IT" sz="1198">
              <a:solidFill>
                <a:srgbClr val="293762"/>
              </a:solidFill>
              <a:latin typeface="Arial  "/>
              <a:cs typeface="Arial  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372447" y="5269695"/>
            <a:ext cx="134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98">
                <a:solidFill>
                  <a:srgbClr val="293762"/>
                </a:solidFill>
                <a:latin typeface="Arial   "/>
                <a:cs typeface="Arial   "/>
              </a:rPr>
              <a:t>@</a:t>
            </a:r>
            <a:r>
              <a:rPr lang="it-IT" sz="1198" err="1">
                <a:solidFill>
                  <a:srgbClr val="293762"/>
                </a:solidFill>
                <a:latin typeface="Arial   "/>
                <a:cs typeface="Arial   "/>
              </a:rPr>
              <a:t>OBSHealth</a:t>
            </a:r>
            <a:endParaRPr lang="it-IT" sz="1198">
              <a:solidFill>
                <a:srgbClr val="293762"/>
              </a:solidFill>
              <a:latin typeface="Arial   "/>
              <a:cs typeface="Arial   "/>
            </a:endParaRPr>
          </a:p>
        </p:txBody>
      </p:sp>
      <p:sp>
        <p:nvSpPr>
          <p:cNvPr id="12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73001" y="5270234"/>
            <a:ext cx="7632388" cy="363537"/>
          </a:xfrm>
          <a:prstGeom prst="rect">
            <a:avLst/>
          </a:prstGeom>
        </p:spPr>
        <p:txBody>
          <a:bodyPr vert="horz"/>
          <a:lstStyle>
            <a:lvl1pPr marL="0" marR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98" baseline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2pPr>
            <a:lvl3pPr marL="913211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3pPr>
            <a:lvl4pPr marL="1369817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4pPr>
            <a:lvl5pPr marL="1826423" indent="0">
              <a:buNone/>
              <a:defRPr sz="999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4566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/>
              <a:t>#</a:t>
            </a:r>
            <a:r>
              <a:rPr lang="it-IT" err="1"/>
              <a:t>hashtag</a:t>
            </a:r>
            <a:r>
              <a:rPr lang="it-IT"/>
              <a:t> </a:t>
            </a:r>
            <a:r>
              <a:rPr lang="it-IT" err="1"/>
              <a:t>placeholder</a:t>
            </a:r>
            <a:r>
              <a:rPr lang="it-IT"/>
              <a:t> + </a:t>
            </a:r>
            <a:r>
              <a:rPr lang="it-IT" err="1"/>
              <a:t>Other</a:t>
            </a:r>
            <a:r>
              <a:rPr lang="it-IT"/>
              <a:t> </a:t>
            </a:r>
            <a:r>
              <a:rPr lang="it-IT" err="1"/>
              <a:t>institution</a:t>
            </a:r>
            <a:r>
              <a:rPr lang="it-IT"/>
              <a:t> </a:t>
            </a:r>
            <a:r>
              <a:rPr lang="it-IT" err="1"/>
              <a:t>links</a:t>
            </a:r>
            <a:r>
              <a:rPr lang="it-IT"/>
              <a:t> or </a:t>
            </a:r>
            <a:r>
              <a:rPr lang="it-IT" err="1"/>
              <a:t>hashtags</a:t>
            </a:r>
            <a:endParaRPr lang="it-IT"/>
          </a:p>
          <a:p>
            <a:pPr lvl="0"/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9" hasCustomPrompt="1"/>
          </p:nvPr>
        </p:nvSpPr>
        <p:spPr>
          <a:xfrm>
            <a:off x="664730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20" hasCustomPrompt="1"/>
          </p:nvPr>
        </p:nvSpPr>
        <p:spPr>
          <a:xfrm>
            <a:off x="3642054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4" name="Segnaposto immagine 2"/>
          <p:cNvSpPr>
            <a:spLocks noGrp="1"/>
          </p:cNvSpPr>
          <p:nvPr>
            <p:ph type="pic" sz="quarter" idx="21" hasCustomPrompt="1"/>
          </p:nvPr>
        </p:nvSpPr>
        <p:spPr>
          <a:xfrm>
            <a:off x="636805" y="5832475"/>
            <a:ext cx="2164119" cy="76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Logo </a:t>
            </a:r>
            <a:r>
              <a:rPr lang="it-IT" err="1"/>
              <a:t>placeholder</a:t>
            </a:r>
            <a:endParaRPr lang="it-IT"/>
          </a:p>
        </p:txBody>
      </p:sp>
      <p:sp>
        <p:nvSpPr>
          <p:cNvPr id="15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8950743" y="1511126"/>
            <a:ext cx="2654646" cy="34942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98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it-IT" err="1"/>
              <a:t>Publication</a:t>
            </a:r>
            <a:r>
              <a:rPr lang="it-IT"/>
              <a:t> cover </a:t>
            </a:r>
            <a:r>
              <a:rPr lang="it-IT" err="1"/>
              <a:t>placeholder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782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2599D-AEFE-7E3A-C835-8D377519D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ECE6DF-B31A-132F-0CC1-C8E8B06D4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2F258-7B26-F0E1-C7E4-EEE59E73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51A3-E07F-4D46-B157-F80545D1EB00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24D57-920F-AD0A-2A11-6319BD5E4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86E28-6D07-088A-52E1-A4F2B0541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AC97-E928-4D53-B62D-C60CB2022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139" y="979261"/>
            <a:ext cx="10986251" cy="1742168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TITLE: </a:t>
            </a:r>
            <a:r>
              <a:rPr lang="it-IT" err="1"/>
              <a:t>Arial</a:t>
            </a:r>
            <a:r>
              <a:rPr lang="it-IT"/>
              <a:t> </a:t>
            </a:r>
            <a:r>
              <a:rPr lang="it-IT" err="1"/>
              <a:t>Bold</a:t>
            </a:r>
            <a:r>
              <a:rPr lang="it-IT"/>
              <a:t>; 24pt; #</a:t>
            </a:r>
            <a:r>
              <a:rPr lang="is-IS"/>
              <a:t>293762</a:t>
            </a:r>
          </a:p>
          <a:p>
            <a:pPr lvl="0"/>
            <a:r>
              <a:rPr lang="is-IS"/>
              <a:t>(max 3 lines)</a:t>
            </a:r>
          </a:p>
        </p:txBody>
      </p:sp>
      <p:sp>
        <p:nvSpPr>
          <p:cNvPr id="4" name="Segnaposto tes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139" y="5406571"/>
            <a:ext cx="10986251" cy="96157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997" b="0">
                <a:solidFill>
                  <a:srgbClr val="293762"/>
                </a:solidFill>
                <a:latin typeface="Arial"/>
                <a:cs typeface="Arial"/>
              </a:defRPr>
            </a:lvl1pPr>
            <a:lvl2pPr marL="456606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2pPr>
            <a:lvl3pPr marL="913211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3pPr>
            <a:lvl4pPr marL="1369817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4pPr>
            <a:lvl5pPr marL="1826423" indent="0">
              <a:buNone/>
              <a:defRPr sz="2397" b="1">
                <a:solidFill>
                  <a:srgbClr val="29376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SECTION SUBTITLE: </a:t>
            </a:r>
            <a:r>
              <a:rPr lang="it-IT" err="1"/>
              <a:t>Arial</a:t>
            </a:r>
            <a:r>
              <a:rPr lang="it-IT"/>
              <a:t> Regular; 20pt; #</a:t>
            </a:r>
            <a:r>
              <a:rPr lang="is-IS"/>
              <a:t>FFFFFF</a:t>
            </a:r>
          </a:p>
          <a:p>
            <a:pPr lvl="0"/>
            <a:r>
              <a:rPr lang="is-IS"/>
              <a:t>(max 3 lines)</a:t>
            </a:r>
          </a:p>
        </p:txBody>
      </p:sp>
    </p:spTree>
    <p:extLst>
      <p:ext uri="{BB962C8B-B14F-4D97-AF65-F5344CB8AC3E}">
        <p14:creationId xmlns:p14="http://schemas.microsoft.com/office/powerpoint/2010/main" val="304580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5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27" r:id="rId14"/>
    <p:sldLayoutId id="2147483779" r:id="rId15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49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781" r:id="rId15"/>
    <p:sldLayoutId id="2147483784" r:id="rId16"/>
    <p:sldLayoutId id="2147483801" r:id="rId17"/>
    <p:sldLayoutId id="2147483802" r:id="rId18"/>
    <p:sldLayoutId id="2147483803" r:id="rId19"/>
    <p:sldLayoutId id="2147483804" r:id="rId20"/>
    <p:sldLayoutId id="2147483805" r:id="rId21"/>
    <p:sldLayoutId id="2147483806" r:id="rId22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848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25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43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60" r:id="rId14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50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ctr" defTabSz="456606" rtl="0" eaLnBrk="1" latinLnBrk="0" hangingPunct="1">
        <a:spcBef>
          <a:spcPct val="0"/>
        </a:spcBef>
        <a:buNone/>
        <a:defRPr sz="4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54" indent="-342454" algn="l" defTabSz="456606" rtl="0" eaLnBrk="1" latinLnBrk="0" hangingPunct="1">
        <a:spcBef>
          <a:spcPct val="20000"/>
        </a:spcBef>
        <a:buFont typeface="Arial"/>
        <a:buChar char="•"/>
        <a:defRPr sz="3196" kern="1200">
          <a:solidFill>
            <a:schemeClr val="tx1"/>
          </a:solidFill>
          <a:latin typeface="+mn-lt"/>
          <a:ea typeface="+mn-ea"/>
          <a:cs typeface="+mn-cs"/>
        </a:defRPr>
      </a:lvl1pPr>
      <a:lvl2pPr marL="741984" indent="-285379" algn="l" defTabSz="456606" rtl="0" eaLnBrk="1" latinLnBrk="0" hangingPunct="1">
        <a:spcBef>
          <a:spcPct val="20000"/>
        </a:spcBef>
        <a:buFont typeface="Arial"/>
        <a:buChar char="–"/>
        <a:defRPr sz="2796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4" indent="-228303" algn="l" defTabSz="456606" rtl="0" eaLnBrk="1" latinLnBrk="0" hangingPunct="1">
        <a:spcBef>
          <a:spcPct val="20000"/>
        </a:spcBef>
        <a:buFont typeface="Arial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0" indent="-228303" algn="l" defTabSz="456606" rtl="0" eaLnBrk="1" latinLnBrk="0" hangingPunct="1">
        <a:spcBef>
          <a:spcPct val="20000"/>
        </a:spcBef>
        <a:buFont typeface="Arial"/>
        <a:buChar char="–"/>
        <a:defRPr sz="1997" kern="1200">
          <a:solidFill>
            <a:schemeClr val="tx1"/>
          </a:solidFill>
          <a:latin typeface="+mn-lt"/>
          <a:ea typeface="+mn-ea"/>
          <a:cs typeface="+mn-cs"/>
        </a:defRPr>
      </a:lvl4pPr>
      <a:lvl5pPr marL="2054725" indent="-228303" algn="l" defTabSz="456606" rtl="0" eaLnBrk="1" latinLnBrk="0" hangingPunct="1">
        <a:spcBef>
          <a:spcPct val="20000"/>
        </a:spcBef>
        <a:buFont typeface="Arial"/>
        <a:buChar char="»"/>
        <a:defRPr sz="1997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1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6pPr>
      <a:lvl7pPr marL="2967937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7pPr>
      <a:lvl8pPr marL="3424542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8pPr>
      <a:lvl9pPr marL="3881148" indent="-228303" algn="l" defTabSz="456606" rtl="0" eaLnBrk="1" latinLnBrk="0" hangingPunct="1">
        <a:spcBef>
          <a:spcPct val="20000"/>
        </a:spcBef>
        <a:buFont typeface="Arial"/>
        <a:buChar char="•"/>
        <a:defRPr sz="19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06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211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817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3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028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634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239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845" algn="l" defTabSz="45660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nyurl.com/OBSupdates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87.png"/><Relationship Id="rId4" Type="http://schemas.openxmlformats.org/officeDocument/2006/relationships/hyperlink" Target="http://www.obshealthreformtracker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200" dirty="0"/>
              <a:t>From Evidence to Impact: How the European Observatory on Health Systems and Policies Supports Health Policy</a:t>
            </a:r>
          </a:p>
          <a:p>
            <a:endParaRPr lang="en-US" sz="3200" dirty="0"/>
          </a:p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sz="1800" dirty="0"/>
              <a:t>Dr Ewout Van Ginneken</a:t>
            </a:r>
            <a:br>
              <a:rPr lang="fr-FR" sz="1800" dirty="0"/>
            </a:br>
            <a:endParaRPr lang="en-US" sz="24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E1C058-C355-3AE4-C278-7D186758BA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FR" dirty="0"/>
              <a:t>Thursday 25 June, PHONZ26 International Health Intelligence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A294E-51B0-39D9-5B91-AEB2640CA9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testo 1">
            <a:extLst>
              <a:ext uri="{FF2B5EF4-FFF2-40B4-BE49-F238E27FC236}">
                <a16:creationId xmlns:a16="http://schemas.microsoft.com/office/drawing/2014/main" id="{36EAE6E4-3203-FEB5-7CBB-AE09ACFF87B0}"/>
              </a:ext>
            </a:extLst>
          </p:cNvPr>
          <p:cNvSpPr txBox="1">
            <a:spLocks/>
          </p:cNvSpPr>
          <p:nvPr/>
        </p:nvSpPr>
        <p:spPr>
          <a:xfrm>
            <a:off x="1457093" y="912072"/>
            <a:ext cx="9277814" cy="1739903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 algn="l" defTabSz="456606" rtl="0" eaLnBrk="1" latinLnBrk="0" hangingPunct="1">
              <a:spcBef>
                <a:spcPts val="0"/>
              </a:spcBef>
              <a:buFont typeface="Arial"/>
              <a:buNone/>
              <a:defRPr sz="3196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1pPr>
            <a:lvl2pPr marL="456606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2397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2pPr>
            <a:lvl3pPr marL="913211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2397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3pPr>
            <a:lvl4pPr marL="1369817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2397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4pPr>
            <a:lvl5pPr marL="1826423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2397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66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95" b="1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366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2D134-1DD3-8243-AE48-610F4BE11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0F1BDF-AEDF-E9E3-6E13-678D44939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Picture 5" descr="C:\Users\wpa\Desktop\Picture1.png">
            <a:extLst>
              <a:ext uri="{FF2B5EF4-FFF2-40B4-BE49-F238E27FC236}">
                <a16:creationId xmlns:a16="http://schemas.microsoft.com/office/drawing/2014/main" id="{15134C18-93E7-F771-9BC1-61EAC2A5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17" y="4361835"/>
            <a:ext cx="5685146" cy="186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Afbeeldingsresultaat voor european Commission logo">
            <a:extLst>
              <a:ext uri="{FF2B5EF4-FFF2-40B4-BE49-F238E27FC236}">
                <a16:creationId xmlns:a16="http://schemas.microsoft.com/office/drawing/2014/main" id="{F8E488EF-80E9-44AC-B980-034D52A16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81" y="3021631"/>
            <a:ext cx="1796397" cy="1246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Afbeeldingsresultaat voor oecd logo">
            <a:extLst>
              <a:ext uri="{FF2B5EF4-FFF2-40B4-BE49-F238E27FC236}">
                <a16:creationId xmlns:a16="http://schemas.microsoft.com/office/drawing/2014/main" id="{D534071A-04C5-5555-9589-26CA212AC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355" y="3435506"/>
            <a:ext cx="1797933" cy="5549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1" descr="Afbeeldingsresultaat voor european observatory health systems logo">
            <a:extLst>
              <a:ext uri="{FF2B5EF4-FFF2-40B4-BE49-F238E27FC236}">
                <a16:creationId xmlns:a16="http://schemas.microsoft.com/office/drawing/2014/main" id="{610A6B82-4096-226F-4EB7-A0761E122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787" y="3325739"/>
            <a:ext cx="1668076" cy="733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AD326AE0-7CF0-B0CE-9FE6-8B5A147D89BC}"/>
              </a:ext>
            </a:extLst>
          </p:cNvPr>
          <p:cNvSpPr txBox="1">
            <a:spLocks/>
          </p:cNvSpPr>
          <p:nvPr/>
        </p:nvSpPr>
        <p:spPr>
          <a:xfrm>
            <a:off x="619139" y="312034"/>
            <a:ext cx="10986251" cy="426257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97" dirty="0">
                <a:latin typeface="Arial" panose="020B0604020202020204" pitchFamily="34" charset="0"/>
                <a:cs typeface="Arial" panose="020B0604020202020204" pitchFamily="34" charset="0"/>
              </a:rPr>
              <a:t>State of Health in the European Union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C5E5D1-E4F5-B407-2A8E-F0C16F977A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81" y="1226229"/>
            <a:ext cx="3511812" cy="5044746"/>
          </a:xfrm>
          <a:prstGeom prst="rect">
            <a:avLst/>
          </a:prstGeom>
          <a:ln>
            <a:solidFill>
              <a:srgbClr val="293762"/>
            </a:solidFill>
          </a:ln>
        </p:spPr>
      </p:pic>
    </p:spTree>
    <p:extLst>
      <p:ext uri="{BB962C8B-B14F-4D97-AF65-F5344CB8AC3E}">
        <p14:creationId xmlns:p14="http://schemas.microsoft.com/office/powerpoint/2010/main" val="1053823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05CFF86-27D4-A36E-B535-79B03A2776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HSPM website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F57989-B9E5-4D2D-C654-B667719EBAE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fik 4" descr="Ein Bild, das Text, Screenshot, Website, Onlinewerbung enthält.&#10;&#10;Automatisch generierte Beschreibung">
            <a:extLst>
              <a:ext uri="{FF2B5EF4-FFF2-40B4-BE49-F238E27FC236}">
                <a16:creationId xmlns:a16="http://schemas.microsoft.com/office/drawing/2014/main" id="{076A39DA-3DE4-58CB-6FF5-E14DF3C81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64" y="983070"/>
            <a:ext cx="6614340" cy="56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7F156B-1172-0791-BD1E-8D4724A847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Growing role of the HSPM network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365C7A-171C-01D4-57D9-05A785A19D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Google Shape;109;p2">
            <a:extLst>
              <a:ext uri="{FF2B5EF4-FFF2-40B4-BE49-F238E27FC236}">
                <a16:creationId xmlns:a16="http://schemas.microsoft.com/office/drawing/2014/main" id="{22369B66-BEB5-7257-3644-FCD8D3D7EF30}"/>
              </a:ext>
            </a:extLst>
          </p:cNvPr>
          <p:cNvSpPr txBox="1">
            <a:spLocks/>
          </p:cNvSpPr>
          <p:nvPr/>
        </p:nvSpPr>
        <p:spPr>
          <a:xfrm>
            <a:off x="5779008" y="1104049"/>
            <a:ext cx="6020149" cy="52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11" tIns="34230" rIns="68411" bIns="3423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6606" indent="-456606">
              <a:buFont typeface="Arial" panose="020B0604020202020204" pitchFamily="34" charset="0"/>
              <a:buChar char="•"/>
            </a:pP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developed over the last 15 years as a network and a core Observatory resource     </a:t>
            </a:r>
          </a:p>
          <a:p>
            <a:pPr marL="456606" indent="-456606">
              <a:buFont typeface="Arial" panose="020B0604020202020204" pitchFamily="34" charset="0"/>
              <a:buChar char="•"/>
            </a:pPr>
            <a:endParaRPr lang="en-US" sz="2197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606" indent="-456606">
              <a:buFont typeface="Arial" panose="020B0604020202020204" pitchFamily="34" charset="0"/>
              <a:buChar char="•"/>
            </a:pP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the backbone for country monitoring in EU Member States (and beyond) </a:t>
            </a:r>
          </a:p>
          <a:p>
            <a:pPr marL="456606" indent="-456606">
              <a:buFont typeface="Arial" panose="020B0604020202020204" pitchFamily="34" charset="0"/>
              <a:buChar char="•"/>
            </a:pPr>
            <a:endParaRPr lang="en-US" sz="2197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606" indent="-456606">
              <a:buFont typeface="Arial" panose="020B0604020202020204" pitchFamily="34" charset="0"/>
              <a:buChar char="•"/>
            </a:pP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cement the Observatory’s reputation as a leader in health system evidence</a:t>
            </a:r>
          </a:p>
          <a:p>
            <a:pPr marL="456606" indent="-456606">
              <a:buFont typeface="Arial" panose="020B0604020202020204" pitchFamily="34" charset="0"/>
              <a:buChar char="•"/>
            </a:pPr>
            <a:endParaRPr lang="en-US" sz="2197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606" indent="-456606">
              <a:buFont typeface="Arial" panose="020B0604020202020204" pitchFamily="34" charset="0"/>
              <a:buChar char="•"/>
            </a:pP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include </a:t>
            </a:r>
            <a:r>
              <a:rPr lang="en-US" sz="2197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HiTs</a:t>
            </a: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updating HSPM and HSRM, reviewing  SoHEU profiles, webinars, rapid responses, articles for </a:t>
            </a:r>
            <a:r>
              <a:rPr lang="en-US" sz="2197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Eurohealth</a:t>
            </a:r>
            <a:r>
              <a:rPr lang="en-US" sz="219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Health Policy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D9C1A30-6EE2-E617-1597-ED8BDB088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4" y="4611629"/>
            <a:ext cx="3520504" cy="15628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EA0F91A-62DA-960F-C390-6EABE8D33803}"/>
              </a:ext>
            </a:extLst>
          </p:cNvPr>
          <p:cNvSpPr txBox="1"/>
          <p:nvPr/>
        </p:nvSpPr>
        <p:spPr>
          <a:xfrm>
            <a:off x="335547" y="3950416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293762"/>
                </a:solidFill>
                <a:effectLst/>
                <a:latin typeface="Arial" panose="020B0604020202020204" pitchFamily="34" charset="0"/>
              </a:rPr>
              <a:t>2025 Network Annual Meeting in </a:t>
            </a:r>
            <a:r>
              <a:rPr lang="en-GB" dirty="0">
                <a:solidFill>
                  <a:srgbClr val="293762"/>
                </a:solidFill>
                <a:latin typeface="Arial" panose="020B0604020202020204" pitchFamily="34" charset="0"/>
              </a:rPr>
              <a:t>Vienna</a:t>
            </a:r>
            <a:endParaRPr lang="en-GB" dirty="0"/>
          </a:p>
        </p:txBody>
      </p:sp>
      <p:pic>
        <p:nvPicPr>
          <p:cNvPr id="5" name="Picture 2" descr="A group of people standing in front of a stage  AI-generated content may be incorrect.">
            <a:extLst>
              <a:ext uri="{FF2B5EF4-FFF2-40B4-BE49-F238E27FC236}">
                <a16:creationId xmlns:a16="http://schemas.microsoft.com/office/drawing/2014/main" id="{BF8AF42D-3EB7-81DF-7F91-B6E8CD872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5" y="1286492"/>
            <a:ext cx="5458475" cy="253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79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3380BD2A-3BE8-8144-9FE8-E8378D7FE5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7609" y="312034"/>
            <a:ext cx="10986251" cy="426257"/>
          </a:xfrm>
        </p:spPr>
        <p:txBody>
          <a:bodyPr vert="horz" lIns="91321" tIns="45661" rIns="91321" bIns="45661" anchor="t"/>
          <a:lstStyle/>
          <a:p>
            <a:r>
              <a:rPr lang="en-US" sz="3196" dirty="0"/>
              <a:t>Health Reform Tracker: mapping themes and patterns  </a:t>
            </a:r>
            <a:endParaRPr lang="it-IT" sz="3196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6D8E22-441F-BA9A-6765-87936A58DD7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B14AC2-2792-8ECB-4CBE-17AB1A511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SC June 2025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F93662-0F7C-D44D-1780-5925FB8D5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72" y="1024276"/>
            <a:ext cx="10878934" cy="52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67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59475-7A23-75A3-199E-0A831B962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F88936-7F80-11EA-ED1A-35403CEB2E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4000" dirty="0"/>
              <a:t>Health System Performance Assessment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BFD7DB-DA29-1CF0-D3C7-3761956BAB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85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69DE-A504-1A16-5930-6C220A211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C8218-D165-01A1-3EDF-3D734B19CA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200" b="1"/>
              <a:t>The Observatory tools : </a:t>
            </a:r>
            <a:r>
              <a:rPr lang="en-001" sz="3200" b="1"/>
              <a:t>HSPA</a:t>
            </a:r>
            <a:endParaRPr lang="en-US" sz="3200"/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27563E-5792-D5A6-A0CD-8BFFE72A8C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001"/>
              <a:t>Key instrument for EU &amp; Member States</a:t>
            </a:r>
            <a:endParaRPr lang="en-US"/>
          </a:p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52BC3-374F-3BEF-961E-A5CF913622F1}"/>
              </a:ext>
            </a:extLst>
          </p:cNvPr>
          <p:cNvSpPr txBox="1"/>
          <p:nvPr/>
        </p:nvSpPr>
        <p:spPr>
          <a:xfrm>
            <a:off x="588379" y="1630101"/>
            <a:ext cx="5597268" cy="4369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68EFA-7802-12F4-A6E4-9F21111A69DD}"/>
              </a:ext>
            </a:extLst>
          </p:cNvPr>
          <p:cNvSpPr txBox="1"/>
          <p:nvPr/>
        </p:nvSpPr>
        <p:spPr>
          <a:xfrm>
            <a:off x="358750" y="1750024"/>
            <a:ext cx="50427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of </a:t>
            </a:r>
            <a:r>
              <a:rPr lang="en-001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health system goals of interest </a:t>
            </a: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health outcomes, equity, efficiency, resilience,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EU-wide comparability </a:t>
            </a: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benchmarking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Alignment with EU health policies 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on </a:t>
            </a:r>
            <a:r>
              <a:rPr lang="en-001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policy instruments </a:t>
            </a: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(Recovery &amp; resilience fund, EU Cancer Mission...)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Expert Group on HSPA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practices and</a:t>
            </a:r>
            <a:r>
              <a:rPr lang="en-001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cross-country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001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Cross-border performance assessment</a:t>
            </a:r>
          </a:p>
          <a:p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986E245-1624-30FE-090E-734EB667F1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402" y="6550025"/>
            <a:ext cx="4021030" cy="237116"/>
          </a:xfrm>
        </p:spPr>
        <p:txBody>
          <a:bodyPr/>
          <a:lstStyle/>
          <a:p>
            <a:r>
              <a:rPr lang="en-US"/>
              <a:t>SANT European Parliament - Feb 18, 2025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049FD95D-B43C-D989-933B-5F2539C8B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041" y="1738034"/>
            <a:ext cx="2700182" cy="3852487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12" name="Picture Placeholder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F2A3D043-8627-BA23-3FF9-94B8608A8F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59" b="3459"/>
          <a:stretch>
            <a:fillRect/>
          </a:stretch>
        </p:blipFill>
        <p:spPr>
          <a:xfrm>
            <a:off x="7824144" y="1782489"/>
            <a:ext cx="2477061" cy="3692442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84C9C121-FCED-D6B1-5742-4D855528D3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317" t="11481" r="45950" b="27037"/>
          <a:stretch/>
        </p:blipFill>
        <p:spPr>
          <a:xfrm>
            <a:off x="9126560" y="1782489"/>
            <a:ext cx="2477061" cy="3692442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</p:spTree>
    <p:extLst>
      <p:ext uri="{BB962C8B-B14F-4D97-AF65-F5344CB8AC3E}">
        <p14:creationId xmlns:p14="http://schemas.microsoft.com/office/powerpoint/2010/main" val="3928150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F1B88AF0-F2DF-583D-9BBA-369400B0C61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68785" y="367696"/>
            <a:ext cx="11691109" cy="612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Rectangle 5">
            <a:extLst>
              <a:ext uri="{FF2B5EF4-FFF2-40B4-BE49-F238E27FC236}">
                <a16:creationId xmlns:a16="http://schemas.microsoft.com/office/drawing/2014/main" id="{D68E6F44-8C6E-7689-AB29-39AAA3E4C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8850" y="2145719"/>
            <a:ext cx="2937999" cy="3266813"/>
          </a:xfrm>
          <a:prstGeom prst="rect">
            <a:avLst/>
          </a:prstGeom>
          <a:solidFill>
            <a:srgbClr val="E3E3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Rectangle 6">
            <a:extLst>
              <a:ext uri="{FF2B5EF4-FFF2-40B4-BE49-F238E27FC236}">
                <a16:creationId xmlns:a16="http://schemas.microsoft.com/office/drawing/2014/main" id="{051C95DE-B6D3-8709-44CD-9717F4CE8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8850" y="2145719"/>
            <a:ext cx="2937999" cy="32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Rectangle 7">
            <a:extLst>
              <a:ext uri="{FF2B5EF4-FFF2-40B4-BE49-F238E27FC236}">
                <a16:creationId xmlns:a16="http://schemas.microsoft.com/office/drawing/2014/main" id="{E4301443-A0B2-EEFA-45C6-B75319BE6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935" y="1644888"/>
            <a:ext cx="1447688" cy="4435924"/>
          </a:xfrm>
          <a:prstGeom prst="rect">
            <a:avLst/>
          </a:prstGeom>
          <a:solidFill>
            <a:srgbClr val="DAEF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Rectangle 8">
            <a:extLst>
              <a:ext uri="{FF2B5EF4-FFF2-40B4-BE49-F238E27FC236}">
                <a16:creationId xmlns:a16="http://schemas.microsoft.com/office/drawing/2014/main" id="{F8ABC247-6738-DABE-EF9C-253D4CE30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935" y="1644888"/>
            <a:ext cx="1447688" cy="443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Freeform 9">
            <a:extLst>
              <a:ext uri="{FF2B5EF4-FFF2-40B4-BE49-F238E27FC236}">
                <a16:creationId xmlns:a16="http://schemas.microsoft.com/office/drawing/2014/main" id="{A1586A8F-0B1C-042F-51AC-40AEE764F7F1}"/>
              </a:ext>
            </a:extLst>
          </p:cNvPr>
          <p:cNvSpPr>
            <a:spLocks/>
          </p:cNvSpPr>
          <p:nvPr/>
        </p:nvSpPr>
        <p:spPr bwMode="auto">
          <a:xfrm>
            <a:off x="362114" y="1652499"/>
            <a:ext cx="5248821" cy="4437446"/>
          </a:xfrm>
          <a:custGeom>
            <a:avLst/>
            <a:gdLst>
              <a:gd name="T0" fmla="*/ 3448 w 3448"/>
              <a:gd name="T1" fmla="*/ 0 h 2915"/>
              <a:gd name="T2" fmla="*/ 0 w 3448"/>
              <a:gd name="T3" fmla="*/ 0 h 2915"/>
              <a:gd name="T4" fmla="*/ 0 w 3448"/>
              <a:gd name="T5" fmla="*/ 2915 h 2915"/>
              <a:gd name="T6" fmla="*/ 3448 w 3448"/>
              <a:gd name="T7" fmla="*/ 2915 h 2915"/>
              <a:gd name="T8" fmla="*/ 3448 w 3448"/>
              <a:gd name="T9" fmla="*/ 2909 h 2915"/>
              <a:gd name="T10" fmla="*/ 3448 w 3448"/>
              <a:gd name="T11" fmla="*/ 0 h 2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48" h="2915">
                <a:moveTo>
                  <a:pt x="3448" y="0"/>
                </a:moveTo>
                <a:lnTo>
                  <a:pt x="0" y="0"/>
                </a:lnTo>
                <a:lnTo>
                  <a:pt x="0" y="2915"/>
                </a:lnTo>
                <a:lnTo>
                  <a:pt x="3448" y="2915"/>
                </a:lnTo>
                <a:lnTo>
                  <a:pt x="3448" y="2909"/>
                </a:lnTo>
                <a:lnTo>
                  <a:pt x="3448" y="0"/>
                </a:lnTo>
                <a:close/>
              </a:path>
            </a:pathLst>
          </a:custGeom>
          <a:solidFill>
            <a:srgbClr val="EDED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Freeform 10">
            <a:extLst>
              <a:ext uri="{FF2B5EF4-FFF2-40B4-BE49-F238E27FC236}">
                <a16:creationId xmlns:a16="http://schemas.microsoft.com/office/drawing/2014/main" id="{5207B7BF-5CFF-3834-3A45-0EADB9F99D7F}"/>
              </a:ext>
            </a:extLst>
          </p:cNvPr>
          <p:cNvSpPr>
            <a:spLocks/>
          </p:cNvSpPr>
          <p:nvPr/>
        </p:nvSpPr>
        <p:spPr bwMode="auto">
          <a:xfrm>
            <a:off x="362114" y="1652499"/>
            <a:ext cx="5248821" cy="4437446"/>
          </a:xfrm>
          <a:custGeom>
            <a:avLst/>
            <a:gdLst>
              <a:gd name="T0" fmla="*/ 3448 w 3448"/>
              <a:gd name="T1" fmla="*/ 0 h 2915"/>
              <a:gd name="T2" fmla="*/ 0 w 3448"/>
              <a:gd name="T3" fmla="*/ 0 h 2915"/>
              <a:gd name="T4" fmla="*/ 0 w 3448"/>
              <a:gd name="T5" fmla="*/ 2915 h 2915"/>
              <a:gd name="T6" fmla="*/ 3448 w 3448"/>
              <a:gd name="T7" fmla="*/ 2915 h 2915"/>
              <a:gd name="T8" fmla="*/ 3448 w 3448"/>
              <a:gd name="T9" fmla="*/ 2909 h 2915"/>
              <a:gd name="T10" fmla="*/ 3448 w 3448"/>
              <a:gd name="T11" fmla="*/ 0 h 2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48" h="2915">
                <a:moveTo>
                  <a:pt x="3448" y="0"/>
                </a:moveTo>
                <a:lnTo>
                  <a:pt x="0" y="0"/>
                </a:lnTo>
                <a:lnTo>
                  <a:pt x="0" y="2915"/>
                </a:lnTo>
                <a:lnTo>
                  <a:pt x="3448" y="2915"/>
                </a:lnTo>
                <a:lnTo>
                  <a:pt x="3448" y="2909"/>
                </a:lnTo>
                <a:lnTo>
                  <a:pt x="344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Freeform 11">
            <a:extLst>
              <a:ext uri="{FF2B5EF4-FFF2-40B4-BE49-F238E27FC236}">
                <a16:creationId xmlns:a16="http://schemas.microsoft.com/office/drawing/2014/main" id="{D5AA297D-8022-0C4C-FAE2-7FA24FDE9C8F}"/>
              </a:ext>
            </a:extLst>
          </p:cNvPr>
          <p:cNvSpPr>
            <a:spLocks/>
          </p:cNvSpPr>
          <p:nvPr/>
        </p:nvSpPr>
        <p:spPr bwMode="auto">
          <a:xfrm>
            <a:off x="7058624" y="1530717"/>
            <a:ext cx="1475089" cy="4550095"/>
          </a:xfrm>
          <a:custGeom>
            <a:avLst/>
            <a:gdLst>
              <a:gd name="T0" fmla="*/ 969 w 969"/>
              <a:gd name="T1" fmla="*/ 2989 h 2989"/>
              <a:gd name="T2" fmla="*/ 0 w 969"/>
              <a:gd name="T3" fmla="*/ 2989 h 2989"/>
              <a:gd name="T4" fmla="*/ 0 w 969"/>
              <a:gd name="T5" fmla="*/ 0 h 2989"/>
              <a:gd name="T6" fmla="*/ 969 w 969"/>
              <a:gd name="T7" fmla="*/ 5 h 2989"/>
              <a:gd name="T8" fmla="*/ 969 w 969"/>
              <a:gd name="T9" fmla="*/ 2989 h 2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2989">
                <a:moveTo>
                  <a:pt x="969" y="2989"/>
                </a:moveTo>
                <a:lnTo>
                  <a:pt x="0" y="2989"/>
                </a:lnTo>
                <a:lnTo>
                  <a:pt x="0" y="0"/>
                </a:lnTo>
                <a:lnTo>
                  <a:pt x="969" y="5"/>
                </a:lnTo>
                <a:lnTo>
                  <a:pt x="969" y="2989"/>
                </a:lnTo>
                <a:close/>
              </a:path>
            </a:pathLst>
          </a:custGeom>
          <a:solidFill>
            <a:srgbClr val="E9F3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Rectangle 12">
            <a:extLst>
              <a:ext uri="{FF2B5EF4-FFF2-40B4-BE49-F238E27FC236}">
                <a16:creationId xmlns:a16="http://schemas.microsoft.com/office/drawing/2014/main" id="{BA860F49-CC2C-78CE-F60D-5411375D7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039" y="1058811"/>
            <a:ext cx="4499670" cy="2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598" b="1">
                <a:solidFill>
                  <a:srgbClr val="4D4D4F"/>
                </a:solidFill>
                <a:latin typeface="Univers LT Std 47 Cn Lt" panose="020B0406020202040204" pitchFamily="34" charset="0"/>
              </a:rPr>
              <a:t>Health Systems Performance Assessment Framework</a:t>
            </a:r>
            <a:endParaRPr lang="en-US" altLang="en-US" sz="1997">
              <a:solidFill>
                <a:prstClr val="black"/>
              </a:solidFill>
            </a:endParaRPr>
          </a:p>
        </p:txBody>
      </p:sp>
      <p:sp>
        <p:nvSpPr>
          <p:cNvPr id="92" name="Rectangle 13">
            <a:extLst>
              <a:ext uri="{FF2B5EF4-FFF2-40B4-BE49-F238E27FC236}">
                <a16:creationId xmlns:a16="http://schemas.microsoft.com/office/drawing/2014/main" id="{D67966E9-83BB-00D4-3AA1-D63F8AF7B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935" y="1392190"/>
            <a:ext cx="1447688" cy="392748"/>
          </a:xfrm>
          <a:prstGeom prst="rect">
            <a:avLst/>
          </a:prstGeom>
          <a:solidFill>
            <a:srgbClr val="AE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Freeform 14">
            <a:extLst>
              <a:ext uri="{FF2B5EF4-FFF2-40B4-BE49-F238E27FC236}">
                <a16:creationId xmlns:a16="http://schemas.microsoft.com/office/drawing/2014/main" id="{88BA32B3-A591-1D01-DFC5-4547599315DA}"/>
              </a:ext>
            </a:extLst>
          </p:cNvPr>
          <p:cNvSpPr>
            <a:spLocks/>
          </p:cNvSpPr>
          <p:nvPr/>
        </p:nvSpPr>
        <p:spPr bwMode="auto">
          <a:xfrm>
            <a:off x="7058624" y="1305420"/>
            <a:ext cx="1475089" cy="572378"/>
          </a:xfrm>
          <a:custGeom>
            <a:avLst/>
            <a:gdLst>
              <a:gd name="T0" fmla="*/ 969 w 969"/>
              <a:gd name="T1" fmla="*/ 140 h 279"/>
              <a:gd name="T2" fmla="*/ 813 w 969"/>
              <a:gd name="T3" fmla="*/ 0 h 279"/>
              <a:gd name="T4" fmla="*/ 813 w 969"/>
              <a:gd name="T5" fmla="*/ 42 h 279"/>
              <a:gd name="T6" fmla="*/ 0 w 969"/>
              <a:gd name="T7" fmla="*/ 42 h 279"/>
              <a:gd name="T8" fmla="*/ 0 w 969"/>
              <a:gd name="T9" fmla="*/ 235 h 279"/>
              <a:gd name="T10" fmla="*/ 813 w 969"/>
              <a:gd name="T11" fmla="*/ 235 h 279"/>
              <a:gd name="T12" fmla="*/ 813 w 969"/>
              <a:gd name="T13" fmla="*/ 279 h 279"/>
              <a:gd name="T14" fmla="*/ 969 w 969"/>
              <a:gd name="T15" fmla="*/ 140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9" h="279">
                <a:moveTo>
                  <a:pt x="969" y="140"/>
                </a:moveTo>
                <a:lnTo>
                  <a:pt x="813" y="0"/>
                </a:lnTo>
                <a:lnTo>
                  <a:pt x="813" y="42"/>
                </a:lnTo>
                <a:lnTo>
                  <a:pt x="0" y="42"/>
                </a:lnTo>
                <a:lnTo>
                  <a:pt x="0" y="235"/>
                </a:lnTo>
                <a:lnTo>
                  <a:pt x="813" y="235"/>
                </a:lnTo>
                <a:lnTo>
                  <a:pt x="813" y="279"/>
                </a:lnTo>
                <a:lnTo>
                  <a:pt x="969" y="140"/>
                </a:lnTo>
                <a:close/>
              </a:path>
            </a:pathLst>
          </a:custGeom>
          <a:solidFill>
            <a:srgbClr val="CEE4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Rectangle 15">
            <a:extLst>
              <a:ext uri="{FF2B5EF4-FFF2-40B4-BE49-F238E27FC236}">
                <a16:creationId xmlns:a16="http://schemas.microsoft.com/office/drawing/2014/main" id="{2743A6E8-CE62-3073-80BD-B27500296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69" y="1392189"/>
            <a:ext cx="5251866" cy="391227"/>
          </a:xfrm>
          <a:prstGeom prst="rect">
            <a:avLst/>
          </a:prstGeom>
          <a:solidFill>
            <a:srgbClr val="C6C7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Freeform 16">
            <a:extLst>
              <a:ext uri="{FF2B5EF4-FFF2-40B4-BE49-F238E27FC236}">
                <a16:creationId xmlns:a16="http://schemas.microsoft.com/office/drawing/2014/main" id="{BE9A3AF8-A7C4-D072-0FD2-659B7AA9CDAB}"/>
              </a:ext>
            </a:extLst>
          </p:cNvPr>
          <p:cNvSpPr>
            <a:spLocks/>
          </p:cNvSpPr>
          <p:nvPr/>
        </p:nvSpPr>
        <p:spPr bwMode="auto">
          <a:xfrm>
            <a:off x="8899060" y="5589115"/>
            <a:ext cx="1103653" cy="869222"/>
          </a:xfrm>
          <a:custGeom>
            <a:avLst/>
            <a:gdLst>
              <a:gd name="T0" fmla="*/ 354 w 377"/>
              <a:gd name="T1" fmla="*/ 297 h 297"/>
              <a:gd name="T2" fmla="*/ 22 w 377"/>
              <a:gd name="T3" fmla="*/ 297 h 297"/>
              <a:gd name="T4" fmla="*/ 0 w 377"/>
              <a:gd name="T5" fmla="*/ 275 h 297"/>
              <a:gd name="T6" fmla="*/ 0 w 377"/>
              <a:gd name="T7" fmla="*/ 22 h 297"/>
              <a:gd name="T8" fmla="*/ 22 w 377"/>
              <a:gd name="T9" fmla="*/ 0 h 297"/>
              <a:gd name="T10" fmla="*/ 354 w 377"/>
              <a:gd name="T11" fmla="*/ 0 h 297"/>
              <a:gd name="T12" fmla="*/ 377 w 377"/>
              <a:gd name="T13" fmla="*/ 22 h 297"/>
              <a:gd name="T14" fmla="*/ 377 w 377"/>
              <a:gd name="T15" fmla="*/ 275 h 297"/>
              <a:gd name="T16" fmla="*/ 354 w 377"/>
              <a:gd name="T17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7" h="297">
                <a:moveTo>
                  <a:pt x="354" y="297"/>
                </a:moveTo>
                <a:cubicBezTo>
                  <a:pt x="22" y="297"/>
                  <a:pt x="22" y="297"/>
                  <a:pt x="22" y="297"/>
                </a:cubicBezTo>
                <a:cubicBezTo>
                  <a:pt x="10" y="297"/>
                  <a:pt x="0" y="287"/>
                  <a:pt x="0" y="275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10"/>
                  <a:pt x="10" y="0"/>
                  <a:pt x="22" y="0"/>
                </a:cubicBezTo>
                <a:cubicBezTo>
                  <a:pt x="354" y="0"/>
                  <a:pt x="354" y="0"/>
                  <a:pt x="354" y="0"/>
                </a:cubicBezTo>
                <a:cubicBezTo>
                  <a:pt x="367" y="0"/>
                  <a:pt x="377" y="10"/>
                  <a:pt x="377" y="22"/>
                </a:cubicBezTo>
                <a:cubicBezTo>
                  <a:pt x="377" y="275"/>
                  <a:pt x="377" y="275"/>
                  <a:pt x="377" y="275"/>
                </a:cubicBezTo>
                <a:cubicBezTo>
                  <a:pt x="377" y="287"/>
                  <a:pt x="367" y="297"/>
                  <a:pt x="354" y="2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Freeform 17">
            <a:extLst>
              <a:ext uri="{FF2B5EF4-FFF2-40B4-BE49-F238E27FC236}">
                <a16:creationId xmlns:a16="http://schemas.microsoft.com/office/drawing/2014/main" id="{297EAF38-F715-18D8-C526-85543C77E644}"/>
              </a:ext>
            </a:extLst>
          </p:cNvPr>
          <p:cNvSpPr>
            <a:spLocks noEditPoints="1"/>
          </p:cNvSpPr>
          <p:nvPr/>
        </p:nvSpPr>
        <p:spPr bwMode="auto">
          <a:xfrm>
            <a:off x="2663801" y="2721141"/>
            <a:ext cx="557155" cy="2662468"/>
          </a:xfrm>
          <a:custGeom>
            <a:avLst/>
            <a:gdLst>
              <a:gd name="T0" fmla="*/ 346 w 366"/>
              <a:gd name="T1" fmla="*/ 1749 h 1749"/>
              <a:gd name="T2" fmla="*/ 300 w 366"/>
              <a:gd name="T3" fmla="*/ 1749 h 1749"/>
              <a:gd name="T4" fmla="*/ 254 w 366"/>
              <a:gd name="T5" fmla="*/ 1749 h 1749"/>
              <a:gd name="T6" fmla="*/ 208 w 366"/>
              <a:gd name="T7" fmla="*/ 1749 h 1749"/>
              <a:gd name="T8" fmla="*/ 162 w 366"/>
              <a:gd name="T9" fmla="*/ 1749 h 1749"/>
              <a:gd name="T10" fmla="*/ 116 w 366"/>
              <a:gd name="T11" fmla="*/ 1749 h 1749"/>
              <a:gd name="T12" fmla="*/ 70 w 366"/>
              <a:gd name="T13" fmla="*/ 1749 h 1749"/>
              <a:gd name="T14" fmla="*/ 23 w 366"/>
              <a:gd name="T15" fmla="*/ 1749 h 1749"/>
              <a:gd name="T16" fmla="*/ 0 w 366"/>
              <a:gd name="T17" fmla="*/ 1718 h 1749"/>
              <a:gd name="T18" fmla="*/ 0 w 366"/>
              <a:gd name="T19" fmla="*/ 1672 h 1749"/>
              <a:gd name="T20" fmla="*/ 0 w 366"/>
              <a:gd name="T21" fmla="*/ 1626 h 1749"/>
              <a:gd name="T22" fmla="*/ 0 w 366"/>
              <a:gd name="T23" fmla="*/ 1580 h 1749"/>
              <a:gd name="T24" fmla="*/ 0 w 366"/>
              <a:gd name="T25" fmla="*/ 1534 h 1749"/>
              <a:gd name="T26" fmla="*/ 0 w 366"/>
              <a:gd name="T27" fmla="*/ 1487 h 1749"/>
              <a:gd name="T28" fmla="*/ 0 w 366"/>
              <a:gd name="T29" fmla="*/ 1441 h 1749"/>
              <a:gd name="T30" fmla="*/ 0 w 366"/>
              <a:gd name="T31" fmla="*/ 1395 h 1749"/>
              <a:gd name="T32" fmla="*/ 0 w 366"/>
              <a:gd name="T33" fmla="*/ 1349 h 1749"/>
              <a:gd name="T34" fmla="*/ 0 w 366"/>
              <a:gd name="T35" fmla="*/ 1303 h 1749"/>
              <a:gd name="T36" fmla="*/ 0 w 366"/>
              <a:gd name="T37" fmla="*/ 1257 h 1749"/>
              <a:gd name="T38" fmla="*/ 0 w 366"/>
              <a:gd name="T39" fmla="*/ 1210 h 1749"/>
              <a:gd name="T40" fmla="*/ 0 w 366"/>
              <a:gd name="T41" fmla="*/ 1164 h 1749"/>
              <a:gd name="T42" fmla="*/ 0 w 366"/>
              <a:gd name="T43" fmla="*/ 1118 h 1749"/>
              <a:gd name="T44" fmla="*/ 0 w 366"/>
              <a:gd name="T45" fmla="*/ 1072 h 1749"/>
              <a:gd name="T46" fmla="*/ 0 w 366"/>
              <a:gd name="T47" fmla="*/ 1026 h 1749"/>
              <a:gd name="T48" fmla="*/ 0 w 366"/>
              <a:gd name="T49" fmla="*/ 980 h 1749"/>
              <a:gd name="T50" fmla="*/ 0 w 366"/>
              <a:gd name="T51" fmla="*/ 933 h 1749"/>
              <a:gd name="T52" fmla="*/ 0 w 366"/>
              <a:gd name="T53" fmla="*/ 887 h 1749"/>
              <a:gd name="T54" fmla="*/ 0 w 366"/>
              <a:gd name="T55" fmla="*/ 841 h 1749"/>
              <a:gd name="T56" fmla="*/ 0 w 366"/>
              <a:gd name="T57" fmla="*/ 795 h 1749"/>
              <a:gd name="T58" fmla="*/ 0 w 366"/>
              <a:gd name="T59" fmla="*/ 749 h 1749"/>
              <a:gd name="T60" fmla="*/ 0 w 366"/>
              <a:gd name="T61" fmla="*/ 703 h 1749"/>
              <a:gd name="T62" fmla="*/ 0 w 366"/>
              <a:gd name="T63" fmla="*/ 656 h 1749"/>
              <a:gd name="T64" fmla="*/ 0 w 366"/>
              <a:gd name="T65" fmla="*/ 610 h 1749"/>
              <a:gd name="T66" fmla="*/ 0 w 366"/>
              <a:gd name="T67" fmla="*/ 564 h 1749"/>
              <a:gd name="T68" fmla="*/ 0 w 366"/>
              <a:gd name="T69" fmla="*/ 518 h 1749"/>
              <a:gd name="T70" fmla="*/ 0 w 366"/>
              <a:gd name="T71" fmla="*/ 472 h 1749"/>
              <a:gd name="T72" fmla="*/ 0 w 366"/>
              <a:gd name="T73" fmla="*/ 426 h 1749"/>
              <a:gd name="T74" fmla="*/ 0 w 366"/>
              <a:gd name="T75" fmla="*/ 379 h 1749"/>
              <a:gd name="T76" fmla="*/ 0 w 366"/>
              <a:gd name="T77" fmla="*/ 333 h 1749"/>
              <a:gd name="T78" fmla="*/ 0 w 366"/>
              <a:gd name="T79" fmla="*/ 287 h 1749"/>
              <a:gd name="T80" fmla="*/ 0 w 366"/>
              <a:gd name="T81" fmla="*/ 241 h 1749"/>
              <a:gd name="T82" fmla="*/ 0 w 366"/>
              <a:gd name="T83" fmla="*/ 195 h 1749"/>
              <a:gd name="T84" fmla="*/ 0 w 366"/>
              <a:gd name="T85" fmla="*/ 149 h 1749"/>
              <a:gd name="T86" fmla="*/ 0 w 366"/>
              <a:gd name="T87" fmla="*/ 102 h 1749"/>
              <a:gd name="T88" fmla="*/ 0 w 366"/>
              <a:gd name="T89" fmla="*/ 56 h 1749"/>
              <a:gd name="T90" fmla="*/ 0 w 366"/>
              <a:gd name="T91" fmla="*/ 10 h 1749"/>
              <a:gd name="T92" fmla="*/ 43 w 366"/>
              <a:gd name="T93" fmla="*/ 0 h 1749"/>
              <a:gd name="T94" fmla="*/ 89 w 366"/>
              <a:gd name="T95" fmla="*/ 0 h 1749"/>
              <a:gd name="T96" fmla="*/ 135 w 366"/>
              <a:gd name="T97" fmla="*/ 0 h 1749"/>
              <a:gd name="T98" fmla="*/ 181 w 366"/>
              <a:gd name="T99" fmla="*/ 0 h 1749"/>
              <a:gd name="T100" fmla="*/ 227 w 366"/>
              <a:gd name="T101" fmla="*/ 0 h 1749"/>
              <a:gd name="T102" fmla="*/ 273 w 366"/>
              <a:gd name="T103" fmla="*/ 0 h 1749"/>
              <a:gd name="T104" fmla="*/ 319 w 366"/>
              <a:gd name="T105" fmla="*/ 0 h 1749"/>
              <a:gd name="T106" fmla="*/ 366 w 366"/>
              <a:gd name="T107" fmla="*/ 0 h 1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66" h="1749">
                <a:moveTo>
                  <a:pt x="346" y="1749"/>
                </a:moveTo>
                <a:lnTo>
                  <a:pt x="366" y="1749"/>
                </a:lnTo>
                <a:lnTo>
                  <a:pt x="366" y="1741"/>
                </a:lnTo>
                <a:lnTo>
                  <a:pt x="346" y="1741"/>
                </a:lnTo>
                <a:lnTo>
                  <a:pt x="346" y="1749"/>
                </a:lnTo>
                <a:close/>
                <a:moveTo>
                  <a:pt x="300" y="1749"/>
                </a:moveTo>
                <a:lnTo>
                  <a:pt x="323" y="1749"/>
                </a:lnTo>
                <a:lnTo>
                  <a:pt x="323" y="1741"/>
                </a:lnTo>
                <a:lnTo>
                  <a:pt x="300" y="1741"/>
                </a:lnTo>
                <a:lnTo>
                  <a:pt x="300" y="1749"/>
                </a:lnTo>
                <a:close/>
                <a:moveTo>
                  <a:pt x="254" y="1749"/>
                </a:moveTo>
                <a:lnTo>
                  <a:pt x="277" y="1749"/>
                </a:lnTo>
                <a:lnTo>
                  <a:pt x="277" y="1741"/>
                </a:lnTo>
                <a:lnTo>
                  <a:pt x="254" y="1741"/>
                </a:lnTo>
                <a:lnTo>
                  <a:pt x="254" y="1749"/>
                </a:lnTo>
                <a:close/>
                <a:moveTo>
                  <a:pt x="208" y="1749"/>
                </a:moveTo>
                <a:lnTo>
                  <a:pt x="231" y="1749"/>
                </a:lnTo>
                <a:lnTo>
                  <a:pt x="231" y="1741"/>
                </a:lnTo>
                <a:lnTo>
                  <a:pt x="208" y="1741"/>
                </a:lnTo>
                <a:lnTo>
                  <a:pt x="208" y="1749"/>
                </a:lnTo>
                <a:close/>
                <a:moveTo>
                  <a:pt x="162" y="1749"/>
                </a:moveTo>
                <a:lnTo>
                  <a:pt x="185" y="1749"/>
                </a:lnTo>
                <a:lnTo>
                  <a:pt x="185" y="1741"/>
                </a:lnTo>
                <a:lnTo>
                  <a:pt x="162" y="1741"/>
                </a:lnTo>
                <a:lnTo>
                  <a:pt x="162" y="1749"/>
                </a:lnTo>
                <a:close/>
                <a:moveTo>
                  <a:pt x="116" y="1749"/>
                </a:moveTo>
                <a:lnTo>
                  <a:pt x="139" y="1749"/>
                </a:lnTo>
                <a:lnTo>
                  <a:pt x="139" y="1741"/>
                </a:lnTo>
                <a:lnTo>
                  <a:pt x="116" y="1741"/>
                </a:lnTo>
                <a:lnTo>
                  <a:pt x="116" y="1749"/>
                </a:lnTo>
                <a:close/>
                <a:moveTo>
                  <a:pt x="70" y="1749"/>
                </a:moveTo>
                <a:lnTo>
                  <a:pt x="93" y="1749"/>
                </a:lnTo>
                <a:lnTo>
                  <a:pt x="93" y="1741"/>
                </a:lnTo>
                <a:lnTo>
                  <a:pt x="70" y="1741"/>
                </a:lnTo>
                <a:lnTo>
                  <a:pt x="70" y="1749"/>
                </a:lnTo>
                <a:close/>
                <a:moveTo>
                  <a:pt x="23" y="1749"/>
                </a:moveTo>
                <a:lnTo>
                  <a:pt x="46" y="1749"/>
                </a:lnTo>
                <a:lnTo>
                  <a:pt x="46" y="1741"/>
                </a:lnTo>
                <a:lnTo>
                  <a:pt x="23" y="1741"/>
                </a:lnTo>
                <a:lnTo>
                  <a:pt x="23" y="1749"/>
                </a:lnTo>
                <a:close/>
                <a:moveTo>
                  <a:pt x="0" y="1718"/>
                </a:moveTo>
                <a:lnTo>
                  <a:pt x="0" y="1741"/>
                </a:lnTo>
                <a:lnTo>
                  <a:pt x="8" y="1741"/>
                </a:lnTo>
                <a:lnTo>
                  <a:pt x="8" y="1718"/>
                </a:lnTo>
                <a:lnTo>
                  <a:pt x="0" y="1718"/>
                </a:lnTo>
                <a:close/>
                <a:moveTo>
                  <a:pt x="0" y="1672"/>
                </a:moveTo>
                <a:lnTo>
                  <a:pt x="0" y="1695"/>
                </a:lnTo>
                <a:lnTo>
                  <a:pt x="8" y="1695"/>
                </a:lnTo>
                <a:lnTo>
                  <a:pt x="8" y="1672"/>
                </a:lnTo>
                <a:lnTo>
                  <a:pt x="0" y="1672"/>
                </a:lnTo>
                <a:close/>
                <a:moveTo>
                  <a:pt x="0" y="1626"/>
                </a:moveTo>
                <a:lnTo>
                  <a:pt x="0" y="1649"/>
                </a:lnTo>
                <a:lnTo>
                  <a:pt x="8" y="1649"/>
                </a:lnTo>
                <a:lnTo>
                  <a:pt x="8" y="1626"/>
                </a:lnTo>
                <a:lnTo>
                  <a:pt x="0" y="1626"/>
                </a:lnTo>
                <a:close/>
                <a:moveTo>
                  <a:pt x="0" y="1580"/>
                </a:moveTo>
                <a:lnTo>
                  <a:pt x="0" y="1603"/>
                </a:lnTo>
                <a:lnTo>
                  <a:pt x="8" y="1603"/>
                </a:lnTo>
                <a:lnTo>
                  <a:pt x="8" y="1580"/>
                </a:lnTo>
                <a:lnTo>
                  <a:pt x="0" y="1580"/>
                </a:lnTo>
                <a:close/>
                <a:moveTo>
                  <a:pt x="0" y="1534"/>
                </a:moveTo>
                <a:lnTo>
                  <a:pt x="0" y="1557"/>
                </a:lnTo>
                <a:lnTo>
                  <a:pt x="8" y="1557"/>
                </a:lnTo>
                <a:lnTo>
                  <a:pt x="8" y="1534"/>
                </a:lnTo>
                <a:lnTo>
                  <a:pt x="0" y="1534"/>
                </a:lnTo>
                <a:close/>
                <a:moveTo>
                  <a:pt x="0" y="1487"/>
                </a:moveTo>
                <a:lnTo>
                  <a:pt x="0" y="1510"/>
                </a:lnTo>
                <a:lnTo>
                  <a:pt x="8" y="1510"/>
                </a:lnTo>
                <a:lnTo>
                  <a:pt x="8" y="1487"/>
                </a:lnTo>
                <a:lnTo>
                  <a:pt x="0" y="1487"/>
                </a:lnTo>
                <a:close/>
                <a:moveTo>
                  <a:pt x="0" y="1441"/>
                </a:moveTo>
                <a:lnTo>
                  <a:pt x="0" y="1464"/>
                </a:lnTo>
                <a:lnTo>
                  <a:pt x="8" y="1464"/>
                </a:lnTo>
                <a:lnTo>
                  <a:pt x="8" y="1441"/>
                </a:lnTo>
                <a:lnTo>
                  <a:pt x="0" y="1441"/>
                </a:lnTo>
                <a:close/>
                <a:moveTo>
                  <a:pt x="0" y="1395"/>
                </a:moveTo>
                <a:lnTo>
                  <a:pt x="0" y="1418"/>
                </a:lnTo>
                <a:lnTo>
                  <a:pt x="8" y="1418"/>
                </a:lnTo>
                <a:lnTo>
                  <a:pt x="8" y="1395"/>
                </a:lnTo>
                <a:lnTo>
                  <a:pt x="0" y="1395"/>
                </a:lnTo>
                <a:close/>
                <a:moveTo>
                  <a:pt x="0" y="1349"/>
                </a:moveTo>
                <a:lnTo>
                  <a:pt x="0" y="1372"/>
                </a:lnTo>
                <a:lnTo>
                  <a:pt x="8" y="1372"/>
                </a:lnTo>
                <a:lnTo>
                  <a:pt x="8" y="1349"/>
                </a:lnTo>
                <a:lnTo>
                  <a:pt x="0" y="1349"/>
                </a:lnTo>
                <a:close/>
                <a:moveTo>
                  <a:pt x="0" y="1303"/>
                </a:moveTo>
                <a:lnTo>
                  <a:pt x="0" y="1326"/>
                </a:lnTo>
                <a:lnTo>
                  <a:pt x="8" y="1326"/>
                </a:lnTo>
                <a:lnTo>
                  <a:pt x="8" y="1303"/>
                </a:lnTo>
                <a:lnTo>
                  <a:pt x="0" y="1303"/>
                </a:lnTo>
                <a:close/>
                <a:moveTo>
                  <a:pt x="0" y="1257"/>
                </a:moveTo>
                <a:lnTo>
                  <a:pt x="0" y="1280"/>
                </a:lnTo>
                <a:lnTo>
                  <a:pt x="8" y="1280"/>
                </a:lnTo>
                <a:lnTo>
                  <a:pt x="8" y="1257"/>
                </a:lnTo>
                <a:lnTo>
                  <a:pt x="0" y="1257"/>
                </a:lnTo>
                <a:close/>
                <a:moveTo>
                  <a:pt x="0" y="1210"/>
                </a:moveTo>
                <a:lnTo>
                  <a:pt x="0" y="1233"/>
                </a:lnTo>
                <a:lnTo>
                  <a:pt x="8" y="1233"/>
                </a:lnTo>
                <a:lnTo>
                  <a:pt x="8" y="1210"/>
                </a:lnTo>
                <a:lnTo>
                  <a:pt x="0" y="1210"/>
                </a:lnTo>
                <a:close/>
                <a:moveTo>
                  <a:pt x="0" y="1164"/>
                </a:moveTo>
                <a:lnTo>
                  <a:pt x="0" y="1187"/>
                </a:lnTo>
                <a:lnTo>
                  <a:pt x="8" y="1187"/>
                </a:lnTo>
                <a:lnTo>
                  <a:pt x="8" y="1164"/>
                </a:lnTo>
                <a:lnTo>
                  <a:pt x="0" y="1164"/>
                </a:lnTo>
                <a:close/>
                <a:moveTo>
                  <a:pt x="0" y="1118"/>
                </a:moveTo>
                <a:lnTo>
                  <a:pt x="0" y="1141"/>
                </a:lnTo>
                <a:lnTo>
                  <a:pt x="8" y="1141"/>
                </a:lnTo>
                <a:lnTo>
                  <a:pt x="8" y="1118"/>
                </a:lnTo>
                <a:lnTo>
                  <a:pt x="0" y="1118"/>
                </a:lnTo>
                <a:close/>
                <a:moveTo>
                  <a:pt x="0" y="1072"/>
                </a:moveTo>
                <a:lnTo>
                  <a:pt x="0" y="1095"/>
                </a:lnTo>
                <a:lnTo>
                  <a:pt x="8" y="1095"/>
                </a:lnTo>
                <a:lnTo>
                  <a:pt x="8" y="1072"/>
                </a:lnTo>
                <a:lnTo>
                  <a:pt x="0" y="1072"/>
                </a:lnTo>
                <a:close/>
                <a:moveTo>
                  <a:pt x="0" y="1026"/>
                </a:moveTo>
                <a:lnTo>
                  <a:pt x="0" y="1049"/>
                </a:lnTo>
                <a:lnTo>
                  <a:pt x="8" y="1049"/>
                </a:lnTo>
                <a:lnTo>
                  <a:pt x="8" y="1026"/>
                </a:lnTo>
                <a:lnTo>
                  <a:pt x="0" y="1026"/>
                </a:lnTo>
                <a:close/>
                <a:moveTo>
                  <a:pt x="0" y="980"/>
                </a:moveTo>
                <a:lnTo>
                  <a:pt x="0" y="1003"/>
                </a:lnTo>
                <a:lnTo>
                  <a:pt x="8" y="1003"/>
                </a:lnTo>
                <a:lnTo>
                  <a:pt x="8" y="980"/>
                </a:lnTo>
                <a:lnTo>
                  <a:pt x="0" y="980"/>
                </a:lnTo>
                <a:close/>
                <a:moveTo>
                  <a:pt x="0" y="933"/>
                </a:moveTo>
                <a:lnTo>
                  <a:pt x="0" y="956"/>
                </a:lnTo>
                <a:lnTo>
                  <a:pt x="8" y="956"/>
                </a:lnTo>
                <a:lnTo>
                  <a:pt x="8" y="933"/>
                </a:lnTo>
                <a:lnTo>
                  <a:pt x="0" y="933"/>
                </a:lnTo>
                <a:close/>
                <a:moveTo>
                  <a:pt x="0" y="887"/>
                </a:moveTo>
                <a:lnTo>
                  <a:pt x="0" y="910"/>
                </a:lnTo>
                <a:lnTo>
                  <a:pt x="8" y="910"/>
                </a:lnTo>
                <a:lnTo>
                  <a:pt x="8" y="887"/>
                </a:lnTo>
                <a:lnTo>
                  <a:pt x="0" y="887"/>
                </a:lnTo>
                <a:close/>
                <a:moveTo>
                  <a:pt x="0" y="841"/>
                </a:moveTo>
                <a:lnTo>
                  <a:pt x="0" y="864"/>
                </a:lnTo>
                <a:lnTo>
                  <a:pt x="8" y="864"/>
                </a:lnTo>
                <a:lnTo>
                  <a:pt x="8" y="841"/>
                </a:lnTo>
                <a:lnTo>
                  <a:pt x="0" y="841"/>
                </a:lnTo>
                <a:close/>
                <a:moveTo>
                  <a:pt x="0" y="795"/>
                </a:moveTo>
                <a:lnTo>
                  <a:pt x="0" y="818"/>
                </a:lnTo>
                <a:lnTo>
                  <a:pt x="8" y="818"/>
                </a:lnTo>
                <a:lnTo>
                  <a:pt x="8" y="795"/>
                </a:lnTo>
                <a:lnTo>
                  <a:pt x="0" y="795"/>
                </a:lnTo>
                <a:close/>
                <a:moveTo>
                  <a:pt x="0" y="749"/>
                </a:moveTo>
                <a:lnTo>
                  <a:pt x="0" y="772"/>
                </a:lnTo>
                <a:lnTo>
                  <a:pt x="8" y="772"/>
                </a:lnTo>
                <a:lnTo>
                  <a:pt x="8" y="749"/>
                </a:lnTo>
                <a:lnTo>
                  <a:pt x="0" y="749"/>
                </a:lnTo>
                <a:close/>
                <a:moveTo>
                  <a:pt x="0" y="703"/>
                </a:moveTo>
                <a:lnTo>
                  <a:pt x="0" y="726"/>
                </a:lnTo>
                <a:lnTo>
                  <a:pt x="8" y="726"/>
                </a:lnTo>
                <a:lnTo>
                  <a:pt x="8" y="703"/>
                </a:lnTo>
                <a:lnTo>
                  <a:pt x="0" y="703"/>
                </a:lnTo>
                <a:close/>
                <a:moveTo>
                  <a:pt x="0" y="656"/>
                </a:moveTo>
                <a:lnTo>
                  <a:pt x="0" y="679"/>
                </a:lnTo>
                <a:lnTo>
                  <a:pt x="8" y="679"/>
                </a:lnTo>
                <a:lnTo>
                  <a:pt x="8" y="656"/>
                </a:lnTo>
                <a:lnTo>
                  <a:pt x="0" y="656"/>
                </a:lnTo>
                <a:close/>
                <a:moveTo>
                  <a:pt x="0" y="610"/>
                </a:moveTo>
                <a:lnTo>
                  <a:pt x="0" y="633"/>
                </a:lnTo>
                <a:lnTo>
                  <a:pt x="8" y="633"/>
                </a:lnTo>
                <a:lnTo>
                  <a:pt x="8" y="610"/>
                </a:lnTo>
                <a:lnTo>
                  <a:pt x="0" y="610"/>
                </a:lnTo>
                <a:close/>
                <a:moveTo>
                  <a:pt x="0" y="564"/>
                </a:moveTo>
                <a:lnTo>
                  <a:pt x="0" y="587"/>
                </a:lnTo>
                <a:lnTo>
                  <a:pt x="8" y="587"/>
                </a:lnTo>
                <a:lnTo>
                  <a:pt x="8" y="564"/>
                </a:lnTo>
                <a:lnTo>
                  <a:pt x="0" y="564"/>
                </a:lnTo>
                <a:close/>
                <a:moveTo>
                  <a:pt x="0" y="518"/>
                </a:moveTo>
                <a:lnTo>
                  <a:pt x="0" y="541"/>
                </a:lnTo>
                <a:lnTo>
                  <a:pt x="8" y="541"/>
                </a:lnTo>
                <a:lnTo>
                  <a:pt x="8" y="518"/>
                </a:lnTo>
                <a:lnTo>
                  <a:pt x="0" y="518"/>
                </a:lnTo>
                <a:close/>
                <a:moveTo>
                  <a:pt x="0" y="472"/>
                </a:moveTo>
                <a:lnTo>
                  <a:pt x="0" y="495"/>
                </a:lnTo>
                <a:lnTo>
                  <a:pt x="8" y="495"/>
                </a:lnTo>
                <a:lnTo>
                  <a:pt x="8" y="472"/>
                </a:lnTo>
                <a:lnTo>
                  <a:pt x="0" y="472"/>
                </a:lnTo>
                <a:close/>
                <a:moveTo>
                  <a:pt x="0" y="426"/>
                </a:moveTo>
                <a:lnTo>
                  <a:pt x="0" y="449"/>
                </a:lnTo>
                <a:lnTo>
                  <a:pt x="8" y="449"/>
                </a:lnTo>
                <a:lnTo>
                  <a:pt x="8" y="426"/>
                </a:lnTo>
                <a:lnTo>
                  <a:pt x="0" y="426"/>
                </a:lnTo>
                <a:close/>
                <a:moveTo>
                  <a:pt x="0" y="379"/>
                </a:moveTo>
                <a:lnTo>
                  <a:pt x="0" y="402"/>
                </a:lnTo>
                <a:lnTo>
                  <a:pt x="8" y="402"/>
                </a:lnTo>
                <a:lnTo>
                  <a:pt x="8" y="379"/>
                </a:lnTo>
                <a:lnTo>
                  <a:pt x="0" y="379"/>
                </a:lnTo>
                <a:close/>
                <a:moveTo>
                  <a:pt x="0" y="333"/>
                </a:moveTo>
                <a:lnTo>
                  <a:pt x="0" y="356"/>
                </a:lnTo>
                <a:lnTo>
                  <a:pt x="8" y="356"/>
                </a:lnTo>
                <a:lnTo>
                  <a:pt x="8" y="333"/>
                </a:lnTo>
                <a:lnTo>
                  <a:pt x="0" y="333"/>
                </a:lnTo>
                <a:close/>
                <a:moveTo>
                  <a:pt x="0" y="287"/>
                </a:moveTo>
                <a:lnTo>
                  <a:pt x="0" y="310"/>
                </a:lnTo>
                <a:lnTo>
                  <a:pt x="8" y="310"/>
                </a:lnTo>
                <a:lnTo>
                  <a:pt x="8" y="287"/>
                </a:lnTo>
                <a:lnTo>
                  <a:pt x="0" y="287"/>
                </a:lnTo>
                <a:close/>
                <a:moveTo>
                  <a:pt x="0" y="241"/>
                </a:moveTo>
                <a:lnTo>
                  <a:pt x="0" y="264"/>
                </a:lnTo>
                <a:lnTo>
                  <a:pt x="8" y="264"/>
                </a:lnTo>
                <a:lnTo>
                  <a:pt x="8" y="241"/>
                </a:lnTo>
                <a:lnTo>
                  <a:pt x="0" y="241"/>
                </a:lnTo>
                <a:close/>
                <a:moveTo>
                  <a:pt x="0" y="195"/>
                </a:moveTo>
                <a:lnTo>
                  <a:pt x="0" y="218"/>
                </a:lnTo>
                <a:lnTo>
                  <a:pt x="8" y="218"/>
                </a:lnTo>
                <a:lnTo>
                  <a:pt x="8" y="195"/>
                </a:lnTo>
                <a:lnTo>
                  <a:pt x="0" y="195"/>
                </a:lnTo>
                <a:close/>
                <a:moveTo>
                  <a:pt x="0" y="149"/>
                </a:moveTo>
                <a:lnTo>
                  <a:pt x="0" y="172"/>
                </a:lnTo>
                <a:lnTo>
                  <a:pt x="8" y="172"/>
                </a:lnTo>
                <a:lnTo>
                  <a:pt x="8" y="149"/>
                </a:lnTo>
                <a:lnTo>
                  <a:pt x="0" y="149"/>
                </a:lnTo>
                <a:close/>
                <a:moveTo>
                  <a:pt x="0" y="102"/>
                </a:moveTo>
                <a:lnTo>
                  <a:pt x="0" y="126"/>
                </a:lnTo>
                <a:lnTo>
                  <a:pt x="8" y="126"/>
                </a:lnTo>
                <a:lnTo>
                  <a:pt x="8" y="102"/>
                </a:lnTo>
                <a:lnTo>
                  <a:pt x="0" y="102"/>
                </a:lnTo>
                <a:close/>
                <a:moveTo>
                  <a:pt x="0" y="56"/>
                </a:moveTo>
                <a:lnTo>
                  <a:pt x="0" y="79"/>
                </a:lnTo>
                <a:lnTo>
                  <a:pt x="8" y="79"/>
                </a:lnTo>
                <a:lnTo>
                  <a:pt x="8" y="56"/>
                </a:lnTo>
                <a:lnTo>
                  <a:pt x="0" y="56"/>
                </a:lnTo>
                <a:close/>
                <a:moveTo>
                  <a:pt x="0" y="10"/>
                </a:moveTo>
                <a:lnTo>
                  <a:pt x="0" y="33"/>
                </a:lnTo>
                <a:lnTo>
                  <a:pt x="8" y="33"/>
                </a:lnTo>
                <a:lnTo>
                  <a:pt x="8" y="10"/>
                </a:lnTo>
                <a:lnTo>
                  <a:pt x="0" y="10"/>
                </a:lnTo>
                <a:close/>
                <a:moveTo>
                  <a:pt x="43" y="0"/>
                </a:moveTo>
                <a:lnTo>
                  <a:pt x="20" y="0"/>
                </a:lnTo>
                <a:lnTo>
                  <a:pt x="20" y="8"/>
                </a:lnTo>
                <a:lnTo>
                  <a:pt x="43" y="8"/>
                </a:lnTo>
                <a:lnTo>
                  <a:pt x="43" y="0"/>
                </a:lnTo>
                <a:close/>
                <a:moveTo>
                  <a:pt x="89" y="0"/>
                </a:moveTo>
                <a:lnTo>
                  <a:pt x="66" y="0"/>
                </a:lnTo>
                <a:lnTo>
                  <a:pt x="66" y="8"/>
                </a:lnTo>
                <a:lnTo>
                  <a:pt x="89" y="8"/>
                </a:lnTo>
                <a:lnTo>
                  <a:pt x="89" y="0"/>
                </a:lnTo>
                <a:close/>
                <a:moveTo>
                  <a:pt x="135" y="0"/>
                </a:moveTo>
                <a:lnTo>
                  <a:pt x="112" y="0"/>
                </a:lnTo>
                <a:lnTo>
                  <a:pt x="112" y="8"/>
                </a:lnTo>
                <a:lnTo>
                  <a:pt x="135" y="8"/>
                </a:lnTo>
                <a:lnTo>
                  <a:pt x="135" y="0"/>
                </a:lnTo>
                <a:close/>
                <a:moveTo>
                  <a:pt x="181" y="0"/>
                </a:moveTo>
                <a:lnTo>
                  <a:pt x="158" y="0"/>
                </a:lnTo>
                <a:lnTo>
                  <a:pt x="158" y="8"/>
                </a:lnTo>
                <a:lnTo>
                  <a:pt x="181" y="8"/>
                </a:lnTo>
                <a:lnTo>
                  <a:pt x="181" y="0"/>
                </a:lnTo>
                <a:close/>
                <a:moveTo>
                  <a:pt x="227" y="0"/>
                </a:moveTo>
                <a:lnTo>
                  <a:pt x="204" y="0"/>
                </a:lnTo>
                <a:lnTo>
                  <a:pt x="204" y="8"/>
                </a:lnTo>
                <a:lnTo>
                  <a:pt x="227" y="8"/>
                </a:lnTo>
                <a:lnTo>
                  <a:pt x="227" y="0"/>
                </a:lnTo>
                <a:close/>
                <a:moveTo>
                  <a:pt x="273" y="0"/>
                </a:moveTo>
                <a:lnTo>
                  <a:pt x="250" y="0"/>
                </a:lnTo>
                <a:lnTo>
                  <a:pt x="250" y="8"/>
                </a:lnTo>
                <a:lnTo>
                  <a:pt x="273" y="8"/>
                </a:lnTo>
                <a:lnTo>
                  <a:pt x="273" y="0"/>
                </a:lnTo>
                <a:close/>
                <a:moveTo>
                  <a:pt x="319" y="0"/>
                </a:moveTo>
                <a:lnTo>
                  <a:pt x="296" y="0"/>
                </a:lnTo>
                <a:lnTo>
                  <a:pt x="296" y="8"/>
                </a:lnTo>
                <a:lnTo>
                  <a:pt x="319" y="8"/>
                </a:lnTo>
                <a:lnTo>
                  <a:pt x="319" y="0"/>
                </a:lnTo>
                <a:close/>
                <a:moveTo>
                  <a:pt x="366" y="0"/>
                </a:moveTo>
                <a:lnTo>
                  <a:pt x="342" y="0"/>
                </a:lnTo>
                <a:lnTo>
                  <a:pt x="342" y="8"/>
                </a:lnTo>
                <a:lnTo>
                  <a:pt x="366" y="8"/>
                </a:lnTo>
                <a:lnTo>
                  <a:pt x="366" y="0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Freeform 18">
            <a:extLst>
              <a:ext uri="{FF2B5EF4-FFF2-40B4-BE49-F238E27FC236}">
                <a16:creationId xmlns:a16="http://schemas.microsoft.com/office/drawing/2014/main" id="{EB762BB7-A60B-2007-B4FF-9A37CDC271DF}"/>
              </a:ext>
            </a:extLst>
          </p:cNvPr>
          <p:cNvSpPr>
            <a:spLocks noEditPoints="1"/>
          </p:cNvSpPr>
          <p:nvPr/>
        </p:nvSpPr>
        <p:spPr bwMode="auto">
          <a:xfrm>
            <a:off x="2895188" y="2721141"/>
            <a:ext cx="4449624" cy="3294215"/>
          </a:xfrm>
          <a:custGeom>
            <a:avLst/>
            <a:gdLst>
              <a:gd name="T0" fmla="*/ 2854 w 2923"/>
              <a:gd name="T1" fmla="*/ 0 h 2164"/>
              <a:gd name="T2" fmla="*/ 2785 w 2923"/>
              <a:gd name="T3" fmla="*/ 0 h 2164"/>
              <a:gd name="T4" fmla="*/ 2702 w 2923"/>
              <a:gd name="T5" fmla="*/ 10 h 2164"/>
              <a:gd name="T6" fmla="*/ 2702 w 2923"/>
              <a:gd name="T7" fmla="*/ 126 h 2164"/>
              <a:gd name="T8" fmla="*/ 2702 w 2923"/>
              <a:gd name="T9" fmla="*/ 172 h 2164"/>
              <a:gd name="T10" fmla="*/ 2695 w 2923"/>
              <a:gd name="T11" fmla="*/ 264 h 2164"/>
              <a:gd name="T12" fmla="*/ 2695 w 2923"/>
              <a:gd name="T13" fmla="*/ 333 h 2164"/>
              <a:gd name="T14" fmla="*/ 2702 w 2923"/>
              <a:gd name="T15" fmla="*/ 426 h 2164"/>
              <a:gd name="T16" fmla="*/ 2702 w 2923"/>
              <a:gd name="T17" fmla="*/ 541 h 2164"/>
              <a:gd name="T18" fmla="*/ 2702 w 2923"/>
              <a:gd name="T19" fmla="*/ 587 h 2164"/>
              <a:gd name="T20" fmla="*/ 2695 w 2923"/>
              <a:gd name="T21" fmla="*/ 679 h 2164"/>
              <a:gd name="T22" fmla="*/ 2695 w 2923"/>
              <a:gd name="T23" fmla="*/ 749 h 2164"/>
              <a:gd name="T24" fmla="*/ 2702 w 2923"/>
              <a:gd name="T25" fmla="*/ 841 h 2164"/>
              <a:gd name="T26" fmla="*/ 2702 w 2923"/>
              <a:gd name="T27" fmla="*/ 956 h 2164"/>
              <a:gd name="T28" fmla="*/ 2702 w 2923"/>
              <a:gd name="T29" fmla="*/ 1003 h 2164"/>
              <a:gd name="T30" fmla="*/ 2695 w 2923"/>
              <a:gd name="T31" fmla="*/ 1095 h 2164"/>
              <a:gd name="T32" fmla="*/ 2695 w 2923"/>
              <a:gd name="T33" fmla="*/ 1164 h 2164"/>
              <a:gd name="T34" fmla="*/ 2702 w 2923"/>
              <a:gd name="T35" fmla="*/ 1257 h 2164"/>
              <a:gd name="T36" fmla="*/ 2702 w 2923"/>
              <a:gd name="T37" fmla="*/ 1372 h 2164"/>
              <a:gd name="T38" fmla="*/ 2702 w 2923"/>
              <a:gd name="T39" fmla="*/ 1418 h 2164"/>
              <a:gd name="T40" fmla="*/ 2695 w 2923"/>
              <a:gd name="T41" fmla="*/ 1510 h 2164"/>
              <a:gd name="T42" fmla="*/ 2695 w 2923"/>
              <a:gd name="T43" fmla="*/ 1580 h 2164"/>
              <a:gd name="T44" fmla="*/ 2702 w 2923"/>
              <a:gd name="T45" fmla="*/ 1672 h 2164"/>
              <a:gd name="T46" fmla="*/ 2702 w 2923"/>
              <a:gd name="T47" fmla="*/ 1787 h 2164"/>
              <a:gd name="T48" fmla="*/ 2702 w 2923"/>
              <a:gd name="T49" fmla="*/ 1834 h 2164"/>
              <a:gd name="T50" fmla="*/ 2695 w 2923"/>
              <a:gd name="T51" fmla="*/ 1926 h 2164"/>
              <a:gd name="T52" fmla="*/ 2695 w 2923"/>
              <a:gd name="T53" fmla="*/ 1995 h 2164"/>
              <a:gd name="T54" fmla="*/ 2702 w 2923"/>
              <a:gd name="T55" fmla="*/ 2087 h 2164"/>
              <a:gd name="T56" fmla="*/ 2656 w 2923"/>
              <a:gd name="T57" fmla="*/ 2164 h 2164"/>
              <a:gd name="T58" fmla="*/ 2610 w 2923"/>
              <a:gd name="T59" fmla="*/ 2164 h 2164"/>
              <a:gd name="T60" fmla="*/ 2518 w 2923"/>
              <a:gd name="T61" fmla="*/ 2157 h 2164"/>
              <a:gd name="T62" fmla="*/ 2449 w 2923"/>
              <a:gd name="T63" fmla="*/ 2157 h 2164"/>
              <a:gd name="T64" fmla="*/ 2356 w 2923"/>
              <a:gd name="T65" fmla="*/ 2164 h 2164"/>
              <a:gd name="T66" fmla="*/ 2241 w 2923"/>
              <a:gd name="T67" fmla="*/ 2164 h 2164"/>
              <a:gd name="T68" fmla="*/ 2195 w 2923"/>
              <a:gd name="T69" fmla="*/ 2164 h 2164"/>
              <a:gd name="T70" fmla="*/ 2103 w 2923"/>
              <a:gd name="T71" fmla="*/ 2157 h 2164"/>
              <a:gd name="T72" fmla="*/ 2034 w 2923"/>
              <a:gd name="T73" fmla="*/ 2157 h 2164"/>
              <a:gd name="T74" fmla="*/ 1941 w 2923"/>
              <a:gd name="T75" fmla="*/ 2164 h 2164"/>
              <a:gd name="T76" fmla="*/ 1826 w 2923"/>
              <a:gd name="T77" fmla="*/ 2164 h 2164"/>
              <a:gd name="T78" fmla="*/ 1780 w 2923"/>
              <a:gd name="T79" fmla="*/ 2164 h 2164"/>
              <a:gd name="T80" fmla="*/ 1688 w 2923"/>
              <a:gd name="T81" fmla="*/ 2157 h 2164"/>
              <a:gd name="T82" fmla="*/ 1618 w 2923"/>
              <a:gd name="T83" fmla="*/ 2157 h 2164"/>
              <a:gd name="T84" fmla="*/ 1526 w 2923"/>
              <a:gd name="T85" fmla="*/ 2164 h 2164"/>
              <a:gd name="T86" fmla="*/ 1411 w 2923"/>
              <a:gd name="T87" fmla="*/ 2164 h 2164"/>
              <a:gd name="T88" fmla="*/ 1365 w 2923"/>
              <a:gd name="T89" fmla="*/ 2164 h 2164"/>
              <a:gd name="T90" fmla="*/ 1273 w 2923"/>
              <a:gd name="T91" fmla="*/ 2157 h 2164"/>
              <a:gd name="T92" fmla="*/ 1203 w 2923"/>
              <a:gd name="T93" fmla="*/ 2157 h 2164"/>
              <a:gd name="T94" fmla="*/ 1111 w 2923"/>
              <a:gd name="T95" fmla="*/ 2164 h 2164"/>
              <a:gd name="T96" fmla="*/ 996 w 2923"/>
              <a:gd name="T97" fmla="*/ 2164 h 2164"/>
              <a:gd name="T98" fmla="*/ 950 w 2923"/>
              <a:gd name="T99" fmla="*/ 2164 h 2164"/>
              <a:gd name="T100" fmla="*/ 857 w 2923"/>
              <a:gd name="T101" fmla="*/ 2157 h 2164"/>
              <a:gd name="T102" fmla="*/ 788 w 2923"/>
              <a:gd name="T103" fmla="*/ 2157 h 2164"/>
              <a:gd name="T104" fmla="*/ 696 w 2923"/>
              <a:gd name="T105" fmla="*/ 2164 h 2164"/>
              <a:gd name="T106" fmla="*/ 581 w 2923"/>
              <a:gd name="T107" fmla="*/ 2164 h 2164"/>
              <a:gd name="T108" fmla="*/ 534 w 2923"/>
              <a:gd name="T109" fmla="*/ 2164 h 2164"/>
              <a:gd name="T110" fmla="*/ 442 w 2923"/>
              <a:gd name="T111" fmla="*/ 2157 h 2164"/>
              <a:gd name="T112" fmla="*/ 373 w 2923"/>
              <a:gd name="T113" fmla="*/ 2157 h 2164"/>
              <a:gd name="T114" fmla="*/ 281 w 2923"/>
              <a:gd name="T115" fmla="*/ 2164 h 2164"/>
              <a:gd name="T116" fmla="*/ 165 w 2923"/>
              <a:gd name="T117" fmla="*/ 2164 h 2164"/>
              <a:gd name="T118" fmla="*/ 119 w 2923"/>
              <a:gd name="T119" fmla="*/ 2164 h 2164"/>
              <a:gd name="T120" fmla="*/ 27 w 2923"/>
              <a:gd name="T121" fmla="*/ 2157 h 2164"/>
              <a:gd name="T122" fmla="*/ 8 w 2923"/>
              <a:gd name="T123" fmla="*/ 2114 h 2164"/>
              <a:gd name="T124" fmla="*/ 0 w 2923"/>
              <a:gd name="T125" fmla="*/ 2022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23" h="2164">
                <a:moveTo>
                  <a:pt x="2900" y="8"/>
                </a:moveTo>
                <a:lnTo>
                  <a:pt x="2923" y="8"/>
                </a:lnTo>
                <a:lnTo>
                  <a:pt x="2923" y="0"/>
                </a:lnTo>
                <a:lnTo>
                  <a:pt x="2900" y="0"/>
                </a:lnTo>
                <a:lnTo>
                  <a:pt x="2900" y="8"/>
                </a:lnTo>
                <a:close/>
                <a:moveTo>
                  <a:pt x="2854" y="8"/>
                </a:moveTo>
                <a:lnTo>
                  <a:pt x="2877" y="8"/>
                </a:lnTo>
                <a:lnTo>
                  <a:pt x="2877" y="0"/>
                </a:lnTo>
                <a:lnTo>
                  <a:pt x="2854" y="0"/>
                </a:lnTo>
                <a:lnTo>
                  <a:pt x="2854" y="8"/>
                </a:lnTo>
                <a:close/>
                <a:moveTo>
                  <a:pt x="2808" y="8"/>
                </a:moveTo>
                <a:lnTo>
                  <a:pt x="2831" y="8"/>
                </a:lnTo>
                <a:lnTo>
                  <a:pt x="2831" y="0"/>
                </a:lnTo>
                <a:lnTo>
                  <a:pt x="2808" y="0"/>
                </a:lnTo>
                <a:lnTo>
                  <a:pt x="2808" y="8"/>
                </a:lnTo>
                <a:close/>
                <a:moveTo>
                  <a:pt x="2762" y="8"/>
                </a:moveTo>
                <a:lnTo>
                  <a:pt x="2785" y="8"/>
                </a:lnTo>
                <a:lnTo>
                  <a:pt x="2785" y="0"/>
                </a:lnTo>
                <a:lnTo>
                  <a:pt x="2762" y="0"/>
                </a:lnTo>
                <a:lnTo>
                  <a:pt x="2762" y="8"/>
                </a:lnTo>
                <a:close/>
                <a:moveTo>
                  <a:pt x="2716" y="8"/>
                </a:moveTo>
                <a:lnTo>
                  <a:pt x="2739" y="8"/>
                </a:lnTo>
                <a:lnTo>
                  <a:pt x="2739" y="0"/>
                </a:lnTo>
                <a:lnTo>
                  <a:pt x="2716" y="0"/>
                </a:lnTo>
                <a:lnTo>
                  <a:pt x="2716" y="8"/>
                </a:lnTo>
                <a:close/>
                <a:moveTo>
                  <a:pt x="2702" y="33"/>
                </a:moveTo>
                <a:lnTo>
                  <a:pt x="2702" y="10"/>
                </a:lnTo>
                <a:lnTo>
                  <a:pt x="2695" y="10"/>
                </a:lnTo>
                <a:lnTo>
                  <a:pt x="2695" y="33"/>
                </a:lnTo>
                <a:lnTo>
                  <a:pt x="2702" y="33"/>
                </a:lnTo>
                <a:close/>
                <a:moveTo>
                  <a:pt x="2702" y="79"/>
                </a:moveTo>
                <a:lnTo>
                  <a:pt x="2702" y="56"/>
                </a:lnTo>
                <a:lnTo>
                  <a:pt x="2695" y="56"/>
                </a:lnTo>
                <a:lnTo>
                  <a:pt x="2695" y="79"/>
                </a:lnTo>
                <a:lnTo>
                  <a:pt x="2702" y="79"/>
                </a:lnTo>
                <a:close/>
                <a:moveTo>
                  <a:pt x="2702" y="126"/>
                </a:moveTo>
                <a:lnTo>
                  <a:pt x="2702" y="102"/>
                </a:lnTo>
                <a:lnTo>
                  <a:pt x="2695" y="102"/>
                </a:lnTo>
                <a:lnTo>
                  <a:pt x="2695" y="126"/>
                </a:lnTo>
                <a:lnTo>
                  <a:pt x="2702" y="126"/>
                </a:lnTo>
                <a:close/>
                <a:moveTo>
                  <a:pt x="2702" y="172"/>
                </a:moveTo>
                <a:lnTo>
                  <a:pt x="2702" y="149"/>
                </a:lnTo>
                <a:lnTo>
                  <a:pt x="2695" y="149"/>
                </a:lnTo>
                <a:lnTo>
                  <a:pt x="2695" y="172"/>
                </a:lnTo>
                <a:lnTo>
                  <a:pt x="2702" y="172"/>
                </a:lnTo>
                <a:close/>
                <a:moveTo>
                  <a:pt x="2702" y="218"/>
                </a:moveTo>
                <a:lnTo>
                  <a:pt x="2702" y="195"/>
                </a:lnTo>
                <a:lnTo>
                  <a:pt x="2695" y="195"/>
                </a:lnTo>
                <a:lnTo>
                  <a:pt x="2695" y="218"/>
                </a:lnTo>
                <a:lnTo>
                  <a:pt x="2702" y="218"/>
                </a:lnTo>
                <a:close/>
                <a:moveTo>
                  <a:pt x="2702" y="264"/>
                </a:moveTo>
                <a:lnTo>
                  <a:pt x="2702" y="241"/>
                </a:lnTo>
                <a:lnTo>
                  <a:pt x="2695" y="241"/>
                </a:lnTo>
                <a:lnTo>
                  <a:pt x="2695" y="264"/>
                </a:lnTo>
                <a:lnTo>
                  <a:pt x="2702" y="264"/>
                </a:lnTo>
                <a:close/>
                <a:moveTo>
                  <a:pt x="2702" y="310"/>
                </a:moveTo>
                <a:lnTo>
                  <a:pt x="2702" y="287"/>
                </a:lnTo>
                <a:lnTo>
                  <a:pt x="2695" y="287"/>
                </a:lnTo>
                <a:lnTo>
                  <a:pt x="2695" y="310"/>
                </a:lnTo>
                <a:lnTo>
                  <a:pt x="2702" y="310"/>
                </a:lnTo>
                <a:close/>
                <a:moveTo>
                  <a:pt x="2702" y="356"/>
                </a:moveTo>
                <a:lnTo>
                  <a:pt x="2702" y="333"/>
                </a:lnTo>
                <a:lnTo>
                  <a:pt x="2695" y="333"/>
                </a:lnTo>
                <a:lnTo>
                  <a:pt x="2695" y="356"/>
                </a:lnTo>
                <a:lnTo>
                  <a:pt x="2702" y="356"/>
                </a:lnTo>
                <a:close/>
                <a:moveTo>
                  <a:pt x="2702" y="402"/>
                </a:moveTo>
                <a:lnTo>
                  <a:pt x="2702" y="379"/>
                </a:lnTo>
                <a:lnTo>
                  <a:pt x="2695" y="379"/>
                </a:lnTo>
                <a:lnTo>
                  <a:pt x="2695" y="402"/>
                </a:lnTo>
                <a:lnTo>
                  <a:pt x="2702" y="402"/>
                </a:lnTo>
                <a:close/>
                <a:moveTo>
                  <a:pt x="2702" y="449"/>
                </a:moveTo>
                <a:lnTo>
                  <a:pt x="2702" y="426"/>
                </a:lnTo>
                <a:lnTo>
                  <a:pt x="2695" y="426"/>
                </a:lnTo>
                <a:lnTo>
                  <a:pt x="2695" y="449"/>
                </a:lnTo>
                <a:lnTo>
                  <a:pt x="2702" y="449"/>
                </a:lnTo>
                <a:close/>
                <a:moveTo>
                  <a:pt x="2702" y="495"/>
                </a:moveTo>
                <a:lnTo>
                  <a:pt x="2702" y="472"/>
                </a:lnTo>
                <a:lnTo>
                  <a:pt x="2695" y="472"/>
                </a:lnTo>
                <a:lnTo>
                  <a:pt x="2695" y="495"/>
                </a:lnTo>
                <a:lnTo>
                  <a:pt x="2702" y="495"/>
                </a:lnTo>
                <a:close/>
                <a:moveTo>
                  <a:pt x="2702" y="541"/>
                </a:moveTo>
                <a:lnTo>
                  <a:pt x="2702" y="518"/>
                </a:lnTo>
                <a:lnTo>
                  <a:pt x="2695" y="518"/>
                </a:lnTo>
                <a:lnTo>
                  <a:pt x="2695" y="541"/>
                </a:lnTo>
                <a:lnTo>
                  <a:pt x="2702" y="541"/>
                </a:lnTo>
                <a:close/>
                <a:moveTo>
                  <a:pt x="2702" y="587"/>
                </a:moveTo>
                <a:lnTo>
                  <a:pt x="2702" y="564"/>
                </a:lnTo>
                <a:lnTo>
                  <a:pt x="2695" y="564"/>
                </a:lnTo>
                <a:lnTo>
                  <a:pt x="2695" y="587"/>
                </a:lnTo>
                <a:lnTo>
                  <a:pt x="2702" y="587"/>
                </a:lnTo>
                <a:close/>
                <a:moveTo>
                  <a:pt x="2702" y="633"/>
                </a:moveTo>
                <a:lnTo>
                  <a:pt x="2702" y="610"/>
                </a:lnTo>
                <a:lnTo>
                  <a:pt x="2695" y="610"/>
                </a:lnTo>
                <a:lnTo>
                  <a:pt x="2695" y="633"/>
                </a:lnTo>
                <a:lnTo>
                  <a:pt x="2702" y="633"/>
                </a:lnTo>
                <a:close/>
                <a:moveTo>
                  <a:pt x="2702" y="679"/>
                </a:moveTo>
                <a:lnTo>
                  <a:pt x="2702" y="656"/>
                </a:lnTo>
                <a:lnTo>
                  <a:pt x="2695" y="656"/>
                </a:lnTo>
                <a:lnTo>
                  <a:pt x="2695" y="679"/>
                </a:lnTo>
                <a:lnTo>
                  <a:pt x="2702" y="679"/>
                </a:lnTo>
                <a:close/>
                <a:moveTo>
                  <a:pt x="2702" y="726"/>
                </a:moveTo>
                <a:lnTo>
                  <a:pt x="2702" y="703"/>
                </a:lnTo>
                <a:lnTo>
                  <a:pt x="2695" y="703"/>
                </a:lnTo>
                <a:lnTo>
                  <a:pt x="2695" y="726"/>
                </a:lnTo>
                <a:lnTo>
                  <a:pt x="2702" y="726"/>
                </a:lnTo>
                <a:close/>
                <a:moveTo>
                  <a:pt x="2702" y="772"/>
                </a:moveTo>
                <a:lnTo>
                  <a:pt x="2702" y="749"/>
                </a:lnTo>
                <a:lnTo>
                  <a:pt x="2695" y="749"/>
                </a:lnTo>
                <a:lnTo>
                  <a:pt x="2695" y="772"/>
                </a:lnTo>
                <a:lnTo>
                  <a:pt x="2702" y="772"/>
                </a:lnTo>
                <a:close/>
                <a:moveTo>
                  <a:pt x="2702" y="818"/>
                </a:moveTo>
                <a:lnTo>
                  <a:pt x="2702" y="795"/>
                </a:lnTo>
                <a:lnTo>
                  <a:pt x="2695" y="795"/>
                </a:lnTo>
                <a:lnTo>
                  <a:pt x="2695" y="818"/>
                </a:lnTo>
                <a:lnTo>
                  <a:pt x="2702" y="818"/>
                </a:lnTo>
                <a:close/>
                <a:moveTo>
                  <a:pt x="2702" y="864"/>
                </a:moveTo>
                <a:lnTo>
                  <a:pt x="2702" y="841"/>
                </a:lnTo>
                <a:lnTo>
                  <a:pt x="2695" y="841"/>
                </a:lnTo>
                <a:lnTo>
                  <a:pt x="2695" y="864"/>
                </a:lnTo>
                <a:lnTo>
                  <a:pt x="2702" y="864"/>
                </a:lnTo>
                <a:close/>
                <a:moveTo>
                  <a:pt x="2702" y="910"/>
                </a:moveTo>
                <a:lnTo>
                  <a:pt x="2702" y="887"/>
                </a:lnTo>
                <a:lnTo>
                  <a:pt x="2695" y="887"/>
                </a:lnTo>
                <a:lnTo>
                  <a:pt x="2695" y="910"/>
                </a:lnTo>
                <a:lnTo>
                  <a:pt x="2702" y="910"/>
                </a:lnTo>
                <a:close/>
                <a:moveTo>
                  <a:pt x="2702" y="956"/>
                </a:moveTo>
                <a:lnTo>
                  <a:pt x="2702" y="933"/>
                </a:lnTo>
                <a:lnTo>
                  <a:pt x="2695" y="933"/>
                </a:lnTo>
                <a:lnTo>
                  <a:pt x="2695" y="956"/>
                </a:lnTo>
                <a:lnTo>
                  <a:pt x="2702" y="956"/>
                </a:lnTo>
                <a:close/>
                <a:moveTo>
                  <a:pt x="2702" y="1003"/>
                </a:moveTo>
                <a:lnTo>
                  <a:pt x="2702" y="980"/>
                </a:lnTo>
                <a:lnTo>
                  <a:pt x="2695" y="980"/>
                </a:lnTo>
                <a:lnTo>
                  <a:pt x="2695" y="1003"/>
                </a:lnTo>
                <a:lnTo>
                  <a:pt x="2702" y="1003"/>
                </a:lnTo>
                <a:close/>
                <a:moveTo>
                  <a:pt x="2702" y="1049"/>
                </a:moveTo>
                <a:lnTo>
                  <a:pt x="2702" y="1026"/>
                </a:lnTo>
                <a:lnTo>
                  <a:pt x="2695" y="1026"/>
                </a:lnTo>
                <a:lnTo>
                  <a:pt x="2695" y="1049"/>
                </a:lnTo>
                <a:lnTo>
                  <a:pt x="2702" y="1049"/>
                </a:lnTo>
                <a:close/>
                <a:moveTo>
                  <a:pt x="2702" y="1095"/>
                </a:moveTo>
                <a:lnTo>
                  <a:pt x="2702" y="1072"/>
                </a:lnTo>
                <a:lnTo>
                  <a:pt x="2695" y="1072"/>
                </a:lnTo>
                <a:lnTo>
                  <a:pt x="2695" y="1095"/>
                </a:lnTo>
                <a:lnTo>
                  <a:pt x="2702" y="1095"/>
                </a:lnTo>
                <a:close/>
                <a:moveTo>
                  <a:pt x="2702" y="1141"/>
                </a:moveTo>
                <a:lnTo>
                  <a:pt x="2702" y="1118"/>
                </a:lnTo>
                <a:lnTo>
                  <a:pt x="2695" y="1118"/>
                </a:lnTo>
                <a:lnTo>
                  <a:pt x="2695" y="1141"/>
                </a:lnTo>
                <a:lnTo>
                  <a:pt x="2702" y="1141"/>
                </a:lnTo>
                <a:close/>
                <a:moveTo>
                  <a:pt x="2702" y="1187"/>
                </a:moveTo>
                <a:lnTo>
                  <a:pt x="2702" y="1164"/>
                </a:lnTo>
                <a:lnTo>
                  <a:pt x="2695" y="1164"/>
                </a:lnTo>
                <a:lnTo>
                  <a:pt x="2695" y="1187"/>
                </a:lnTo>
                <a:lnTo>
                  <a:pt x="2702" y="1187"/>
                </a:lnTo>
                <a:close/>
                <a:moveTo>
                  <a:pt x="2702" y="1233"/>
                </a:moveTo>
                <a:lnTo>
                  <a:pt x="2702" y="1210"/>
                </a:lnTo>
                <a:lnTo>
                  <a:pt x="2695" y="1210"/>
                </a:lnTo>
                <a:lnTo>
                  <a:pt x="2695" y="1233"/>
                </a:lnTo>
                <a:lnTo>
                  <a:pt x="2702" y="1233"/>
                </a:lnTo>
                <a:close/>
                <a:moveTo>
                  <a:pt x="2702" y="1280"/>
                </a:moveTo>
                <a:lnTo>
                  <a:pt x="2702" y="1257"/>
                </a:lnTo>
                <a:lnTo>
                  <a:pt x="2695" y="1257"/>
                </a:lnTo>
                <a:lnTo>
                  <a:pt x="2695" y="1280"/>
                </a:lnTo>
                <a:lnTo>
                  <a:pt x="2702" y="1280"/>
                </a:lnTo>
                <a:close/>
                <a:moveTo>
                  <a:pt x="2702" y="1326"/>
                </a:moveTo>
                <a:lnTo>
                  <a:pt x="2702" y="1303"/>
                </a:lnTo>
                <a:lnTo>
                  <a:pt x="2695" y="1303"/>
                </a:lnTo>
                <a:lnTo>
                  <a:pt x="2695" y="1326"/>
                </a:lnTo>
                <a:lnTo>
                  <a:pt x="2702" y="1326"/>
                </a:lnTo>
                <a:close/>
                <a:moveTo>
                  <a:pt x="2702" y="1372"/>
                </a:moveTo>
                <a:lnTo>
                  <a:pt x="2702" y="1349"/>
                </a:lnTo>
                <a:lnTo>
                  <a:pt x="2695" y="1349"/>
                </a:lnTo>
                <a:lnTo>
                  <a:pt x="2695" y="1372"/>
                </a:lnTo>
                <a:lnTo>
                  <a:pt x="2702" y="1372"/>
                </a:lnTo>
                <a:close/>
                <a:moveTo>
                  <a:pt x="2702" y="1418"/>
                </a:moveTo>
                <a:lnTo>
                  <a:pt x="2702" y="1395"/>
                </a:lnTo>
                <a:lnTo>
                  <a:pt x="2695" y="1395"/>
                </a:lnTo>
                <a:lnTo>
                  <a:pt x="2695" y="1418"/>
                </a:lnTo>
                <a:lnTo>
                  <a:pt x="2702" y="1418"/>
                </a:lnTo>
                <a:close/>
                <a:moveTo>
                  <a:pt x="2702" y="1464"/>
                </a:moveTo>
                <a:lnTo>
                  <a:pt x="2702" y="1441"/>
                </a:lnTo>
                <a:lnTo>
                  <a:pt x="2695" y="1441"/>
                </a:lnTo>
                <a:lnTo>
                  <a:pt x="2695" y="1464"/>
                </a:lnTo>
                <a:lnTo>
                  <a:pt x="2702" y="1464"/>
                </a:lnTo>
                <a:close/>
                <a:moveTo>
                  <a:pt x="2702" y="1510"/>
                </a:moveTo>
                <a:lnTo>
                  <a:pt x="2702" y="1487"/>
                </a:lnTo>
                <a:lnTo>
                  <a:pt x="2695" y="1487"/>
                </a:lnTo>
                <a:lnTo>
                  <a:pt x="2695" y="1510"/>
                </a:lnTo>
                <a:lnTo>
                  <a:pt x="2702" y="1510"/>
                </a:lnTo>
                <a:close/>
                <a:moveTo>
                  <a:pt x="2702" y="1557"/>
                </a:moveTo>
                <a:lnTo>
                  <a:pt x="2702" y="1534"/>
                </a:lnTo>
                <a:lnTo>
                  <a:pt x="2695" y="1534"/>
                </a:lnTo>
                <a:lnTo>
                  <a:pt x="2695" y="1557"/>
                </a:lnTo>
                <a:lnTo>
                  <a:pt x="2702" y="1557"/>
                </a:lnTo>
                <a:close/>
                <a:moveTo>
                  <a:pt x="2702" y="1603"/>
                </a:moveTo>
                <a:lnTo>
                  <a:pt x="2702" y="1580"/>
                </a:lnTo>
                <a:lnTo>
                  <a:pt x="2695" y="1580"/>
                </a:lnTo>
                <a:lnTo>
                  <a:pt x="2695" y="1603"/>
                </a:lnTo>
                <a:lnTo>
                  <a:pt x="2702" y="1603"/>
                </a:lnTo>
                <a:close/>
                <a:moveTo>
                  <a:pt x="2702" y="1649"/>
                </a:moveTo>
                <a:lnTo>
                  <a:pt x="2702" y="1626"/>
                </a:lnTo>
                <a:lnTo>
                  <a:pt x="2695" y="1626"/>
                </a:lnTo>
                <a:lnTo>
                  <a:pt x="2695" y="1649"/>
                </a:lnTo>
                <a:lnTo>
                  <a:pt x="2702" y="1649"/>
                </a:lnTo>
                <a:close/>
                <a:moveTo>
                  <a:pt x="2702" y="1695"/>
                </a:moveTo>
                <a:lnTo>
                  <a:pt x="2702" y="1672"/>
                </a:lnTo>
                <a:lnTo>
                  <a:pt x="2695" y="1672"/>
                </a:lnTo>
                <a:lnTo>
                  <a:pt x="2695" y="1695"/>
                </a:lnTo>
                <a:lnTo>
                  <a:pt x="2702" y="1695"/>
                </a:lnTo>
                <a:close/>
                <a:moveTo>
                  <a:pt x="2702" y="1741"/>
                </a:moveTo>
                <a:lnTo>
                  <a:pt x="2702" y="1718"/>
                </a:lnTo>
                <a:lnTo>
                  <a:pt x="2695" y="1718"/>
                </a:lnTo>
                <a:lnTo>
                  <a:pt x="2695" y="1741"/>
                </a:lnTo>
                <a:lnTo>
                  <a:pt x="2702" y="1741"/>
                </a:lnTo>
                <a:close/>
                <a:moveTo>
                  <a:pt x="2702" y="1787"/>
                </a:moveTo>
                <a:lnTo>
                  <a:pt x="2702" y="1764"/>
                </a:lnTo>
                <a:lnTo>
                  <a:pt x="2695" y="1764"/>
                </a:lnTo>
                <a:lnTo>
                  <a:pt x="2695" y="1787"/>
                </a:lnTo>
                <a:lnTo>
                  <a:pt x="2702" y="1787"/>
                </a:lnTo>
                <a:close/>
                <a:moveTo>
                  <a:pt x="2702" y="1834"/>
                </a:moveTo>
                <a:lnTo>
                  <a:pt x="2702" y="1811"/>
                </a:lnTo>
                <a:lnTo>
                  <a:pt x="2695" y="1811"/>
                </a:lnTo>
                <a:lnTo>
                  <a:pt x="2695" y="1834"/>
                </a:lnTo>
                <a:lnTo>
                  <a:pt x="2702" y="1834"/>
                </a:lnTo>
                <a:close/>
                <a:moveTo>
                  <a:pt x="2702" y="1880"/>
                </a:moveTo>
                <a:lnTo>
                  <a:pt x="2702" y="1857"/>
                </a:lnTo>
                <a:lnTo>
                  <a:pt x="2695" y="1857"/>
                </a:lnTo>
                <a:lnTo>
                  <a:pt x="2695" y="1880"/>
                </a:lnTo>
                <a:lnTo>
                  <a:pt x="2702" y="1880"/>
                </a:lnTo>
                <a:close/>
                <a:moveTo>
                  <a:pt x="2702" y="1926"/>
                </a:moveTo>
                <a:lnTo>
                  <a:pt x="2702" y="1903"/>
                </a:lnTo>
                <a:lnTo>
                  <a:pt x="2695" y="1903"/>
                </a:lnTo>
                <a:lnTo>
                  <a:pt x="2695" y="1926"/>
                </a:lnTo>
                <a:lnTo>
                  <a:pt x="2702" y="1926"/>
                </a:lnTo>
                <a:close/>
                <a:moveTo>
                  <a:pt x="2702" y="1972"/>
                </a:moveTo>
                <a:lnTo>
                  <a:pt x="2702" y="1949"/>
                </a:lnTo>
                <a:lnTo>
                  <a:pt x="2695" y="1949"/>
                </a:lnTo>
                <a:lnTo>
                  <a:pt x="2695" y="1972"/>
                </a:lnTo>
                <a:lnTo>
                  <a:pt x="2702" y="1972"/>
                </a:lnTo>
                <a:close/>
                <a:moveTo>
                  <a:pt x="2702" y="2018"/>
                </a:moveTo>
                <a:lnTo>
                  <a:pt x="2702" y="1995"/>
                </a:lnTo>
                <a:lnTo>
                  <a:pt x="2695" y="1995"/>
                </a:lnTo>
                <a:lnTo>
                  <a:pt x="2695" y="2018"/>
                </a:lnTo>
                <a:lnTo>
                  <a:pt x="2702" y="2018"/>
                </a:lnTo>
                <a:close/>
                <a:moveTo>
                  <a:pt x="2702" y="2064"/>
                </a:moveTo>
                <a:lnTo>
                  <a:pt x="2702" y="2041"/>
                </a:lnTo>
                <a:lnTo>
                  <a:pt x="2695" y="2041"/>
                </a:lnTo>
                <a:lnTo>
                  <a:pt x="2695" y="2064"/>
                </a:lnTo>
                <a:lnTo>
                  <a:pt x="2702" y="2064"/>
                </a:lnTo>
                <a:close/>
                <a:moveTo>
                  <a:pt x="2702" y="2111"/>
                </a:moveTo>
                <a:lnTo>
                  <a:pt x="2702" y="2087"/>
                </a:lnTo>
                <a:lnTo>
                  <a:pt x="2695" y="2087"/>
                </a:lnTo>
                <a:lnTo>
                  <a:pt x="2695" y="2111"/>
                </a:lnTo>
                <a:lnTo>
                  <a:pt x="2702" y="2111"/>
                </a:lnTo>
                <a:close/>
                <a:moveTo>
                  <a:pt x="2702" y="2157"/>
                </a:moveTo>
                <a:lnTo>
                  <a:pt x="2702" y="2134"/>
                </a:lnTo>
                <a:lnTo>
                  <a:pt x="2695" y="2134"/>
                </a:lnTo>
                <a:lnTo>
                  <a:pt x="2695" y="2157"/>
                </a:lnTo>
                <a:lnTo>
                  <a:pt x="2702" y="2157"/>
                </a:lnTo>
                <a:close/>
                <a:moveTo>
                  <a:pt x="2656" y="2164"/>
                </a:moveTo>
                <a:lnTo>
                  <a:pt x="2679" y="2164"/>
                </a:lnTo>
                <a:lnTo>
                  <a:pt x="2679" y="2157"/>
                </a:lnTo>
                <a:lnTo>
                  <a:pt x="2656" y="2157"/>
                </a:lnTo>
                <a:lnTo>
                  <a:pt x="2656" y="2164"/>
                </a:lnTo>
                <a:close/>
                <a:moveTo>
                  <a:pt x="2610" y="2164"/>
                </a:moveTo>
                <a:lnTo>
                  <a:pt x="2633" y="2164"/>
                </a:lnTo>
                <a:lnTo>
                  <a:pt x="2633" y="2157"/>
                </a:lnTo>
                <a:lnTo>
                  <a:pt x="2610" y="2157"/>
                </a:lnTo>
                <a:lnTo>
                  <a:pt x="2610" y="2164"/>
                </a:lnTo>
                <a:close/>
                <a:moveTo>
                  <a:pt x="2564" y="2164"/>
                </a:moveTo>
                <a:lnTo>
                  <a:pt x="2587" y="2164"/>
                </a:lnTo>
                <a:lnTo>
                  <a:pt x="2587" y="2157"/>
                </a:lnTo>
                <a:lnTo>
                  <a:pt x="2564" y="2157"/>
                </a:lnTo>
                <a:lnTo>
                  <a:pt x="2564" y="2164"/>
                </a:lnTo>
                <a:close/>
                <a:moveTo>
                  <a:pt x="2518" y="2164"/>
                </a:moveTo>
                <a:lnTo>
                  <a:pt x="2541" y="2164"/>
                </a:lnTo>
                <a:lnTo>
                  <a:pt x="2541" y="2157"/>
                </a:lnTo>
                <a:lnTo>
                  <a:pt x="2518" y="2157"/>
                </a:lnTo>
                <a:lnTo>
                  <a:pt x="2518" y="2164"/>
                </a:lnTo>
                <a:close/>
                <a:moveTo>
                  <a:pt x="2472" y="2164"/>
                </a:moveTo>
                <a:lnTo>
                  <a:pt x="2495" y="2164"/>
                </a:lnTo>
                <a:lnTo>
                  <a:pt x="2495" y="2157"/>
                </a:lnTo>
                <a:lnTo>
                  <a:pt x="2472" y="2157"/>
                </a:lnTo>
                <a:lnTo>
                  <a:pt x="2472" y="2164"/>
                </a:lnTo>
                <a:close/>
                <a:moveTo>
                  <a:pt x="2426" y="2164"/>
                </a:moveTo>
                <a:lnTo>
                  <a:pt x="2449" y="2164"/>
                </a:lnTo>
                <a:lnTo>
                  <a:pt x="2449" y="2157"/>
                </a:lnTo>
                <a:lnTo>
                  <a:pt x="2426" y="2157"/>
                </a:lnTo>
                <a:lnTo>
                  <a:pt x="2426" y="2164"/>
                </a:lnTo>
                <a:close/>
                <a:moveTo>
                  <a:pt x="2380" y="2164"/>
                </a:moveTo>
                <a:lnTo>
                  <a:pt x="2403" y="2164"/>
                </a:lnTo>
                <a:lnTo>
                  <a:pt x="2403" y="2157"/>
                </a:lnTo>
                <a:lnTo>
                  <a:pt x="2380" y="2157"/>
                </a:lnTo>
                <a:lnTo>
                  <a:pt x="2380" y="2164"/>
                </a:lnTo>
                <a:close/>
                <a:moveTo>
                  <a:pt x="2333" y="2164"/>
                </a:moveTo>
                <a:lnTo>
                  <a:pt x="2356" y="2164"/>
                </a:lnTo>
                <a:lnTo>
                  <a:pt x="2356" y="2157"/>
                </a:lnTo>
                <a:lnTo>
                  <a:pt x="2333" y="2157"/>
                </a:lnTo>
                <a:lnTo>
                  <a:pt x="2333" y="2164"/>
                </a:lnTo>
                <a:close/>
                <a:moveTo>
                  <a:pt x="2287" y="2164"/>
                </a:moveTo>
                <a:lnTo>
                  <a:pt x="2310" y="2164"/>
                </a:lnTo>
                <a:lnTo>
                  <a:pt x="2310" y="2157"/>
                </a:lnTo>
                <a:lnTo>
                  <a:pt x="2287" y="2157"/>
                </a:lnTo>
                <a:lnTo>
                  <a:pt x="2287" y="2164"/>
                </a:lnTo>
                <a:close/>
                <a:moveTo>
                  <a:pt x="2241" y="2164"/>
                </a:moveTo>
                <a:lnTo>
                  <a:pt x="2264" y="2164"/>
                </a:lnTo>
                <a:lnTo>
                  <a:pt x="2264" y="2157"/>
                </a:lnTo>
                <a:lnTo>
                  <a:pt x="2241" y="2157"/>
                </a:lnTo>
                <a:lnTo>
                  <a:pt x="2241" y="2164"/>
                </a:lnTo>
                <a:close/>
                <a:moveTo>
                  <a:pt x="2195" y="2164"/>
                </a:moveTo>
                <a:lnTo>
                  <a:pt x="2218" y="2164"/>
                </a:lnTo>
                <a:lnTo>
                  <a:pt x="2218" y="2157"/>
                </a:lnTo>
                <a:lnTo>
                  <a:pt x="2195" y="2157"/>
                </a:lnTo>
                <a:lnTo>
                  <a:pt x="2195" y="2164"/>
                </a:lnTo>
                <a:close/>
                <a:moveTo>
                  <a:pt x="2149" y="2164"/>
                </a:moveTo>
                <a:lnTo>
                  <a:pt x="2172" y="2164"/>
                </a:lnTo>
                <a:lnTo>
                  <a:pt x="2172" y="2157"/>
                </a:lnTo>
                <a:lnTo>
                  <a:pt x="2149" y="2157"/>
                </a:lnTo>
                <a:lnTo>
                  <a:pt x="2149" y="2164"/>
                </a:lnTo>
                <a:close/>
                <a:moveTo>
                  <a:pt x="2103" y="2164"/>
                </a:moveTo>
                <a:lnTo>
                  <a:pt x="2126" y="2164"/>
                </a:lnTo>
                <a:lnTo>
                  <a:pt x="2126" y="2157"/>
                </a:lnTo>
                <a:lnTo>
                  <a:pt x="2103" y="2157"/>
                </a:lnTo>
                <a:lnTo>
                  <a:pt x="2103" y="2164"/>
                </a:lnTo>
                <a:close/>
                <a:moveTo>
                  <a:pt x="2057" y="2164"/>
                </a:moveTo>
                <a:lnTo>
                  <a:pt x="2080" y="2164"/>
                </a:lnTo>
                <a:lnTo>
                  <a:pt x="2080" y="2157"/>
                </a:lnTo>
                <a:lnTo>
                  <a:pt x="2057" y="2157"/>
                </a:lnTo>
                <a:lnTo>
                  <a:pt x="2057" y="2164"/>
                </a:lnTo>
                <a:close/>
                <a:moveTo>
                  <a:pt x="2011" y="2164"/>
                </a:moveTo>
                <a:lnTo>
                  <a:pt x="2034" y="2164"/>
                </a:lnTo>
                <a:lnTo>
                  <a:pt x="2034" y="2157"/>
                </a:lnTo>
                <a:lnTo>
                  <a:pt x="2011" y="2157"/>
                </a:lnTo>
                <a:lnTo>
                  <a:pt x="2011" y="2164"/>
                </a:lnTo>
                <a:close/>
                <a:moveTo>
                  <a:pt x="1964" y="2164"/>
                </a:moveTo>
                <a:lnTo>
                  <a:pt x="1987" y="2164"/>
                </a:lnTo>
                <a:lnTo>
                  <a:pt x="1987" y="2157"/>
                </a:lnTo>
                <a:lnTo>
                  <a:pt x="1964" y="2157"/>
                </a:lnTo>
                <a:lnTo>
                  <a:pt x="1964" y="2164"/>
                </a:lnTo>
                <a:close/>
                <a:moveTo>
                  <a:pt x="1918" y="2164"/>
                </a:moveTo>
                <a:lnTo>
                  <a:pt x="1941" y="2164"/>
                </a:lnTo>
                <a:lnTo>
                  <a:pt x="1941" y="2157"/>
                </a:lnTo>
                <a:lnTo>
                  <a:pt x="1918" y="2157"/>
                </a:lnTo>
                <a:lnTo>
                  <a:pt x="1918" y="2164"/>
                </a:lnTo>
                <a:close/>
                <a:moveTo>
                  <a:pt x="1872" y="2164"/>
                </a:moveTo>
                <a:lnTo>
                  <a:pt x="1895" y="2164"/>
                </a:lnTo>
                <a:lnTo>
                  <a:pt x="1895" y="2157"/>
                </a:lnTo>
                <a:lnTo>
                  <a:pt x="1872" y="2157"/>
                </a:lnTo>
                <a:lnTo>
                  <a:pt x="1872" y="2164"/>
                </a:lnTo>
                <a:close/>
                <a:moveTo>
                  <a:pt x="1826" y="2164"/>
                </a:moveTo>
                <a:lnTo>
                  <a:pt x="1849" y="2164"/>
                </a:lnTo>
                <a:lnTo>
                  <a:pt x="1849" y="2157"/>
                </a:lnTo>
                <a:lnTo>
                  <a:pt x="1826" y="2157"/>
                </a:lnTo>
                <a:lnTo>
                  <a:pt x="1826" y="2164"/>
                </a:lnTo>
                <a:close/>
                <a:moveTo>
                  <a:pt x="1780" y="2164"/>
                </a:moveTo>
                <a:lnTo>
                  <a:pt x="1803" y="2164"/>
                </a:lnTo>
                <a:lnTo>
                  <a:pt x="1803" y="2157"/>
                </a:lnTo>
                <a:lnTo>
                  <a:pt x="1780" y="2157"/>
                </a:lnTo>
                <a:lnTo>
                  <a:pt x="1780" y="2164"/>
                </a:lnTo>
                <a:close/>
                <a:moveTo>
                  <a:pt x="1734" y="2164"/>
                </a:moveTo>
                <a:lnTo>
                  <a:pt x="1757" y="2164"/>
                </a:lnTo>
                <a:lnTo>
                  <a:pt x="1757" y="2157"/>
                </a:lnTo>
                <a:lnTo>
                  <a:pt x="1734" y="2157"/>
                </a:lnTo>
                <a:lnTo>
                  <a:pt x="1734" y="2164"/>
                </a:lnTo>
                <a:close/>
                <a:moveTo>
                  <a:pt x="1688" y="2164"/>
                </a:moveTo>
                <a:lnTo>
                  <a:pt x="1711" y="2164"/>
                </a:lnTo>
                <a:lnTo>
                  <a:pt x="1711" y="2157"/>
                </a:lnTo>
                <a:lnTo>
                  <a:pt x="1688" y="2157"/>
                </a:lnTo>
                <a:lnTo>
                  <a:pt x="1688" y="2164"/>
                </a:lnTo>
                <a:close/>
                <a:moveTo>
                  <a:pt x="1642" y="2164"/>
                </a:moveTo>
                <a:lnTo>
                  <a:pt x="1665" y="2164"/>
                </a:lnTo>
                <a:lnTo>
                  <a:pt x="1665" y="2157"/>
                </a:lnTo>
                <a:lnTo>
                  <a:pt x="1642" y="2157"/>
                </a:lnTo>
                <a:lnTo>
                  <a:pt x="1642" y="2164"/>
                </a:lnTo>
                <a:close/>
                <a:moveTo>
                  <a:pt x="1595" y="2164"/>
                </a:moveTo>
                <a:lnTo>
                  <a:pt x="1618" y="2164"/>
                </a:lnTo>
                <a:lnTo>
                  <a:pt x="1618" y="2157"/>
                </a:lnTo>
                <a:lnTo>
                  <a:pt x="1595" y="2157"/>
                </a:lnTo>
                <a:lnTo>
                  <a:pt x="1595" y="2164"/>
                </a:lnTo>
                <a:close/>
                <a:moveTo>
                  <a:pt x="1549" y="2164"/>
                </a:moveTo>
                <a:lnTo>
                  <a:pt x="1572" y="2164"/>
                </a:lnTo>
                <a:lnTo>
                  <a:pt x="1572" y="2157"/>
                </a:lnTo>
                <a:lnTo>
                  <a:pt x="1549" y="2157"/>
                </a:lnTo>
                <a:lnTo>
                  <a:pt x="1549" y="2164"/>
                </a:lnTo>
                <a:close/>
                <a:moveTo>
                  <a:pt x="1503" y="2164"/>
                </a:moveTo>
                <a:lnTo>
                  <a:pt x="1526" y="2164"/>
                </a:lnTo>
                <a:lnTo>
                  <a:pt x="1526" y="2157"/>
                </a:lnTo>
                <a:lnTo>
                  <a:pt x="1503" y="2157"/>
                </a:lnTo>
                <a:lnTo>
                  <a:pt x="1503" y="2164"/>
                </a:lnTo>
                <a:close/>
                <a:moveTo>
                  <a:pt x="1457" y="2164"/>
                </a:moveTo>
                <a:lnTo>
                  <a:pt x="1480" y="2164"/>
                </a:lnTo>
                <a:lnTo>
                  <a:pt x="1480" y="2157"/>
                </a:lnTo>
                <a:lnTo>
                  <a:pt x="1457" y="2157"/>
                </a:lnTo>
                <a:lnTo>
                  <a:pt x="1457" y="2164"/>
                </a:lnTo>
                <a:close/>
                <a:moveTo>
                  <a:pt x="1411" y="2164"/>
                </a:moveTo>
                <a:lnTo>
                  <a:pt x="1434" y="2164"/>
                </a:lnTo>
                <a:lnTo>
                  <a:pt x="1434" y="2157"/>
                </a:lnTo>
                <a:lnTo>
                  <a:pt x="1411" y="2157"/>
                </a:lnTo>
                <a:lnTo>
                  <a:pt x="1411" y="2164"/>
                </a:lnTo>
                <a:close/>
                <a:moveTo>
                  <a:pt x="1365" y="2164"/>
                </a:moveTo>
                <a:lnTo>
                  <a:pt x="1388" y="2164"/>
                </a:lnTo>
                <a:lnTo>
                  <a:pt x="1388" y="2157"/>
                </a:lnTo>
                <a:lnTo>
                  <a:pt x="1365" y="2157"/>
                </a:lnTo>
                <a:lnTo>
                  <a:pt x="1365" y="2164"/>
                </a:lnTo>
                <a:close/>
                <a:moveTo>
                  <a:pt x="1319" y="2164"/>
                </a:moveTo>
                <a:lnTo>
                  <a:pt x="1342" y="2164"/>
                </a:lnTo>
                <a:lnTo>
                  <a:pt x="1342" y="2157"/>
                </a:lnTo>
                <a:lnTo>
                  <a:pt x="1319" y="2157"/>
                </a:lnTo>
                <a:lnTo>
                  <a:pt x="1319" y="2164"/>
                </a:lnTo>
                <a:close/>
                <a:moveTo>
                  <a:pt x="1273" y="2164"/>
                </a:moveTo>
                <a:lnTo>
                  <a:pt x="1296" y="2164"/>
                </a:lnTo>
                <a:lnTo>
                  <a:pt x="1296" y="2157"/>
                </a:lnTo>
                <a:lnTo>
                  <a:pt x="1273" y="2157"/>
                </a:lnTo>
                <a:lnTo>
                  <a:pt x="1273" y="2164"/>
                </a:lnTo>
                <a:close/>
                <a:moveTo>
                  <a:pt x="1226" y="2164"/>
                </a:moveTo>
                <a:lnTo>
                  <a:pt x="1249" y="2164"/>
                </a:lnTo>
                <a:lnTo>
                  <a:pt x="1249" y="2157"/>
                </a:lnTo>
                <a:lnTo>
                  <a:pt x="1226" y="2157"/>
                </a:lnTo>
                <a:lnTo>
                  <a:pt x="1226" y="2164"/>
                </a:lnTo>
                <a:close/>
                <a:moveTo>
                  <a:pt x="1180" y="2164"/>
                </a:moveTo>
                <a:lnTo>
                  <a:pt x="1203" y="2164"/>
                </a:lnTo>
                <a:lnTo>
                  <a:pt x="1203" y="2157"/>
                </a:lnTo>
                <a:lnTo>
                  <a:pt x="1180" y="2157"/>
                </a:lnTo>
                <a:lnTo>
                  <a:pt x="1180" y="2164"/>
                </a:lnTo>
                <a:close/>
                <a:moveTo>
                  <a:pt x="1134" y="2164"/>
                </a:moveTo>
                <a:lnTo>
                  <a:pt x="1157" y="2164"/>
                </a:lnTo>
                <a:lnTo>
                  <a:pt x="1157" y="2157"/>
                </a:lnTo>
                <a:lnTo>
                  <a:pt x="1134" y="2157"/>
                </a:lnTo>
                <a:lnTo>
                  <a:pt x="1134" y="2164"/>
                </a:lnTo>
                <a:close/>
                <a:moveTo>
                  <a:pt x="1088" y="2164"/>
                </a:moveTo>
                <a:lnTo>
                  <a:pt x="1111" y="2164"/>
                </a:lnTo>
                <a:lnTo>
                  <a:pt x="1111" y="2157"/>
                </a:lnTo>
                <a:lnTo>
                  <a:pt x="1088" y="2157"/>
                </a:lnTo>
                <a:lnTo>
                  <a:pt x="1088" y="2164"/>
                </a:lnTo>
                <a:close/>
                <a:moveTo>
                  <a:pt x="1042" y="2164"/>
                </a:moveTo>
                <a:lnTo>
                  <a:pt x="1065" y="2164"/>
                </a:lnTo>
                <a:lnTo>
                  <a:pt x="1065" y="2157"/>
                </a:lnTo>
                <a:lnTo>
                  <a:pt x="1042" y="2157"/>
                </a:lnTo>
                <a:lnTo>
                  <a:pt x="1042" y="2164"/>
                </a:lnTo>
                <a:close/>
                <a:moveTo>
                  <a:pt x="996" y="2164"/>
                </a:moveTo>
                <a:lnTo>
                  <a:pt x="1019" y="2164"/>
                </a:lnTo>
                <a:lnTo>
                  <a:pt x="1019" y="2157"/>
                </a:lnTo>
                <a:lnTo>
                  <a:pt x="996" y="2157"/>
                </a:lnTo>
                <a:lnTo>
                  <a:pt x="996" y="2164"/>
                </a:lnTo>
                <a:close/>
                <a:moveTo>
                  <a:pt x="950" y="2164"/>
                </a:moveTo>
                <a:lnTo>
                  <a:pt x="973" y="2164"/>
                </a:lnTo>
                <a:lnTo>
                  <a:pt x="973" y="2157"/>
                </a:lnTo>
                <a:lnTo>
                  <a:pt x="950" y="2157"/>
                </a:lnTo>
                <a:lnTo>
                  <a:pt x="950" y="2164"/>
                </a:lnTo>
                <a:close/>
                <a:moveTo>
                  <a:pt x="904" y="2164"/>
                </a:moveTo>
                <a:lnTo>
                  <a:pt x="927" y="2164"/>
                </a:lnTo>
                <a:lnTo>
                  <a:pt x="927" y="2157"/>
                </a:lnTo>
                <a:lnTo>
                  <a:pt x="904" y="2157"/>
                </a:lnTo>
                <a:lnTo>
                  <a:pt x="904" y="2164"/>
                </a:lnTo>
                <a:close/>
                <a:moveTo>
                  <a:pt x="857" y="2164"/>
                </a:moveTo>
                <a:lnTo>
                  <a:pt x="880" y="2164"/>
                </a:lnTo>
                <a:lnTo>
                  <a:pt x="880" y="2157"/>
                </a:lnTo>
                <a:lnTo>
                  <a:pt x="857" y="2157"/>
                </a:lnTo>
                <a:lnTo>
                  <a:pt x="857" y="2164"/>
                </a:lnTo>
                <a:close/>
                <a:moveTo>
                  <a:pt x="811" y="2164"/>
                </a:moveTo>
                <a:lnTo>
                  <a:pt x="834" y="2164"/>
                </a:lnTo>
                <a:lnTo>
                  <a:pt x="834" y="2157"/>
                </a:lnTo>
                <a:lnTo>
                  <a:pt x="811" y="2157"/>
                </a:lnTo>
                <a:lnTo>
                  <a:pt x="811" y="2164"/>
                </a:lnTo>
                <a:close/>
                <a:moveTo>
                  <a:pt x="765" y="2164"/>
                </a:moveTo>
                <a:lnTo>
                  <a:pt x="788" y="2164"/>
                </a:lnTo>
                <a:lnTo>
                  <a:pt x="788" y="2157"/>
                </a:lnTo>
                <a:lnTo>
                  <a:pt x="765" y="2157"/>
                </a:lnTo>
                <a:lnTo>
                  <a:pt x="765" y="2164"/>
                </a:lnTo>
                <a:close/>
                <a:moveTo>
                  <a:pt x="719" y="2164"/>
                </a:moveTo>
                <a:lnTo>
                  <a:pt x="742" y="2164"/>
                </a:lnTo>
                <a:lnTo>
                  <a:pt x="742" y="2157"/>
                </a:lnTo>
                <a:lnTo>
                  <a:pt x="719" y="2157"/>
                </a:lnTo>
                <a:lnTo>
                  <a:pt x="719" y="2164"/>
                </a:lnTo>
                <a:close/>
                <a:moveTo>
                  <a:pt x="673" y="2164"/>
                </a:moveTo>
                <a:lnTo>
                  <a:pt x="696" y="2164"/>
                </a:lnTo>
                <a:lnTo>
                  <a:pt x="696" y="2157"/>
                </a:lnTo>
                <a:lnTo>
                  <a:pt x="673" y="2157"/>
                </a:lnTo>
                <a:lnTo>
                  <a:pt x="673" y="2164"/>
                </a:lnTo>
                <a:close/>
                <a:moveTo>
                  <a:pt x="627" y="2164"/>
                </a:moveTo>
                <a:lnTo>
                  <a:pt x="650" y="2164"/>
                </a:lnTo>
                <a:lnTo>
                  <a:pt x="650" y="2157"/>
                </a:lnTo>
                <a:lnTo>
                  <a:pt x="627" y="2157"/>
                </a:lnTo>
                <a:lnTo>
                  <a:pt x="627" y="2164"/>
                </a:lnTo>
                <a:close/>
                <a:moveTo>
                  <a:pt x="581" y="2164"/>
                </a:moveTo>
                <a:lnTo>
                  <a:pt x="604" y="2164"/>
                </a:lnTo>
                <a:lnTo>
                  <a:pt x="604" y="2157"/>
                </a:lnTo>
                <a:lnTo>
                  <a:pt x="581" y="2157"/>
                </a:lnTo>
                <a:lnTo>
                  <a:pt x="581" y="2164"/>
                </a:lnTo>
                <a:close/>
                <a:moveTo>
                  <a:pt x="534" y="2164"/>
                </a:moveTo>
                <a:lnTo>
                  <a:pt x="558" y="2164"/>
                </a:lnTo>
                <a:lnTo>
                  <a:pt x="558" y="2157"/>
                </a:lnTo>
                <a:lnTo>
                  <a:pt x="534" y="2157"/>
                </a:lnTo>
                <a:lnTo>
                  <a:pt x="534" y="2164"/>
                </a:lnTo>
                <a:close/>
                <a:moveTo>
                  <a:pt x="488" y="2164"/>
                </a:moveTo>
                <a:lnTo>
                  <a:pt x="511" y="2164"/>
                </a:lnTo>
                <a:lnTo>
                  <a:pt x="511" y="2157"/>
                </a:lnTo>
                <a:lnTo>
                  <a:pt x="488" y="2157"/>
                </a:lnTo>
                <a:lnTo>
                  <a:pt x="488" y="2164"/>
                </a:lnTo>
                <a:close/>
                <a:moveTo>
                  <a:pt x="442" y="2164"/>
                </a:moveTo>
                <a:lnTo>
                  <a:pt x="465" y="2164"/>
                </a:lnTo>
                <a:lnTo>
                  <a:pt x="465" y="2157"/>
                </a:lnTo>
                <a:lnTo>
                  <a:pt x="442" y="2157"/>
                </a:lnTo>
                <a:lnTo>
                  <a:pt x="442" y="2164"/>
                </a:lnTo>
                <a:close/>
                <a:moveTo>
                  <a:pt x="396" y="2164"/>
                </a:moveTo>
                <a:lnTo>
                  <a:pt x="419" y="2164"/>
                </a:lnTo>
                <a:lnTo>
                  <a:pt x="419" y="2157"/>
                </a:lnTo>
                <a:lnTo>
                  <a:pt x="396" y="2157"/>
                </a:lnTo>
                <a:lnTo>
                  <a:pt x="396" y="2164"/>
                </a:lnTo>
                <a:close/>
                <a:moveTo>
                  <a:pt x="350" y="2164"/>
                </a:moveTo>
                <a:lnTo>
                  <a:pt x="373" y="2164"/>
                </a:lnTo>
                <a:lnTo>
                  <a:pt x="373" y="2157"/>
                </a:lnTo>
                <a:lnTo>
                  <a:pt x="350" y="2157"/>
                </a:lnTo>
                <a:lnTo>
                  <a:pt x="350" y="2164"/>
                </a:lnTo>
                <a:close/>
                <a:moveTo>
                  <a:pt x="304" y="2164"/>
                </a:moveTo>
                <a:lnTo>
                  <a:pt x="327" y="2164"/>
                </a:lnTo>
                <a:lnTo>
                  <a:pt x="327" y="2157"/>
                </a:lnTo>
                <a:lnTo>
                  <a:pt x="304" y="2157"/>
                </a:lnTo>
                <a:lnTo>
                  <a:pt x="304" y="2164"/>
                </a:lnTo>
                <a:close/>
                <a:moveTo>
                  <a:pt x="258" y="2164"/>
                </a:moveTo>
                <a:lnTo>
                  <a:pt x="281" y="2164"/>
                </a:lnTo>
                <a:lnTo>
                  <a:pt x="281" y="2157"/>
                </a:lnTo>
                <a:lnTo>
                  <a:pt x="258" y="2157"/>
                </a:lnTo>
                <a:lnTo>
                  <a:pt x="258" y="2164"/>
                </a:lnTo>
                <a:close/>
                <a:moveTo>
                  <a:pt x="212" y="2164"/>
                </a:moveTo>
                <a:lnTo>
                  <a:pt x="235" y="2164"/>
                </a:lnTo>
                <a:lnTo>
                  <a:pt x="235" y="2157"/>
                </a:lnTo>
                <a:lnTo>
                  <a:pt x="212" y="2157"/>
                </a:lnTo>
                <a:lnTo>
                  <a:pt x="212" y="2164"/>
                </a:lnTo>
                <a:close/>
                <a:moveTo>
                  <a:pt x="165" y="2164"/>
                </a:moveTo>
                <a:lnTo>
                  <a:pt x="189" y="2164"/>
                </a:lnTo>
                <a:lnTo>
                  <a:pt x="189" y="2157"/>
                </a:lnTo>
                <a:lnTo>
                  <a:pt x="165" y="2157"/>
                </a:lnTo>
                <a:lnTo>
                  <a:pt x="165" y="2164"/>
                </a:lnTo>
                <a:close/>
                <a:moveTo>
                  <a:pt x="119" y="2164"/>
                </a:moveTo>
                <a:lnTo>
                  <a:pt x="142" y="2164"/>
                </a:lnTo>
                <a:lnTo>
                  <a:pt x="142" y="2157"/>
                </a:lnTo>
                <a:lnTo>
                  <a:pt x="119" y="2157"/>
                </a:lnTo>
                <a:lnTo>
                  <a:pt x="119" y="2164"/>
                </a:lnTo>
                <a:close/>
                <a:moveTo>
                  <a:pt x="73" y="2164"/>
                </a:moveTo>
                <a:lnTo>
                  <a:pt x="96" y="2164"/>
                </a:lnTo>
                <a:lnTo>
                  <a:pt x="96" y="2157"/>
                </a:lnTo>
                <a:lnTo>
                  <a:pt x="73" y="2157"/>
                </a:lnTo>
                <a:lnTo>
                  <a:pt x="73" y="2164"/>
                </a:lnTo>
                <a:close/>
                <a:moveTo>
                  <a:pt x="27" y="2164"/>
                </a:moveTo>
                <a:lnTo>
                  <a:pt x="50" y="2164"/>
                </a:lnTo>
                <a:lnTo>
                  <a:pt x="50" y="2157"/>
                </a:lnTo>
                <a:lnTo>
                  <a:pt x="27" y="2157"/>
                </a:lnTo>
                <a:lnTo>
                  <a:pt x="27" y="2164"/>
                </a:lnTo>
                <a:close/>
                <a:moveTo>
                  <a:pt x="0" y="2137"/>
                </a:moveTo>
                <a:lnTo>
                  <a:pt x="0" y="2161"/>
                </a:lnTo>
                <a:lnTo>
                  <a:pt x="8" y="2161"/>
                </a:lnTo>
                <a:lnTo>
                  <a:pt x="8" y="2137"/>
                </a:lnTo>
                <a:lnTo>
                  <a:pt x="0" y="2137"/>
                </a:lnTo>
                <a:close/>
                <a:moveTo>
                  <a:pt x="0" y="2091"/>
                </a:moveTo>
                <a:lnTo>
                  <a:pt x="0" y="2114"/>
                </a:lnTo>
                <a:lnTo>
                  <a:pt x="8" y="2114"/>
                </a:lnTo>
                <a:lnTo>
                  <a:pt x="8" y="2091"/>
                </a:lnTo>
                <a:lnTo>
                  <a:pt x="0" y="2091"/>
                </a:lnTo>
                <a:close/>
                <a:moveTo>
                  <a:pt x="0" y="2045"/>
                </a:moveTo>
                <a:lnTo>
                  <a:pt x="0" y="2068"/>
                </a:lnTo>
                <a:lnTo>
                  <a:pt x="8" y="2068"/>
                </a:lnTo>
                <a:lnTo>
                  <a:pt x="8" y="2045"/>
                </a:lnTo>
                <a:lnTo>
                  <a:pt x="0" y="2045"/>
                </a:lnTo>
                <a:close/>
                <a:moveTo>
                  <a:pt x="0" y="1999"/>
                </a:moveTo>
                <a:lnTo>
                  <a:pt x="0" y="2022"/>
                </a:lnTo>
                <a:lnTo>
                  <a:pt x="8" y="2022"/>
                </a:lnTo>
                <a:lnTo>
                  <a:pt x="8" y="1999"/>
                </a:lnTo>
                <a:lnTo>
                  <a:pt x="0" y="1999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Freeform 19">
            <a:extLst>
              <a:ext uri="{FF2B5EF4-FFF2-40B4-BE49-F238E27FC236}">
                <a16:creationId xmlns:a16="http://schemas.microsoft.com/office/drawing/2014/main" id="{1FCCD94E-E476-3461-6572-CC4D7D7D71C7}"/>
              </a:ext>
            </a:extLst>
          </p:cNvPr>
          <p:cNvSpPr>
            <a:spLocks noEditPoints="1"/>
          </p:cNvSpPr>
          <p:nvPr/>
        </p:nvSpPr>
        <p:spPr bwMode="auto">
          <a:xfrm>
            <a:off x="5478497" y="3984328"/>
            <a:ext cx="246610" cy="29228"/>
          </a:xfrm>
          <a:custGeom>
            <a:avLst/>
            <a:gdLst>
              <a:gd name="T0" fmla="*/ 139 w 162"/>
              <a:gd name="T1" fmla="*/ 8 h 8"/>
              <a:gd name="T2" fmla="*/ 162 w 162"/>
              <a:gd name="T3" fmla="*/ 8 h 8"/>
              <a:gd name="T4" fmla="*/ 162 w 162"/>
              <a:gd name="T5" fmla="*/ 0 h 8"/>
              <a:gd name="T6" fmla="*/ 139 w 162"/>
              <a:gd name="T7" fmla="*/ 0 h 8"/>
              <a:gd name="T8" fmla="*/ 139 w 162"/>
              <a:gd name="T9" fmla="*/ 8 h 8"/>
              <a:gd name="T10" fmla="*/ 93 w 162"/>
              <a:gd name="T11" fmla="*/ 8 h 8"/>
              <a:gd name="T12" fmla="*/ 116 w 162"/>
              <a:gd name="T13" fmla="*/ 8 h 8"/>
              <a:gd name="T14" fmla="*/ 116 w 162"/>
              <a:gd name="T15" fmla="*/ 0 h 8"/>
              <a:gd name="T16" fmla="*/ 93 w 162"/>
              <a:gd name="T17" fmla="*/ 0 h 8"/>
              <a:gd name="T18" fmla="*/ 93 w 162"/>
              <a:gd name="T19" fmla="*/ 8 h 8"/>
              <a:gd name="T20" fmla="*/ 46 w 162"/>
              <a:gd name="T21" fmla="*/ 8 h 8"/>
              <a:gd name="T22" fmla="*/ 69 w 162"/>
              <a:gd name="T23" fmla="*/ 8 h 8"/>
              <a:gd name="T24" fmla="*/ 69 w 162"/>
              <a:gd name="T25" fmla="*/ 0 h 8"/>
              <a:gd name="T26" fmla="*/ 46 w 162"/>
              <a:gd name="T27" fmla="*/ 0 h 8"/>
              <a:gd name="T28" fmla="*/ 46 w 162"/>
              <a:gd name="T29" fmla="*/ 8 h 8"/>
              <a:gd name="T30" fmla="*/ 0 w 162"/>
              <a:gd name="T31" fmla="*/ 8 h 8"/>
              <a:gd name="T32" fmla="*/ 23 w 162"/>
              <a:gd name="T33" fmla="*/ 8 h 8"/>
              <a:gd name="T34" fmla="*/ 23 w 162"/>
              <a:gd name="T35" fmla="*/ 0 h 8"/>
              <a:gd name="T36" fmla="*/ 0 w 162"/>
              <a:gd name="T37" fmla="*/ 0 h 8"/>
              <a:gd name="T38" fmla="*/ 0 w 162"/>
              <a:gd name="T3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2" h="8">
                <a:moveTo>
                  <a:pt x="139" y="8"/>
                </a:moveTo>
                <a:lnTo>
                  <a:pt x="162" y="8"/>
                </a:lnTo>
                <a:lnTo>
                  <a:pt x="162" y="0"/>
                </a:lnTo>
                <a:lnTo>
                  <a:pt x="139" y="0"/>
                </a:lnTo>
                <a:lnTo>
                  <a:pt x="139" y="8"/>
                </a:lnTo>
                <a:close/>
                <a:moveTo>
                  <a:pt x="93" y="8"/>
                </a:moveTo>
                <a:lnTo>
                  <a:pt x="116" y="8"/>
                </a:lnTo>
                <a:lnTo>
                  <a:pt x="116" y="0"/>
                </a:lnTo>
                <a:lnTo>
                  <a:pt x="93" y="0"/>
                </a:lnTo>
                <a:lnTo>
                  <a:pt x="93" y="8"/>
                </a:lnTo>
                <a:close/>
                <a:moveTo>
                  <a:pt x="46" y="8"/>
                </a:moveTo>
                <a:lnTo>
                  <a:pt x="69" y="8"/>
                </a:lnTo>
                <a:lnTo>
                  <a:pt x="69" y="0"/>
                </a:lnTo>
                <a:lnTo>
                  <a:pt x="46" y="0"/>
                </a:lnTo>
                <a:lnTo>
                  <a:pt x="46" y="8"/>
                </a:lnTo>
                <a:close/>
                <a:moveTo>
                  <a:pt x="0" y="8"/>
                </a:moveTo>
                <a:lnTo>
                  <a:pt x="23" y="8"/>
                </a:lnTo>
                <a:lnTo>
                  <a:pt x="23" y="0"/>
                </a:lnTo>
                <a:lnTo>
                  <a:pt x="0" y="0"/>
                </a:lnTo>
                <a:lnTo>
                  <a:pt x="0" y="8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Freeform 20">
            <a:extLst>
              <a:ext uri="{FF2B5EF4-FFF2-40B4-BE49-F238E27FC236}">
                <a16:creationId xmlns:a16="http://schemas.microsoft.com/office/drawing/2014/main" id="{F887F21D-4E3D-47D5-980A-BCAA5E46F2CB}"/>
              </a:ext>
            </a:extLst>
          </p:cNvPr>
          <p:cNvSpPr>
            <a:spLocks noEditPoints="1"/>
          </p:cNvSpPr>
          <p:nvPr/>
        </p:nvSpPr>
        <p:spPr bwMode="auto">
          <a:xfrm>
            <a:off x="2869309" y="2209655"/>
            <a:ext cx="4754080" cy="834210"/>
          </a:xfrm>
          <a:custGeom>
            <a:avLst/>
            <a:gdLst>
              <a:gd name="T0" fmla="*/ 3117 w 3123"/>
              <a:gd name="T1" fmla="*/ 502 h 548"/>
              <a:gd name="T2" fmla="*/ 3123 w 3123"/>
              <a:gd name="T3" fmla="*/ 433 h 548"/>
              <a:gd name="T4" fmla="*/ 3117 w 3123"/>
              <a:gd name="T5" fmla="*/ 340 h 548"/>
              <a:gd name="T6" fmla="*/ 3123 w 3123"/>
              <a:gd name="T7" fmla="*/ 317 h 548"/>
              <a:gd name="T8" fmla="*/ 3117 w 3123"/>
              <a:gd name="T9" fmla="*/ 248 h 548"/>
              <a:gd name="T10" fmla="*/ 3117 w 3123"/>
              <a:gd name="T11" fmla="*/ 179 h 548"/>
              <a:gd name="T12" fmla="*/ 3123 w 3123"/>
              <a:gd name="T13" fmla="*/ 110 h 548"/>
              <a:gd name="T14" fmla="*/ 3117 w 3123"/>
              <a:gd name="T15" fmla="*/ 17 h 548"/>
              <a:gd name="T16" fmla="*/ 3113 w 3123"/>
              <a:gd name="T17" fmla="*/ 0 h 548"/>
              <a:gd name="T18" fmla="*/ 3044 w 3123"/>
              <a:gd name="T19" fmla="*/ 6 h 548"/>
              <a:gd name="T20" fmla="*/ 2975 w 3123"/>
              <a:gd name="T21" fmla="*/ 6 h 548"/>
              <a:gd name="T22" fmla="*/ 2906 w 3123"/>
              <a:gd name="T23" fmla="*/ 0 h 548"/>
              <a:gd name="T24" fmla="*/ 2814 w 3123"/>
              <a:gd name="T25" fmla="*/ 6 h 548"/>
              <a:gd name="T26" fmla="*/ 2791 w 3123"/>
              <a:gd name="T27" fmla="*/ 0 h 548"/>
              <a:gd name="T28" fmla="*/ 2721 w 3123"/>
              <a:gd name="T29" fmla="*/ 6 h 548"/>
              <a:gd name="T30" fmla="*/ 2652 w 3123"/>
              <a:gd name="T31" fmla="*/ 6 h 548"/>
              <a:gd name="T32" fmla="*/ 2583 w 3123"/>
              <a:gd name="T33" fmla="*/ 0 h 548"/>
              <a:gd name="T34" fmla="*/ 2491 w 3123"/>
              <a:gd name="T35" fmla="*/ 6 h 548"/>
              <a:gd name="T36" fmla="*/ 2468 w 3123"/>
              <a:gd name="T37" fmla="*/ 0 h 548"/>
              <a:gd name="T38" fmla="*/ 2398 w 3123"/>
              <a:gd name="T39" fmla="*/ 6 h 548"/>
              <a:gd name="T40" fmla="*/ 2329 w 3123"/>
              <a:gd name="T41" fmla="*/ 6 h 548"/>
              <a:gd name="T42" fmla="*/ 2260 w 3123"/>
              <a:gd name="T43" fmla="*/ 0 h 548"/>
              <a:gd name="T44" fmla="*/ 2168 w 3123"/>
              <a:gd name="T45" fmla="*/ 6 h 548"/>
              <a:gd name="T46" fmla="*/ 2145 w 3123"/>
              <a:gd name="T47" fmla="*/ 0 h 548"/>
              <a:gd name="T48" fmla="*/ 2076 w 3123"/>
              <a:gd name="T49" fmla="*/ 6 h 548"/>
              <a:gd name="T50" fmla="*/ 2006 w 3123"/>
              <a:gd name="T51" fmla="*/ 6 h 548"/>
              <a:gd name="T52" fmla="*/ 1937 w 3123"/>
              <a:gd name="T53" fmla="*/ 0 h 548"/>
              <a:gd name="T54" fmla="*/ 1845 w 3123"/>
              <a:gd name="T55" fmla="*/ 6 h 548"/>
              <a:gd name="T56" fmla="*/ 1822 w 3123"/>
              <a:gd name="T57" fmla="*/ 0 h 548"/>
              <a:gd name="T58" fmla="*/ 1753 w 3123"/>
              <a:gd name="T59" fmla="*/ 6 h 548"/>
              <a:gd name="T60" fmla="*/ 1684 w 3123"/>
              <a:gd name="T61" fmla="*/ 6 h 548"/>
              <a:gd name="T62" fmla="*/ 1614 w 3123"/>
              <a:gd name="T63" fmla="*/ 0 h 548"/>
              <a:gd name="T64" fmla="*/ 1522 w 3123"/>
              <a:gd name="T65" fmla="*/ 6 h 548"/>
              <a:gd name="T66" fmla="*/ 1499 w 3123"/>
              <a:gd name="T67" fmla="*/ 0 h 548"/>
              <a:gd name="T68" fmla="*/ 1430 w 3123"/>
              <a:gd name="T69" fmla="*/ 6 h 548"/>
              <a:gd name="T70" fmla="*/ 1361 w 3123"/>
              <a:gd name="T71" fmla="*/ 6 h 548"/>
              <a:gd name="T72" fmla="*/ 1291 w 3123"/>
              <a:gd name="T73" fmla="*/ 0 h 548"/>
              <a:gd name="T74" fmla="*/ 1199 w 3123"/>
              <a:gd name="T75" fmla="*/ 6 h 548"/>
              <a:gd name="T76" fmla="*/ 1176 w 3123"/>
              <a:gd name="T77" fmla="*/ 0 h 548"/>
              <a:gd name="T78" fmla="*/ 1107 w 3123"/>
              <a:gd name="T79" fmla="*/ 6 h 548"/>
              <a:gd name="T80" fmla="*/ 1038 w 3123"/>
              <a:gd name="T81" fmla="*/ 6 h 548"/>
              <a:gd name="T82" fmla="*/ 969 w 3123"/>
              <a:gd name="T83" fmla="*/ 0 h 548"/>
              <a:gd name="T84" fmla="*/ 876 w 3123"/>
              <a:gd name="T85" fmla="*/ 6 h 548"/>
              <a:gd name="T86" fmla="*/ 853 w 3123"/>
              <a:gd name="T87" fmla="*/ 0 h 548"/>
              <a:gd name="T88" fmla="*/ 784 w 3123"/>
              <a:gd name="T89" fmla="*/ 6 h 548"/>
              <a:gd name="T90" fmla="*/ 715 w 3123"/>
              <a:gd name="T91" fmla="*/ 6 h 548"/>
              <a:gd name="T92" fmla="*/ 646 w 3123"/>
              <a:gd name="T93" fmla="*/ 0 h 548"/>
              <a:gd name="T94" fmla="*/ 553 w 3123"/>
              <a:gd name="T95" fmla="*/ 6 h 548"/>
              <a:gd name="T96" fmla="*/ 530 w 3123"/>
              <a:gd name="T97" fmla="*/ 0 h 548"/>
              <a:gd name="T98" fmla="*/ 461 w 3123"/>
              <a:gd name="T99" fmla="*/ 6 h 548"/>
              <a:gd name="T100" fmla="*/ 392 w 3123"/>
              <a:gd name="T101" fmla="*/ 6 h 548"/>
              <a:gd name="T102" fmla="*/ 323 w 3123"/>
              <a:gd name="T103" fmla="*/ 0 h 548"/>
              <a:gd name="T104" fmla="*/ 231 w 3123"/>
              <a:gd name="T105" fmla="*/ 6 h 548"/>
              <a:gd name="T106" fmla="*/ 207 w 3123"/>
              <a:gd name="T107" fmla="*/ 0 h 548"/>
              <a:gd name="T108" fmla="*/ 138 w 3123"/>
              <a:gd name="T109" fmla="*/ 6 h 548"/>
              <a:gd name="T110" fmla="*/ 69 w 3123"/>
              <a:gd name="T111" fmla="*/ 6 h 548"/>
              <a:gd name="T112" fmla="*/ 0 w 3123"/>
              <a:gd name="T113" fmla="*/ 0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23" h="548">
                <a:moveTo>
                  <a:pt x="3117" y="525"/>
                </a:moveTo>
                <a:lnTo>
                  <a:pt x="3117" y="548"/>
                </a:lnTo>
                <a:lnTo>
                  <a:pt x="3123" y="548"/>
                </a:lnTo>
                <a:lnTo>
                  <a:pt x="3123" y="525"/>
                </a:lnTo>
                <a:lnTo>
                  <a:pt x="3117" y="525"/>
                </a:lnTo>
                <a:close/>
                <a:moveTo>
                  <a:pt x="3117" y="479"/>
                </a:moveTo>
                <a:lnTo>
                  <a:pt x="3117" y="502"/>
                </a:lnTo>
                <a:lnTo>
                  <a:pt x="3123" y="502"/>
                </a:lnTo>
                <a:lnTo>
                  <a:pt x="3123" y="479"/>
                </a:lnTo>
                <a:lnTo>
                  <a:pt x="3117" y="479"/>
                </a:lnTo>
                <a:close/>
                <a:moveTo>
                  <a:pt x="3117" y="433"/>
                </a:moveTo>
                <a:lnTo>
                  <a:pt x="3117" y="456"/>
                </a:lnTo>
                <a:lnTo>
                  <a:pt x="3123" y="456"/>
                </a:lnTo>
                <a:lnTo>
                  <a:pt x="3123" y="433"/>
                </a:lnTo>
                <a:lnTo>
                  <a:pt x="3117" y="433"/>
                </a:lnTo>
                <a:close/>
                <a:moveTo>
                  <a:pt x="3117" y="386"/>
                </a:moveTo>
                <a:lnTo>
                  <a:pt x="3117" y="410"/>
                </a:lnTo>
                <a:lnTo>
                  <a:pt x="3123" y="410"/>
                </a:lnTo>
                <a:lnTo>
                  <a:pt x="3123" y="386"/>
                </a:lnTo>
                <a:lnTo>
                  <a:pt x="3117" y="386"/>
                </a:lnTo>
                <a:close/>
                <a:moveTo>
                  <a:pt x="3117" y="340"/>
                </a:moveTo>
                <a:lnTo>
                  <a:pt x="3117" y="363"/>
                </a:lnTo>
                <a:lnTo>
                  <a:pt x="3123" y="363"/>
                </a:lnTo>
                <a:lnTo>
                  <a:pt x="3123" y="340"/>
                </a:lnTo>
                <a:lnTo>
                  <a:pt x="3117" y="340"/>
                </a:lnTo>
                <a:close/>
                <a:moveTo>
                  <a:pt x="3117" y="294"/>
                </a:moveTo>
                <a:lnTo>
                  <a:pt x="3117" y="317"/>
                </a:lnTo>
                <a:lnTo>
                  <a:pt x="3123" y="317"/>
                </a:lnTo>
                <a:lnTo>
                  <a:pt x="3123" y="294"/>
                </a:lnTo>
                <a:lnTo>
                  <a:pt x="3117" y="294"/>
                </a:lnTo>
                <a:close/>
                <a:moveTo>
                  <a:pt x="3117" y="248"/>
                </a:moveTo>
                <a:lnTo>
                  <a:pt x="3117" y="271"/>
                </a:lnTo>
                <a:lnTo>
                  <a:pt x="3123" y="271"/>
                </a:lnTo>
                <a:lnTo>
                  <a:pt x="3123" y="248"/>
                </a:lnTo>
                <a:lnTo>
                  <a:pt x="3117" y="248"/>
                </a:lnTo>
                <a:close/>
                <a:moveTo>
                  <a:pt x="3117" y="202"/>
                </a:moveTo>
                <a:lnTo>
                  <a:pt x="3117" y="225"/>
                </a:lnTo>
                <a:lnTo>
                  <a:pt x="3123" y="225"/>
                </a:lnTo>
                <a:lnTo>
                  <a:pt x="3123" y="202"/>
                </a:lnTo>
                <a:lnTo>
                  <a:pt x="3117" y="202"/>
                </a:lnTo>
                <a:close/>
                <a:moveTo>
                  <a:pt x="3117" y="156"/>
                </a:moveTo>
                <a:lnTo>
                  <a:pt x="3117" y="179"/>
                </a:lnTo>
                <a:lnTo>
                  <a:pt x="3123" y="179"/>
                </a:lnTo>
                <a:lnTo>
                  <a:pt x="3123" y="156"/>
                </a:lnTo>
                <a:lnTo>
                  <a:pt x="3117" y="156"/>
                </a:lnTo>
                <a:close/>
                <a:moveTo>
                  <a:pt x="3117" y="110"/>
                </a:moveTo>
                <a:lnTo>
                  <a:pt x="3117" y="133"/>
                </a:lnTo>
                <a:lnTo>
                  <a:pt x="3123" y="133"/>
                </a:lnTo>
                <a:lnTo>
                  <a:pt x="3123" y="110"/>
                </a:lnTo>
                <a:lnTo>
                  <a:pt x="3117" y="110"/>
                </a:lnTo>
                <a:close/>
                <a:moveTo>
                  <a:pt x="3117" y="63"/>
                </a:moveTo>
                <a:lnTo>
                  <a:pt x="3117" y="86"/>
                </a:lnTo>
                <a:lnTo>
                  <a:pt x="3123" y="86"/>
                </a:lnTo>
                <a:lnTo>
                  <a:pt x="3123" y="63"/>
                </a:lnTo>
                <a:lnTo>
                  <a:pt x="3117" y="63"/>
                </a:lnTo>
                <a:close/>
                <a:moveTo>
                  <a:pt x="3117" y="17"/>
                </a:moveTo>
                <a:lnTo>
                  <a:pt x="3117" y="40"/>
                </a:lnTo>
                <a:lnTo>
                  <a:pt x="3123" y="40"/>
                </a:lnTo>
                <a:lnTo>
                  <a:pt x="3123" y="17"/>
                </a:lnTo>
                <a:lnTo>
                  <a:pt x="3117" y="17"/>
                </a:lnTo>
                <a:close/>
                <a:moveTo>
                  <a:pt x="3090" y="6"/>
                </a:moveTo>
                <a:lnTo>
                  <a:pt x="3113" y="6"/>
                </a:lnTo>
                <a:lnTo>
                  <a:pt x="3113" y="0"/>
                </a:lnTo>
                <a:lnTo>
                  <a:pt x="3090" y="0"/>
                </a:lnTo>
                <a:lnTo>
                  <a:pt x="3090" y="6"/>
                </a:lnTo>
                <a:close/>
                <a:moveTo>
                  <a:pt x="3044" y="6"/>
                </a:moveTo>
                <a:lnTo>
                  <a:pt x="3067" y="6"/>
                </a:lnTo>
                <a:lnTo>
                  <a:pt x="3067" y="0"/>
                </a:lnTo>
                <a:lnTo>
                  <a:pt x="3044" y="0"/>
                </a:lnTo>
                <a:lnTo>
                  <a:pt x="3044" y="6"/>
                </a:lnTo>
                <a:close/>
                <a:moveTo>
                  <a:pt x="2998" y="6"/>
                </a:moveTo>
                <a:lnTo>
                  <a:pt x="3021" y="6"/>
                </a:lnTo>
                <a:lnTo>
                  <a:pt x="3021" y="0"/>
                </a:lnTo>
                <a:lnTo>
                  <a:pt x="2998" y="0"/>
                </a:lnTo>
                <a:lnTo>
                  <a:pt x="2998" y="6"/>
                </a:lnTo>
                <a:close/>
                <a:moveTo>
                  <a:pt x="2952" y="6"/>
                </a:moveTo>
                <a:lnTo>
                  <a:pt x="2975" y="6"/>
                </a:lnTo>
                <a:lnTo>
                  <a:pt x="2975" y="0"/>
                </a:lnTo>
                <a:lnTo>
                  <a:pt x="2952" y="0"/>
                </a:lnTo>
                <a:lnTo>
                  <a:pt x="2952" y="6"/>
                </a:lnTo>
                <a:close/>
                <a:moveTo>
                  <a:pt x="2906" y="6"/>
                </a:moveTo>
                <a:lnTo>
                  <a:pt x="2929" y="6"/>
                </a:lnTo>
                <a:lnTo>
                  <a:pt x="2929" y="0"/>
                </a:lnTo>
                <a:lnTo>
                  <a:pt x="2906" y="0"/>
                </a:lnTo>
                <a:lnTo>
                  <a:pt x="2906" y="6"/>
                </a:lnTo>
                <a:close/>
                <a:moveTo>
                  <a:pt x="2860" y="6"/>
                </a:moveTo>
                <a:lnTo>
                  <a:pt x="2883" y="6"/>
                </a:lnTo>
                <a:lnTo>
                  <a:pt x="2883" y="0"/>
                </a:lnTo>
                <a:lnTo>
                  <a:pt x="2860" y="0"/>
                </a:lnTo>
                <a:lnTo>
                  <a:pt x="2860" y="6"/>
                </a:lnTo>
                <a:close/>
                <a:moveTo>
                  <a:pt x="2814" y="6"/>
                </a:moveTo>
                <a:lnTo>
                  <a:pt x="2837" y="6"/>
                </a:lnTo>
                <a:lnTo>
                  <a:pt x="2837" y="0"/>
                </a:lnTo>
                <a:lnTo>
                  <a:pt x="2814" y="0"/>
                </a:lnTo>
                <a:lnTo>
                  <a:pt x="2814" y="6"/>
                </a:lnTo>
                <a:close/>
                <a:moveTo>
                  <a:pt x="2767" y="6"/>
                </a:moveTo>
                <a:lnTo>
                  <a:pt x="2791" y="6"/>
                </a:lnTo>
                <a:lnTo>
                  <a:pt x="2791" y="0"/>
                </a:lnTo>
                <a:lnTo>
                  <a:pt x="2767" y="0"/>
                </a:lnTo>
                <a:lnTo>
                  <a:pt x="2767" y="6"/>
                </a:lnTo>
                <a:close/>
                <a:moveTo>
                  <a:pt x="2721" y="6"/>
                </a:moveTo>
                <a:lnTo>
                  <a:pt x="2744" y="6"/>
                </a:lnTo>
                <a:lnTo>
                  <a:pt x="2744" y="0"/>
                </a:lnTo>
                <a:lnTo>
                  <a:pt x="2721" y="0"/>
                </a:lnTo>
                <a:lnTo>
                  <a:pt x="2721" y="6"/>
                </a:lnTo>
                <a:close/>
                <a:moveTo>
                  <a:pt x="2675" y="6"/>
                </a:moveTo>
                <a:lnTo>
                  <a:pt x="2698" y="6"/>
                </a:lnTo>
                <a:lnTo>
                  <a:pt x="2698" y="0"/>
                </a:lnTo>
                <a:lnTo>
                  <a:pt x="2675" y="0"/>
                </a:lnTo>
                <a:lnTo>
                  <a:pt x="2675" y="6"/>
                </a:lnTo>
                <a:close/>
                <a:moveTo>
                  <a:pt x="2629" y="6"/>
                </a:moveTo>
                <a:lnTo>
                  <a:pt x="2652" y="6"/>
                </a:lnTo>
                <a:lnTo>
                  <a:pt x="2652" y="0"/>
                </a:lnTo>
                <a:lnTo>
                  <a:pt x="2629" y="0"/>
                </a:lnTo>
                <a:lnTo>
                  <a:pt x="2629" y="6"/>
                </a:lnTo>
                <a:close/>
                <a:moveTo>
                  <a:pt x="2583" y="6"/>
                </a:moveTo>
                <a:lnTo>
                  <a:pt x="2606" y="6"/>
                </a:lnTo>
                <a:lnTo>
                  <a:pt x="2606" y="0"/>
                </a:lnTo>
                <a:lnTo>
                  <a:pt x="2583" y="0"/>
                </a:lnTo>
                <a:lnTo>
                  <a:pt x="2583" y="6"/>
                </a:lnTo>
                <a:close/>
                <a:moveTo>
                  <a:pt x="2537" y="6"/>
                </a:moveTo>
                <a:lnTo>
                  <a:pt x="2560" y="6"/>
                </a:lnTo>
                <a:lnTo>
                  <a:pt x="2560" y="0"/>
                </a:lnTo>
                <a:lnTo>
                  <a:pt x="2537" y="0"/>
                </a:lnTo>
                <a:lnTo>
                  <a:pt x="2537" y="6"/>
                </a:lnTo>
                <a:close/>
                <a:moveTo>
                  <a:pt x="2491" y="6"/>
                </a:moveTo>
                <a:lnTo>
                  <a:pt x="2514" y="6"/>
                </a:lnTo>
                <a:lnTo>
                  <a:pt x="2514" y="0"/>
                </a:lnTo>
                <a:lnTo>
                  <a:pt x="2491" y="0"/>
                </a:lnTo>
                <a:lnTo>
                  <a:pt x="2491" y="6"/>
                </a:lnTo>
                <a:close/>
                <a:moveTo>
                  <a:pt x="2445" y="6"/>
                </a:moveTo>
                <a:lnTo>
                  <a:pt x="2468" y="6"/>
                </a:lnTo>
                <a:lnTo>
                  <a:pt x="2468" y="0"/>
                </a:lnTo>
                <a:lnTo>
                  <a:pt x="2445" y="0"/>
                </a:lnTo>
                <a:lnTo>
                  <a:pt x="2445" y="6"/>
                </a:lnTo>
                <a:close/>
                <a:moveTo>
                  <a:pt x="2398" y="6"/>
                </a:moveTo>
                <a:lnTo>
                  <a:pt x="2422" y="6"/>
                </a:lnTo>
                <a:lnTo>
                  <a:pt x="2422" y="0"/>
                </a:lnTo>
                <a:lnTo>
                  <a:pt x="2398" y="0"/>
                </a:lnTo>
                <a:lnTo>
                  <a:pt x="2398" y="6"/>
                </a:lnTo>
                <a:close/>
                <a:moveTo>
                  <a:pt x="2352" y="6"/>
                </a:moveTo>
                <a:lnTo>
                  <a:pt x="2375" y="6"/>
                </a:lnTo>
                <a:lnTo>
                  <a:pt x="2375" y="0"/>
                </a:lnTo>
                <a:lnTo>
                  <a:pt x="2352" y="0"/>
                </a:lnTo>
                <a:lnTo>
                  <a:pt x="2352" y="6"/>
                </a:lnTo>
                <a:close/>
                <a:moveTo>
                  <a:pt x="2306" y="6"/>
                </a:moveTo>
                <a:lnTo>
                  <a:pt x="2329" y="6"/>
                </a:lnTo>
                <a:lnTo>
                  <a:pt x="2329" y="0"/>
                </a:lnTo>
                <a:lnTo>
                  <a:pt x="2306" y="0"/>
                </a:lnTo>
                <a:lnTo>
                  <a:pt x="2306" y="6"/>
                </a:lnTo>
                <a:close/>
                <a:moveTo>
                  <a:pt x="2260" y="6"/>
                </a:moveTo>
                <a:lnTo>
                  <a:pt x="2283" y="6"/>
                </a:lnTo>
                <a:lnTo>
                  <a:pt x="2283" y="0"/>
                </a:lnTo>
                <a:lnTo>
                  <a:pt x="2260" y="0"/>
                </a:lnTo>
                <a:lnTo>
                  <a:pt x="2260" y="6"/>
                </a:lnTo>
                <a:close/>
                <a:moveTo>
                  <a:pt x="2214" y="6"/>
                </a:moveTo>
                <a:lnTo>
                  <a:pt x="2237" y="6"/>
                </a:lnTo>
                <a:lnTo>
                  <a:pt x="2237" y="0"/>
                </a:lnTo>
                <a:lnTo>
                  <a:pt x="2214" y="0"/>
                </a:lnTo>
                <a:lnTo>
                  <a:pt x="2214" y="6"/>
                </a:lnTo>
                <a:close/>
                <a:moveTo>
                  <a:pt x="2168" y="6"/>
                </a:moveTo>
                <a:lnTo>
                  <a:pt x="2191" y="6"/>
                </a:lnTo>
                <a:lnTo>
                  <a:pt x="2191" y="0"/>
                </a:lnTo>
                <a:lnTo>
                  <a:pt x="2168" y="0"/>
                </a:lnTo>
                <a:lnTo>
                  <a:pt x="2168" y="6"/>
                </a:lnTo>
                <a:close/>
                <a:moveTo>
                  <a:pt x="2122" y="6"/>
                </a:moveTo>
                <a:lnTo>
                  <a:pt x="2145" y="6"/>
                </a:lnTo>
                <a:lnTo>
                  <a:pt x="2145" y="0"/>
                </a:lnTo>
                <a:lnTo>
                  <a:pt x="2122" y="0"/>
                </a:lnTo>
                <a:lnTo>
                  <a:pt x="2122" y="6"/>
                </a:lnTo>
                <a:close/>
                <a:moveTo>
                  <a:pt x="2076" y="6"/>
                </a:moveTo>
                <a:lnTo>
                  <a:pt x="2099" y="6"/>
                </a:lnTo>
                <a:lnTo>
                  <a:pt x="2099" y="0"/>
                </a:lnTo>
                <a:lnTo>
                  <a:pt x="2076" y="0"/>
                </a:lnTo>
                <a:lnTo>
                  <a:pt x="2076" y="6"/>
                </a:lnTo>
                <a:close/>
                <a:moveTo>
                  <a:pt x="2029" y="6"/>
                </a:moveTo>
                <a:lnTo>
                  <a:pt x="2053" y="6"/>
                </a:lnTo>
                <a:lnTo>
                  <a:pt x="2053" y="0"/>
                </a:lnTo>
                <a:lnTo>
                  <a:pt x="2029" y="0"/>
                </a:lnTo>
                <a:lnTo>
                  <a:pt x="2029" y="6"/>
                </a:lnTo>
                <a:close/>
                <a:moveTo>
                  <a:pt x="1983" y="6"/>
                </a:moveTo>
                <a:lnTo>
                  <a:pt x="2006" y="6"/>
                </a:lnTo>
                <a:lnTo>
                  <a:pt x="2006" y="0"/>
                </a:lnTo>
                <a:lnTo>
                  <a:pt x="1983" y="0"/>
                </a:lnTo>
                <a:lnTo>
                  <a:pt x="1983" y="6"/>
                </a:lnTo>
                <a:close/>
                <a:moveTo>
                  <a:pt x="1937" y="6"/>
                </a:moveTo>
                <a:lnTo>
                  <a:pt x="1960" y="6"/>
                </a:lnTo>
                <a:lnTo>
                  <a:pt x="1960" y="0"/>
                </a:lnTo>
                <a:lnTo>
                  <a:pt x="1937" y="0"/>
                </a:lnTo>
                <a:lnTo>
                  <a:pt x="1937" y="6"/>
                </a:lnTo>
                <a:close/>
                <a:moveTo>
                  <a:pt x="1891" y="6"/>
                </a:moveTo>
                <a:lnTo>
                  <a:pt x="1914" y="6"/>
                </a:lnTo>
                <a:lnTo>
                  <a:pt x="1914" y="0"/>
                </a:lnTo>
                <a:lnTo>
                  <a:pt x="1891" y="0"/>
                </a:lnTo>
                <a:lnTo>
                  <a:pt x="1891" y="6"/>
                </a:lnTo>
                <a:close/>
                <a:moveTo>
                  <a:pt x="1845" y="6"/>
                </a:moveTo>
                <a:lnTo>
                  <a:pt x="1868" y="6"/>
                </a:lnTo>
                <a:lnTo>
                  <a:pt x="1868" y="0"/>
                </a:lnTo>
                <a:lnTo>
                  <a:pt x="1845" y="0"/>
                </a:lnTo>
                <a:lnTo>
                  <a:pt x="1845" y="6"/>
                </a:lnTo>
                <a:close/>
                <a:moveTo>
                  <a:pt x="1799" y="6"/>
                </a:moveTo>
                <a:lnTo>
                  <a:pt x="1822" y="6"/>
                </a:lnTo>
                <a:lnTo>
                  <a:pt x="1822" y="0"/>
                </a:lnTo>
                <a:lnTo>
                  <a:pt x="1799" y="0"/>
                </a:lnTo>
                <a:lnTo>
                  <a:pt x="1799" y="6"/>
                </a:lnTo>
                <a:close/>
                <a:moveTo>
                  <a:pt x="1753" y="6"/>
                </a:moveTo>
                <a:lnTo>
                  <a:pt x="1776" y="6"/>
                </a:lnTo>
                <a:lnTo>
                  <a:pt x="1776" y="0"/>
                </a:lnTo>
                <a:lnTo>
                  <a:pt x="1753" y="0"/>
                </a:lnTo>
                <a:lnTo>
                  <a:pt x="1753" y="6"/>
                </a:lnTo>
                <a:close/>
                <a:moveTo>
                  <a:pt x="1707" y="6"/>
                </a:moveTo>
                <a:lnTo>
                  <a:pt x="1730" y="6"/>
                </a:lnTo>
                <a:lnTo>
                  <a:pt x="1730" y="0"/>
                </a:lnTo>
                <a:lnTo>
                  <a:pt x="1707" y="0"/>
                </a:lnTo>
                <a:lnTo>
                  <a:pt x="1707" y="6"/>
                </a:lnTo>
                <a:close/>
                <a:moveTo>
                  <a:pt x="1660" y="6"/>
                </a:moveTo>
                <a:lnTo>
                  <a:pt x="1684" y="6"/>
                </a:lnTo>
                <a:lnTo>
                  <a:pt x="1684" y="0"/>
                </a:lnTo>
                <a:lnTo>
                  <a:pt x="1660" y="0"/>
                </a:lnTo>
                <a:lnTo>
                  <a:pt x="1660" y="6"/>
                </a:lnTo>
                <a:close/>
                <a:moveTo>
                  <a:pt x="1614" y="6"/>
                </a:moveTo>
                <a:lnTo>
                  <a:pt x="1637" y="6"/>
                </a:lnTo>
                <a:lnTo>
                  <a:pt x="1637" y="0"/>
                </a:lnTo>
                <a:lnTo>
                  <a:pt x="1614" y="0"/>
                </a:lnTo>
                <a:lnTo>
                  <a:pt x="1614" y="6"/>
                </a:lnTo>
                <a:close/>
                <a:moveTo>
                  <a:pt x="1568" y="6"/>
                </a:moveTo>
                <a:lnTo>
                  <a:pt x="1591" y="6"/>
                </a:lnTo>
                <a:lnTo>
                  <a:pt x="1591" y="0"/>
                </a:lnTo>
                <a:lnTo>
                  <a:pt x="1568" y="0"/>
                </a:lnTo>
                <a:lnTo>
                  <a:pt x="1568" y="6"/>
                </a:lnTo>
                <a:close/>
                <a:moveTo>
                  <a:pt x="1522" y="6"/>
                </a:moveTo>
                <a:lnTo>
                  <a:pt x="1545" y="6"/>
                </a:lnTo>
                <a:lnTo>
                  <a:pt x="1545" y="0"/>
                </a:lnTo>
                <a:lnTo>
                  <a:pt x="1522" y="0"/>
                </a:lnTo>
                <a:lnTo>
                  <a:pt x="1522" y="6"/>
                </a:lnTo>
                <a:close/>
                <a:moveTo>
                  <a:pt x="1476" y="6"/>
                </a:moveTo>
                <a:lnTo>
                  <a:pt x="1499" y="6"/>
                </a:lnTo>
                <a:lnTo>
                  <a:pt x="1499" y="0"/>
                </a:lnTo>
                <a:lnTo>
                  <a:pt x="1476" y="0"/>
                </a:lnTo>
                <a:lnTo>
                  <a:pt x="1476" y="6"/>
                </a:lnTo>
                <a:close/>
                <a:moveTo>
                  <a:pt x="1430" y="6"/>
                </a:moveTo>
                <a:lnTo>
                  <a:pt x="1453" y="6"/>
                </a:lnTo>
                <a:lnTo>
                  <a:pt x="1453" y="0"/>
                </a:lnTo>
                <a:lnTo>
                  <a:pt x="1430" y="0"/>
                </a:lnTo>
                <a:lnTo>
                  <a:pt x="1430" y="6"/>
                </a:lnTo>
                <a:close/>
                <a:moveTo>
                  <a:pt x="1384" y="6"/>
                </a:moveTo>
                <a:lnTo>
                  <a:pt x="1407" y="6"/>
                </a:lnTo>
                <a:lnTo>
                  <a:pt x="1407" y="0"/>
                </a:lnTo>
                <a:lnTo>
                  <a:pt x="1384" y="0"/>
                </a:lnTo>
                <a:lnTo>
                  <a:pt x="1384" y="6"/>
                </a:lnTo>
                <a:close/>
                <a:moveTo>
                  <a:pt x="1338" y="6"/>
                </a:moveTo>
                <a:lnTo>
                  <a:pt x="1361" y="6"/>
                </a:lnTo>
                <a:lnTo>
                  <a:pt x="1361" y="0"/>
                </a:lnTo>
                <a:lnTo>
                  <a:pt x="1338" y="0"/>
                </a:lnTo>
                <a:lnTo>
                  <a:pt x="1338" y="6"/>
                </a:lnTo>
                <a:close/>
                <a:moveTo>
                  <a:pt x="1291" y="6"/>
                </a:moveTo>
                <a:lnTo>
                  <a:pt x="1314" y="6"/>
                </a:lnTo>
                <a:lnTo>
                  <a:pt x="1314" y="0"/>
                </a:lnTo>
                <a:lnTo>
                  <a:pt x="1291" y="0"/>
                </a:lnTo>
                <a:lnTo>
                  <a:pt x="1291" y="6"/>
                </a:lnTo>
                <a:close/>
                <a:moveTo>
                  <a:pt x="1245" y="6"/>
                </a:moveTo>
                <a:lnTo>
                  <a:pt x="1268" y="6"/>
                </a:lnTo>
                <a:lnTo>
                  <a:pt x="1268" y="0"/>
                </a:lnTo>
                <a:lnTo>
                  <a:pt x="1245" y="0"/>
                </a:lnTo>
                <a:lnTo>
                  <a:pt x="1245" y="6"/>
                </a:lnTo>
                <a:close/>
                <a:moveTo>
                  <a:pt x="1199" y="6"/>
                </a:moveTo>
                <a:lnTo>
                  <a:pt x="1222" y="6"/>
                </a:lnTo>
                <a:lnTo>
                  <a:pt x="1222" y="0"/>
                </a:lnTo>
                <a:lnTo>
                  <a:pt x="1199" y="0"/>
                </a:lnTo>
                <a:lnTo>
                  <a:pt x="1199" y="6"/>
                </a:lnTo>
                <a:close/>
                <a:moveTo>
                  <a:pt x="1153" y="6"/>
                </a:moveTo>
                <a:lnTo>
                  <a:pt x="1176" y="6"/>
                </a:lnTo>
                <a:lnTo>
                  <a:pt x="1176" y="0"/>
                </a:lnTo>
                <a:lnTo>
                  <a:pt x="1153" y="0"/>
                </a:lnTo>
                <a:lnTo>
                  <a:pt x="1153" y="6"/>
                </a:lnTo>
                <a:close/>
                <a:moveTo>
                  <a:pt x="1107" y="6"/>
                </a:moveTo>
                <a:lnTo>
                  <a:pt x="1130" y="6"/>
                </a:lnTo>
                <a:lnTo>
                  <a:pt x="1130" y="0"/>
                </a:lnTo>
                <a:lnTo>
                  <a:pt x="1107" y="0"/>
                </a:lnTo>
                <a:lnTo>
                  <a:pt x="1107" y="6"/>
                </a:lnTo>
                <a:close/>
                <a:moveTo>
                  <a:pt x="1061" y="6"/>
                </a:moveTo>
                <a:lnTo>
                  <a:pt x="1084" y="6"/>
                </a:lnTo>
                <a:lnTo>
                  <a:pt x="1084" y="0"/>
                </a:lnTo>
                <a:lnTo>
                  <a:pt x="1061" y="0"/>
                </a:lnTo>
                <a:lnTo>
                  <a:pt x="1061" y="6"/>
                </a:lnTo>
                <a:close/>
                <a:moveTo>
                  <a:pt x="1015" y="6"/>
                </a:moveTo>
                <a:lnTo>
                  <a:pt x="1038" y="6"/>
                </a:lnTo>
                <a:lnTo>
                  <a:pt x="1038" y="0"/>
                </a:lnTo>
                <a:lnTo>
                  <a:pt x="1015" y="0"/>
                </a:lnTo>
                <a:lnTo>
                  <a:pt x="1015" y="6"/>
                </a:lnTo>
                <a:close/>
                <a:moveTo>
                  <a:pt x="969" y="6"/>
                </a:moveTo>
                <a:lnTo>
                  <a:pt x="992" y="6"/>
                </a:lnTo>
                <a:lnTo>
                  <a:pt x="992" y="0"/>
                </a:lnTo>
                <a:lnTo>
                  <a:pt x="969" y="0"/>
                </a:lnTo>
                <a:lnTo>
                  <a:pt x="969" y="6"/>
                </a:lnTo>
                <a:close/>
                <a:moveTo>
                  <a:pt x="922" y="6"/>
                </a:moveTo>
                <a:lnTo>
                  <a:pt x="945" y="6"/>
                </a:lnTo>
                <a:lnTo>
                  <a:pt x="945" y="0"/>
                </a:lnTo>
                <a:lnTo>
                  <a:pt x="922" y="0"/>
                </a:lnTo>
                <a:lnTo>
                  <a:pt x="922" y="6"/>
                </a:lnTo>
                <a:close/>
                <a:moveTo>
                  <a:pt x="876" y="6"/>
                </a:moveTo>
                <a:lnTo>
                  <a:pt x="899" y="6"/>
                </a:lnTo>
                <a:lnTo>
                  <a:pt x="899" y="0"/>
                </a:lnTo>
                <a:lnTo>
                  <a:pt x="876" y="0"/>
                </a:lnTo>
                <a:lnTo>
                  <a:pt x="876" y="6"/>
                </a:lnTo>
                <a:close/>
                <a:moveTo>
                  <a:pt x="830" y="6"/>
                </a:moveTo>
                <a:lnTo>
                  <a:pt x="853" y="6"/>
                </a:lnTo>
                <a:lnTo>
                  <a:pt x="853" y="0"/>
                </a:lnTo>
                <a:lnTo>
                  <a:pt x="830" y="0"/>
                </a:lnTo>
                <a:lnTo>
                  <a:pt x="830" y="6"/>
                </a:lnTo>
                <a:close/>
                <a:moveTo>
                  <a:pt x="784" y="6"/>
                </a:moveTo>
                <a:lnTo>
                  <a:pt x="807" y="6"/>
                </a:lnTo>
                <a:lnTo>
                  <a:pt x="807" y="0"/>
                </a:lnTo>
                <a:lnTo>
                  <a:pt x="784" y="0"/>
                </a:lnTo>
                <a:lnTo>
                  <a:pt x="784" y="6"/>
                </a:lnTo>
                <a:close/>
                <a:moveTo>
                  <a:pt x="738" y="6"/>
                </a:moveTo>
                <a:lnTo>
                  <a:pt x="761" y="6"/>
                </a:lnTo>
                <a:lnTo>
                  <a:pt x="761" y="0"/>
                </a:lnTo>
                <a:lnTo>
                  <a:pt x="738" y="0"/>
                </a:lnTo>
                <a:lnTo>
                  <a:pt x="738" y="6"/>
                </a:lnTo>
                <a:close/>
                <a:moveTo>
                  <a:pt x="692" y="6"/>
                </a:moveTo>
                <a:lnTo>
                  <a:pt x="715" y="6"/>
                </a:lnTo>
                <a:lnTo>
                  <a:pt x="715" y="0"/>
                </a:lnTo>
                <a:lnTo>
                  <a:pt x="692" y="0"/>
                </a:lnTo>
                <a:lnTo>
                  <a:pt x="692" y="6"/>
                </a:lnTo>
                <a:close/>
                <a:moveTo>
                  <a:pt x="646" y="6"/>
                </a:moveTo>
                <a:lnTo>
                  <a:pt x="669" y="6"/>
                </a:lnTo>
                <a:lnTo>
                  <a:pt x="669" y="0"/>
                </a:lnTo>
                <a:lnTo>
                  <a:pt x="646" y="0"/>
                </a:lnTo>
                <a:lnTo>
                  <a:pt x="646" y="6"/>
                </a:lnTo>
                <a:close/>
                <a:moveTo>
                  <a:pt x="600" y="6"/>
                </a:moveTo>
                <a:lnTo>
                  <a:pt x="623" y="6"/>
                </a:lnTo>
                <a:lnTo>
                  <a:pt x="623" y="0"/>
                </a:lnTo>
                <a:lnTo>
                  <a:pt x="600" y="0"/>
                </a:lnTo>
                <a:lnTo>
                  <a:pt x="600" y="6"/>
                </a:lnTo>
                <a:close/>
                <a:moveTo>
                  <a:pt x="553" y="6"/>
                </a:moveTo>
                <a:lnTo>
                  <a:pt x="576" y="6"/>
                </a:lnTo>
                <a:lnTo>
                  <a:pt x="576" y="0"/>
                </a:lnTo>
                <a:lnTo>
                  <a:pt x="553" y="0"/>
                </a:lnTo>
                <a:lnTo>
                  <a:pt x="553" y="6"/>
                </a:lnTo>
                <a:close/>
                <a:moveTo>
                  <a:pt x="507" y="6"/>
                </a:moveTo>
                <a:lnTo>
                  <a:pt x="530" y="6"/>
                </a:lnTo>
                <a:lnTo>
                  <a:pt x="530" y="0"/>
                </a:lnTo>
                <a:lnTo>
                  <a:pt x="507" y="0"/>
                </a:lnTo>
                <a:lnTo>
                  <a:pt x="507" y="6"/>
                </a:lnTo>
                <a:close/>
                <a:moveTo>
                  <a:pt x="461" y="6"/>
                </a:moveTo>
                <a:lnTo>
                  <a:pt x="484" y="6"/>
                </a:lnTo>
                <a:lnTo>
                  <a:pt x="484" y="0"/>
                </a:lnTo>
                <a:lnTo>
                  <a:pt x="461" y="0"/>
                </a:lnTo>
                <a:lnTo>
                  <a:pt x="461" y="6"/>
                </a:lnTo>
                <a:close/>
                <a:moveTo>
                  <a:pt x="415" y="6"/>
                </a:moveTo>
                <a:lnTo>
                  <a:pt x="438" y="6"/>
                </a:lnTo>
                <a:lnTo>
                  <a:pt x="438" y="0"/>
                </a:lnTo>
                <a:lnTo>
                  <a:pt x="415" y="0"/>
                </a:lnTo>
                <a:lnTo>
                  <a:pt x="415" y="6"/>
                </a:lnTo>
                <a:close/>
                <a:moveTo>
                  <a:pt x="369" y="6"/>
                </a:moveTo>
                <a:lnTo>
                  <a:pt x="392" y="6"/>
                </a:lnTo>
                <a:lnTo>
                  <a:pt x="392" y="0"/>
                </a:lnTo>
                <a:lnTo>
                  <a:pt x="369" y="0"/>
                </a:lnTo>
                <a:lnTo>
                  <a:pt x="369" y="6"/>
                </a:lnTo>
                <a:close/>
                <a:moveTo>
                  <a:pt x="323" y="6"/>
                </a:moveTo>
                <a:lnTo>
                  <a:pt x="346" y="6"/>
                </a:lnTo>
                <a:lnTo>
                  <a:pt x="346" y="0"/>
                </a:lnTo>
                <a:lnTo>
                  <a:pt x="323" y="0"/>
                </a:lnTo>
                <a:lnTo>
                  <a:pt x="323" y="6"/>
                </a:lnTo>
                <a:close/>
                <a:moveTo>
                  <a:pt x="277" y="6"/>
                </a:moveTo>
                <a:lnTo>
                  <a:pt x="300" y="6"/>
                </a:lnTo>
                <a:lnTo>
                  <a:pt x="300" y="0"/>
                </a:lnTo>
                <a:lnTo>
                  <a:pt x="277" y="0"/>
                </a:lnTo>
                <a:lnTo>
                  <a:pt x="277" y="6"/>
                </a:lnTo>
                <a:close/>
                <a:moveTo>
                  <a:pt x="231" y="6"/>
                </a:moveTo>
                <a:lnTo>
                  <a:pt x="254" y="6"/>
                </a:lnTo>
                <a:lnTo>
                  <a:pt x="254" y="0"/>
                </a:lnTo>
                <a:lnTo>
                  <a:pt x="231" y="0"/>
                </a:lnTo>
                <a:lnTo>
                  <a:pt x="231" y="6"/>
                </a:lnTo>
                <a:close/>
                <a:moveTo>
                  <a:pt x="184" y="6"/>
                </a:moveTo>
                <a:lnTo>
                  <a:pt x="207" y="6"/>
                </a:lnTo>
                <a:lnTo>
                  <a:pt x="207" y="0"/>
                </a:lnTo>
                <a:lnTo>
                  <a:pt x="184" y="0"/>
                </a:lnTo>
                <a:lnTo>
                  <a:pt x="184" y="6"/>
                </a:lnTo>
                <a:close/>
                <a:moveTo>
                  <a:pt x="138" y="6"/>
                </a:moveTo>
                <a:lnTo>
                  <a:pt x="161" y="6"/>
                </a:lnTo>
                <a:lnTo>
                  <a:pt x="161" y="0"/>
                </a:lnTo>
                <a:lnTo>
                  <a:pt x="138" y="0"/>
                </a:lnTo>
                <a:lnTo>
                  <a:pt x="138" y="6"/>
                </a:lnTo>
                <a:close/>
                <a:moveTo>
                  <a:pt x="92" y="6"/>
                </a:moveTo>
                <a:lnTo>
                  <a:pt x="115" y="6"/>
                </a:lnTo>
                <a:lnTo>
                  <a:pt x="115" y="0"/>
                </a:lnTo>
                <a:lnTo>
                  <a:pt x="92" y="0"/>
                </a:lnTo>
                <a:lnTo>
                  <a:pt x="92" y="6"/>
                </a:lnTo>
                <a:close/>
                <a:moveTo>
                  <a:pt x="46" y="6"/>
                </a:moveTo>
                <a:lnTo>
                  <a:pt x="69" y="6"/>
                </a:lnTo>
                <a:lnTo>
                  <a:pt x="69" y="0"/>
                </a:lnTo>
                <a:lnTo>
                  <a:pt x="46" y="0"/>
                </a:lnTo>
                <a:lnTo>
                  <a:pt x="46" y="6"/>
                </a:lnTo>
                <a:close/>
                <a:moveTo>
                  <a:pt x="0" y="6"/>
                </a:moveTo>
                <a:lnTo>
                  <a:pt x="23" y="6"/>
                </a:lnTo>
                <a:lnTo>
                  <a:pt x="23" y="0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Freeform 21">
            <a:extLst>
              <a:ext uri="{FF2B5EF4-FFF2-40B4-BE49-F238E27FC236}">
                <a16:creationId xmlns:a16="http://schemas.microsoft.com/office/drawing/2014/main" id="{075DB857-5D1D-8A2C-34FE-C3694DB8932A}"/>
              </a:ext>
            </a:extLst>
          </p:cNvPr>
          <p:cNvSpPr>
            <a:spLocks noEditPoints="1"/>
          </p:cNvSpPr>
          <p:nvPr/>
        </p:nvSpPr>
        <p:spPr bwMode="auto">
          <a:xfrm>
            <a:off x="5667259" y="4008989"/>
            <a:ext cx="1035151" cy="835733"/>
          </a:xfrm>
          <a:custGeom>
            <a:avLst/>
            <a:gdLst>
              <a:gd name="T0" fmla="*/ 681 w 681"/>
              <a:gd name="T1" fmla="*/ 535 h 542"/>
              <a:gd name="T2" fmla="*/ 619 w 681"/>
              <a:gd name="T3" fmla="*/ 542 h 542"/>
              <a:gd name="T4" fmla="*/ 619 w 681"/>
              <a:gd name="T5" fmla="*/ 535 h 542"/>
              <a:gd name="T6" fmla="*/ 596 w 681"/>
              <a:gd name="T7" fmla="*/ 542 h 542"/>
              <a:gd name="T8" fmla="*/ 573 w 681"/>
              <a:gd name="T9" fmla="*/ 542 h 542"/>
              <a:gd name="T10" fmla="*/ 550 w 681"/>
              <a:gd name="T11" fmla="*/ 535 h 542"/>
              <a:gd name="T12" fmla="*/ 481 w 681"/>
              <a:gd name="T13" fmla="*/ 542 h 542"/>
              <a:gd name="T14" fmla="*/ 481 w 681"/>
              <a:gd name="T15" fmla="*/ 535 h 542"/>
              <a:gd name="T16" fmla="*/ 458 w 681"/>
              <a:gd name="T17" fmla="*/ 542 h 542"/>
              <a:gd name="T18" fmla="*/ 435 w 681"/>
              <a:gd name="T19" fmla="*/ 542 h 542"/>
              <a:gd name="T20" fmla="*/ 412 w 681"/>
              <a:gd name="T21" fmla="*/ 535 h 542"/>
              <a:gd name="T22" fmla="*/ 342 w 681"/>
              <a:gd name="T23" fmla="*/ 542 h 542"/>
              <a:gd name="T24" fmla="*/ 342 w 681"/>
              <a:gd name="T25" fmla="*/ 535 h 542"/>
              <a:gd name="T26" fmla="*/ 319 w 681"/>
              <a:gd name="T27" fmla="*/ 542 h 542"/>
              <a:gd name="T28" fmla="*/ 296 w 681"/>
              <a:gd name="T29" fmla="*/ 542 h 542"/>
              <a:gd name="T30" fmla="*/ 273 w 681"/>
              <a:gd name="T31" fmla="*/ 535 h 542"/>
              <a:gd name="T32" fmla="*/ 204 w 681"/>
              <a:gd name="T33" fmla="*/ 542 h 542"/>
              <a:gd name="T34" fmla="*/ 204 w 681"/>
              <a:gd name="T35" fmla="*/ 535 h 542"/>
              <a:gd name="T36" fmla="*/ 181 w 681"/>
              <a:gd name="T37" fmla="*/ 542 h 542"/>
              <a:gd name="T38" fmla="*/ 158 w 681"/>
              <a:gd name="T39" fmla="*/ 542 h 542"/>
              <a:gd name="T40" fmla="*/ 135 w 681"/>
              <a:gd name="T41" fmla="*/ 535 h 542"/>
              <a:gd name="T42" fmla="*/ 66 w 681"/>
              <a:gd name="T43" fmla="*/ 542 h 542"/>
              <a:gd name="T44" fmla="*/ 66 w 681"/>
              <a:gd name="T45" fmla="*/ 535 h 542"/>
              <a:gd name="T46" fmla="*/ 43 w 681"/>
              <a:gd name="T47" fmla="*/ 542 h 542"/>
              <a:gd name="T48" fmla="*/ 19 w 681"/>
              <a:gd name="T49" fmla="*/ 542 h 542"/>
              <a:gd name="T50" fmla="*/ 8 w 681"/>
              <a:gd name="T51" fmla="*/ 531 h 542"/>
              <a:gd name="T52" fmla="*/ 0 w 681"/>
              <a:gd name="T53" fmla="*/ 462 h 542"/>
              <a:gd name="T54" fmla="*/ 8 w 681"/>
              <a:gd name="T55" fmla="*/ 462 h 542"/>
              <a:gd name="T56" fmla="*/ 0 w 681"/>
              <a:gd name="T57" fmla="*/ 438 h 542"/>
              <a:gd name="T58" fmla="*/ 0 w 681"/>
              <a:gd name="T59" fmla="*/ 415 h 542"/>
              <a:gd name="T60" fmla="*/ 8 w 681"/>
              <a:gd name="T61" fmla="*/ 392 h 542"/>
              <a:gd name="T62" fmla="*/ 0 w 681"/>
              <a:gd name="T63" fmla="*/ 323 h 542"/>
              <a:gd name="T64" fmla="*/ 8 w 681"/>
              <a:gd name="T65" fmla="*/ 323 h 542"/>
              <a:gd name="T66" fmla="*/ 0 w 681"/>
              <a:gd name="T67" fmla="*/ 300 h 542"/>
              <a:gd name="T68" fmla="*/ 0 w 681"/>
              <a:gd name="T69" fmla="*/ 277 h 542"/>
              <a:gd name="T70" fmla="*/ 8 w 681"/>
              <a:gd name="T71" fmla="*/ 254 h 542"/>
              <a:gd name="T72" fmla="*/ 0 w 681"/>
              <a:gd name="T73" fmla="*/ 185 h 542"/>
              <a:gd name="T74" fmla="*/ 8 w 681"/>
              <a:gd name="T75" fmla="*/ 185 h 542"/>
              <a:gd name="T76" fmla="*/ 0 w 681"/>
              <a:gd name="T77" fmla="*/ 161 h 542"/>
              <a:gd name="T78" fmla="*/ 0 w 681"/>
              <a:gd name="T79" fmla="*/ 138 h 542"/>
              <a:gd name="T80" fmla="*/ 8 w 681"/>
              <a:gd name="T81" fmla="*/ 115 h 542"/>
              <a:gd name="T82" fmla="*/ 0 w 681"/>
              <a:gd name="T83" fmla="*/ 46 h 542"/>
              <a:gd name="T84" fmla="*/ 8 w 681"/>
              <a:gd name="T85" fmla="*/ 46 h 542"/>
              <a:gd name="T86" fmla="*/ 0 w 681"/>
              <a:gd name="T87" fmla="*/ 23 h 542"/>
              <a:gd name="T88" fmla="*/ 0 w 681"/>
              <a:gd name="T89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81" h="542">
                <a:moveTo>
                  <a:pt x="665" y="542"/>
                </a:moveTo>
                <a:lnTo>
                  <a:pt x="681" y="542"/>
                </a:lnTo>
                <a:lnTo>
                  <a:pt x="681" y="535"/>
                </a:lnTo>
                <a:lnTo>
                  <a:pt x="665" y="535"/>
                </a:lnTo>
                <a:lnTo>
                  <a:pt x="665" y="542"/>
                </a:lnTo>
                <a:close/>
                <a:moveTo>
                  <a:pt x="619" y="542"/>
                </a:moveTo>
                <a:lnTo>
                  <a:pt x="642" y="542"/>
                </a:lnTo>
                <a:lnTo>
                  <a:pt x="642" y="535"/>
                </a:lnTo>
                <a:lnTo>
                  <a:pt x="619" y="535"/>
                </a:lnTo>
                <a:lnTo>
                  <a:pt x="619" y="542"/>
                </a:lnTo>
                <a:close/>
                <a:moveTo>
                  <a:pt x="573" y="542"/>
                </a:moveTo>
                <a:lnTo>
                  <a:pt x="596" y="542"/>
                </a:lnTo>
                <a:lnTo>
                  <a:pt x="596" y="535"/>
                </a:lnTo>
                <a:lnTo>
                  <a:pt x="573" y="535"/>
                </a:lnTo>
                <a:lnTo>
                  <a:pt x="573" y="542"/>
                </a:lnTo>
                <a:close/>
                <a:moveTo>
                  <a:pt x="527" y="542"/>
                </a:moveTo>
                <a:lnTo>
                  <a:pt x="550" y="542"/>
                </a:lnTo>
                <a:lnTo>
                  <a:pt x="550" y="535"/>
                </a:lnTo>
                <a:lnTo>
                  <a:pt x="527" y="535"/>
                </a:lnTo>
                <a:lnTo>
                  <a:pt x="527" y="542"/>
                </a:lnTo>
                <a:close/>
                <a:moveTo>
                  <a:pt x="481" y="542"/>
                </a:moveTo>
                <a:lnTo>
                  <a:pt x="504" y="542"/>
                </a:lnTo>
                <a:lnTo>
                  <a:pt x="504" y="535"/>
                </a:lnTo>
                <a:lnTo>
                  <a:pt x="481" y="535"/>
                </a:lnTo>
                <a:lnTo>
                  <a:pt x="481" y="542"/>
                </a:lnTo>
                <a:close/>
                <a:moveTo>
                  <a:pt x="435" y="542"/>
                </a:moveTo>
                <a:lnTo>
                  <a:pt x="458" y="542"/>
                </a:lnTo>
                <a:lnTo>
                  <a:pt x="458" y="535"/>
                </a:lnTo>
                <a:lnTo>
                  <a:pt x="435" y="535"/>
                </a:lnTo>
                <a:lnTo>
                  <a:pt x="435" y="542"/>
                </a:lnTo>
                <a:close/>
                <a:moveTo>
                  <a:pt x="388" y="542"/>
                </a:moveTo>
                <a:lnTo>
                  <a:pt x="412" y="542"/>
                </a:lnTo>
                <a:lnTo>
                  <a:pt x="412" y="535"/>
                </a:lnTo>
                <a:lnTo>
                  <a:pt x="388" y="535"/>
                </a:lnTo>
                <a:lnTo>
                  <a:pt x="388" y="542"/>
                </a:lnTo>
                <a:close/>
                <a:moveTo>
                  <a:pt x="342" y="542"/>
                </a:moveTo>
                <a:lnTo>
                  <a:pt x="365" y="542"/>
                </a:lnTo>
                <a:lnTo>
                  <a:pt x="365" y="535"/>
                </a:lnTo>
                <a:lnTo>
                  <a:pt x="342" y="535"/>
                </a:lnTo>
                <a:lnTo>
                  <a:pt x="342" y="542"/>
                </a:lnTo>
                <a:close/>
                <a:moveTo>
                  <a:pt x="296" y="542"/>
                </a:moveTo>
                <a:lnTo>
                  <a:pt x="319" y="542"/>
                </a:lnTo>
                <a:lnTo>
                  <a:pt x="319" y="535"/>
                </a:lnTo>
                <a:lnTo>
                  <a:pt x="296" y="535"/>
                </a:lnTo>
                <a:lnTo>
                  <a:pt x="296" y="542"/>
                </a:lnTo>
                <a:close/>
                <a:moveTo>
                  <a:pt x="250" y="542"/>
                </a:moveTo>
                <a:lnTo>
                  <a:pt x="273" y="542"/>
                </a:lnTo>
                <a:lnTo>
                  <a:pt x="273" y="535"/>
                </a:lnTo>
                <a:lnTo>
                  <a:pt x="250" y="535"/>
                </a:lnTo>
                <a:lnTo>
                  <a:pt x="250" y="542"/>
                </a:lnTo>
                <a:close/>
                <a:moveTo>
                  <a:pt x="204" y="542"/>
                </a:moveTo>
                <a:lnTo>
                  <a:pt x="227" y="542"/>
                </a:lnTo>
                <a:lnTo>
                  <a:pt x="227" y="535"/>
                </a:lnTo>
                <a:lnTo>
                  <a:pt x="204" y="535"/>
                </a:lnTo>
                <a:lnTo>
                  <a:pt x="204" y="542"/>
                </a:lnTo>
                <a:close/>
                <a:moveTo>
                  <a:pt x="158" y="542"/>
                </a:moveTo>
                <a:lnTo>
                  <a:pt x="181" y="542"/>
                </a:lnTo>
                <a:lnTo>
                  <a:pt x="181" y="535"/>
                </a:lnTo>
                <a:lnTo>
                  <a:pt x="158" y="535"/>
                </a:lnTo>
                <a:lnTo>
                  <a:pt x="158" y="542"/>
                </a:lnTo>
                <a:close/>
                <a:moveTo>
                  <a:pt x="112" y="542"/>
                </a:moveTo>
                <a:lnTo>
                  <a:pt x="135" y="542"/>
                </a:lnTo>
                <a:lnTo>
                  <a:pt x="135" y="535"/>
                </a:lnTo>
                <a:lnTo>
                  <a:pt x="112" y="535"/>
                </a:lnTo>
                <a:lnTo>
                  <a:pt x="112" y="542"/>
                </a:lnTo>
                <a:close/>
                <a:moveTo>
                  <a:pt x="66" y="542"/>
                </a:moveTo>
                <a:lnTo>
                  <a:pt x="89" y="542"/>
                </a:lnTo>
                <a:lnTo>
                  <a:pt x="89" y="535"/>
                </a:lnTo>
                <a:lnTo>
                  <a:pt x="66" y="535"/>
                </a:lnTo>
                <a:lnTo>
                  <a:pt x="66" y="542"/>
                </a:lnTo>
                <a:close/>
                <a:moveTo>
                  <a:pt x="19" y="542"/>
                </a:moveTo>
                <a:lnTo>
                  <a:pt x="43" y="542"/>
                </a:lnTo>
                <a:lnTo>
                  <a:pt x="43" y="535"/>
                </a:lnTo>
                <a:lnTo>
                  <a:pt x="19" y="535"/>
                </a:lnTo>
                <a:lnTo>
                  <a:pt x="19" y="542"/>
                </a:lnTo>
                <a:close/>
                <a:moveTo>
                  <a:pt x="0" y="508"/>
                </a:moveTo>
                <a:lnTo>
                  <a:pt x="0" y="531"/>
                </a:lnTo>
                <a:lnTo>
                  <a:pt x="8" y="531"/>
                </a:lnTo>
                <a:lnTo>
                  <a:pt x="8" y="508"/>
                </a:lnTo>
                <a:lnTo>
                  <a:pt x="0" y="508"/>
                </a:lnTo>
                <a:close/>
                <a:moveTo>
                  <a:pt x="0" y="462"/>
                </a:moveTo>
                <a:lnTo>
                  <a:pt x="0" y="485"/>
                </a:lnTo>
                <a:lnTo>
                  <a:pt x="8" y="485"/>
                </a:lnTo>
                <a:lnTo>
                  <a:pt x="8" y="462"/>
                </a:lnTo>
                <a:lnTo>
                  <a:pt x="0" y="462"/>
                </a:lnTo>
                <a:close/>
                <a:moveTo>
                  <a:pt x="0" y="415"/>
                </a:moveTo>
                <a:lnTo>
                  <a:pt x="0" y="438"/>
                </a:lnTo>
                <a:lnTo>
                  <a:pt x="8" y="438"/>
                </a:lnTo>
                <a:lnTo>
                  <a:pt x="8" y="415"/>
                </a:lnTo>
                <a:lnTo>
                  <a:pt x="0" y="415"/>
                </a:lnTo>
                <a:close/>
                <a:moveTo>
                  <a:pt x="0" y="369"/>
                </a:moveTo>
                <a:lnTo>
                  <a:pt x="0" y="392"/>
                </a:lnTo>
                <a:lnTo>
                  <a:pt x="8" y="392"/>
                </a:lnTo>
                <a:lnTo>
                  <a:pt x="8" y="369"/>
                </a:lnTo>
                <a:lnTo>
                  <a:pt x="0" y="369"/>
                </a:lnTo>
                <a:close/>
                <a:moveTo>
                  <a:pt x="0" y="323"/>
                </a:moveTo>
                <a:lnTo>
                  <a:pt x="0" y="346"/>
                </a:lnTo>
                <a:lnTo>
                  <a:pt x="8" y="346"/>
                </a:lnTo>
                <a:lnTo>
                  <a:pt x="8" y="323"/>
                </a:lnTo>
                <a:lnTo>
                  <a:pt x="0" y="323"/>
                </a:lnTo>
                <a:close/>
                <a:moveTo>
                  <a:pt x="0" y="277"/>
                </a:moveTo>
                <a:lnTo>
                  <a:pt x="0" y="300"/>
                </a:lnTo>
                <a:lnTo>
                  <a:pt x="8" y="300"/>
                </a:lnTo>
                <a:lnTo>
                  <a:pt x="8" y="277"/>
                </a:lnTo>
                <a:lnTo>
                  <a:pt x="0" y="277"/>
                </a:lnTo>
                <a:close/>
                <a:moveTo>
                  <a:pt x="0" y="231"/>
                </a:moveTo>
                <a:lnTo>
                  <a:pt x="0" y="254"/>
                </a:lnTo>
                <a:lnTo>
                  <a:pt x="8" y="254"/>
                </a:lnTo>
                <a:lnTo>
                  <a:pt x="8" y="231"/>
                </a:lnTo>
                <a:lnTo>
                  <a:pt x="0" y="231"/>
                </a:lnTo>
                <a:close/>
                <a:moveTo>
                  <a:pt x="0" y="185"/>
                </a:moveTo>
                <a:lnTo>
                  <a:pt x="0" y="208"/>
                </a:lnTo>
                <a:lnTo>
                  <a:pt x="8" y="208"/>
                </a:lnTo>
                <a:lnTo>
                  <a:pt x="8" y="185"/>
                </a:lnTo>
                <a:lnTo>
                  <a:pt x="0" y="185"/>
                </a:lnTo>
                <a:close/>
                <a:moveTo>
                  <a:pt x="0" y="138"/>
                </a:moveTo>
                <a:lnTo>
                  <a:pt x="0" y="161"/>
                </a:lnTo>
                <a:lnTo>
                  <a:pt x="8" y="161"/>
                </a:lnTo>
                <a:lnTo>
                  <a:pt x="8" y="138"/>
                </a:lnTo>
                <a:lnTo>
                  <a:pt x="0" y="138"/>
                </a:lnTo>
                <a:close/>
                <a:moveTo>
                  <a:pt x="0" y="92"/>
                </a:moveTo>
                <a:lnTo>
                  <a:pt x="0" y="115"/>
                </a:lnTo>
                <a:lnTo>
                  <a:pt x="8" y="115"/>
                </a:lnTo>
                <a:lnTo>
                  <a:pt x="8" y="92"/>
                </a:lnTo>
                <a:lnTo>
                  <a:pt x="0" y="92"/>
                </a:lnTo>
                <a:close/>
                <a:moveTo>
                  <a:pt x="0" y="46"/>
                </a:moveTo>
                <a:lnTo>
                  <a:pt x="0" y="69"/>
                </a:lnTo>
                <a:lnTo>
                  <a:pt x="8" y="69"/>
                </a:lnTo>
                <a:lnTo>
                  <a:pt x="8" y="46"/>
                </a:lnTo>
                <a:lnTo>
                  <a:pt x="0" y="46"/>
                </a:lnTo>
                <a:close/>
                <a:moveTo>
                  <a:pt x="0" y="0"/>
                </a:moveTo>
                <a:lnTo>
                  <a:pt x="0" y="23"/>
                </a:lnTo>
                <a:lnTo>
                  <a:pt x="8" y="23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Freeform 22">
            <a:extLst>
              <a:ext uri="{FF2B5EF4-FFF2-40B4-BE49-F238E27FC236}">
                <a16:creationId xmlns:a16="http://schemas.microsoft.com/office/drawing/2014/main" id="{FFDF6F07-F417-B5A3-01D8-F5C30897E9EE}"/>
              </a:ext>
            </a:extLst>
          </p:cNvPr>
          <p:cNvSpPr>
            <a:spLocks/>
          </p:cNvSpPr>
          <p:nvPr/>
        </p:nvSpPr>
        <p:spPr bwMode="auto">
          <a:xfrm>
            <a:off x="6655219" y="4780785"/>
            <a:ext cx="57847" cy="92859"/>
          </a:xfrm>
          <a:custGeom>
            <a:avLst/>
            <a:gdLst>
              <a:gd name="T0" fmla="*/ 6 w 38"/>
              <a:gd name="T1" fmla="*/ 61 h 61"/>
              <a:gd name="T2" fmla="*/ 0 w 38"/>
              <a:gd name="T3" fmla="*/ 57 h 61"/>
              <a:gd name="T4" fmla="*/ 29 w 38"/>
              <a:gd name="T5" fmla="*/ 30 h 61"/>
              <a:gd name="T6" fmla="*/ 0 w 38"/>
              <a:gd name="T7" fmla="*/ 5 h 61"/>
              <a:gd name="T8" fmla="*/ 6 w 38"/>
              <a:gd name="T9" fmla="*/ 0 h 61"/>
              <a:gd name="T10" fmla="*/ 38 w 38"/>
              <a:gd name="T11" fmla="*/ 30 h 61"/>
              <a:gd name="T12" fmla="*/ 6 w 38"/>
              <a:gd name="T13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61">
                <a:moveTo>
                  <a:pt x="6" y="61"/>
                </a:moveTo>
                <a:lnTo>
                  <a:pt x="0" y="57"/>
                </a:lnTo>
                <a:lnTo>
                  <a:pt x="29" y="30"/>
                </a:lnTo>
                <a:lnTo>
                  <a:pt x="0" y="5"/>
                </a:lnTo>
                <a:lnTo>
                  <a:pt x="6" y="0"/>
                </a:lnTo>
                <a:lnTo>
                  <a:pt x="38" y="30"/>
                </a:lnTo>
                <a:lnTo>
                  <a:pt x="6" y="61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Freeform 23">
            <a:extLst>
              <a:ext uri="{FF2B5EF4-FFF2-40B4-BE49-F238E27FC236}">
                <a16:creationId xmlns:a16="http://schemas.microsoft.com/office/drawing/2014/main" id="{F212605A-F394-645F-7513-5EF30847AE36}"/>
              </a:ext>
            </a:extLst>
          </p:cNvPr>
          <p:cNvSpPr>
            <a:spLocks noEditPoints="1"/>
          </p:cNvSpPr>
          <p:nvPr/>
        </p:nvSpPr>
        <p:spPr bwMode="auto">
          <a:xfrm>
            <a:off x="888824" y="1879320"/>
            <a:ext cx="7445470" cy="2096180"/>
          </a:xfrm>
          <a:custGeom>
            <a:avLst/>
            <a:gdLst>
              <a:gd name="T0" fmla="*/ 4891 w 4891"/>
              <a:gd name="T1" fmla="*/ 969 h 1377"/>
              <a:gd name="T2" fmla="*/ 4883 w 4891"/>
              <a:gd name="T3" fmla="*/ 807 h 1377"/>
              <a:gd name="T4" fmla="*/ 4891 w 4891"/>
              <a:gd name="T5" fmla="*/ 715 h 1377"/>
              <a:gd name="T6" fmla="*/ 4883 w 4891"/>
              <a:gd name="T7" fmla="*/ 600 h 1377"/>
              <a:gd name="T8" fmla="*/ 4883 w 4891"/>
              <a:gd name="T9" fmla="*/ 484 h 1377"/>
              <a:gd name="T10" fmla="*/ 4891 w 4891"/>
              <a:gd name="T11" fmla="*/ 369 h 1377"/>
              <a:gd name="T12" fmla="*/ 4883 w 4891"/>
              <a:gd name="T13" fmla="*/ 207 h 1377"/>
              <a:gd name="T14" fmla="*/ 4891 w 4891"/>
              <a:gd name="T15" fmla="*/ 115 h 1377"/>
              <a:gd name="T16" fmla="*/ 4883 w 4891"/>
              <a:gd name="T17" fmla="*/ 7 h 1377"/>
              <a:gd name="T18" fmla="*/ 4768 w 4891"/>
              <a:gd name="T19" fmla="*/ 7 h 1377"/>
              <a:gd name="T20" fmla="*/ 4653 w 4891"/>
              <a:gd name="T21" fmla="*/ 0 h 1377"/>
              <a:gd name="T22" fmla="*/ 4491 w 4891"/>
              <a:gd name="T23" fmla="*/ 7 h 1377"/>
              <a:gd name="T24" fmla="*/ 4399 w 4891"/>
              <a:gd name="T25" fmla="*/ 0 h 1377"/>
              <a:gd name="T26" fmla="*/ 4284 w 4891"/>
              <a:gd name="T27" fmla="*/ 7 h 1377"/>
              <a:gd name="T28" fmla="*/ 4168 w 4891"/>
              <a:gd name="T29" fmla="*/ 7 h 1377"/>
              <a:gd name="T30" fmla="*/ 4053 w 4891"/>
              <a:gd name="T31" fmla="*/ 0 h 1377"/>
              <a:gd name="T32" fmla="*/ 3892 w 4891"/>
              <a:gd name="T33" fmla="*/ 7 h 1377"/>
              <a:gd name="T34" fmla="*/ 3799 w 4891"/>
              <a:gd name="T35" fmla="*/ 0 h 1377"/>
              <a:gd name="T36" fmla="*/ 3684 w 4891"/>
              <a:gd name="T37" fmla="*/ 7 h 1377"/>
              <a:gd name="T38" fmla="*/ 3569 w 4891"/>
              <a:gd name="T39" fmla="*/ 7 h 1377"/>
              <a:gd name="T40" fmla="*/ 3453 w 4891"/>
              <a:gd name="T41" fmla="*/ 0 h 1377"/>
              <a:gd name="T42" fmla="*/ 3292 w 4891"/>
              <a:gd name="T43" fmla="*/ 7 h 1377"/>
              <a:gd name="T44" fmla="*/ 3200 w 4891"/>
              <a:gd name="T45" fmla="*/ 0 h 1377"/>
              <a:gd name="T46" fmla="*/ 3084 w 4891"/>
              <a:gd name="T47" fmla="*/ 7 h 1377"/>
              <a:gd name="T48" fmla="*/ 2969 w 4891"/>
              <a:gd name="T49" fmla="*/ 7 h 1377"/>
              <a:gd name="T50" fmla="*/ 2854 w 4891"/>
              <a:gd name="T51" fmla="*/ 0 h 1377"/>
              <a:gd name="T52" fmla="*/ 2692 w 4891"/>
              <a:gd name="T53" fmla="*/ 7 h 1377"/>
              <a:gd name="T54" fmla="*/ 2600 w 4891"/>
              <a:gd name="T55" fmla="*/ 0 h 1377"/>
              <a:gd name="T56" fmla="*/ 2485 w 4891"/>
              <a:gd name="T57" fmla="*/ 7 h 1377"/>
              <a:gd name="T58" fmla="*/ 2369 w 4891"/>
              <a:gd name="T59" fmla="*/ 7 h 1377"/>
              <a:gd name="T60" fmla="*/ 2254 w 4891"/>
              <a:gd name="T61" fmla="*/ 0 h 1377"/>
              <a:gd name="T62" fmla="*/ 2093 w 4891"/>
              <a:gd name="T63" fmla="*/ 7 h 1377"/>
              <a:gd name="T64" fmla="*/ 2000 w 4891"/>
              <a:gd name="T65" fmla="*/ 0 h 1377"/>
              <a:gd name="T66" fmla="*/ 1885 w 4891"/>
              <a:gd name="T67" fmla="*/ 7 h 1377"/>
              <a:gd name="T68" fmla="*/ 1770 w 4891"/>
              <a:gd name="T69" fmla="*/ 7 h 1377"/>
              <a:gd name="T70" fmla="*/ 1655 w 4891"/>
              <a:gd name="T71" fmla="*/ 0 h 1377"/>
              <a:gd name="T72" fmla="*/ 1493 w 4891"/>
              <a:gd name="T73" fmla="*/ 7 h 1377"/>
              <a:gd name="T74" fmla="*/ 1401 w 4891"/>
              <a:gd name="T75" fmla="*/ 0 h 1377"/>
              <a:gd name="T76" fmla="*/ 1286 w 4891"/>
              <a:gd name="T77" fmla="*/ 7 h 1377"/>
              <a:gd name="T78" fmla="*/ 1170 w 4891"/>
              <a:gd name="T79" fmla="*/ 7 h 1377"/>
              <a:gd name="T80" fmla="*/ 1055 w 4891"/>
              <a:gd name="T81" fmla="*/ 0 h 1377"/>
              <a:gd name="T82" fmla="*/ 893 w 4891"/>
              <a:gd name="T83" fmla="*/ 7 h 1377"/>
              <a:gd name="T84" fmla="*/ 801 w 4891"/>
              <a:gd name="T85" fmla="*/ 0 h 1377"/>
              <a:gd name="T86" fmla="*/ 686 w 4891"/>
              <a:gd name="T87" fmla="*/ 7 h 1377"/>
              <a:gd name="T88" fmla="*/ 571 w 4891"/>
              <a:gd name="T89" fmla="*/ 7 h 1377"/>
              <a:gd name="T90" fmla="*/ 455 w 4891"/>
              <a:gd name="T91" fmla="*/ 0 h 1377"/>
              <a:gd name="T92" fmla="*/ 294 w 4891"/>
              <a:gd name="T93" fmla="*/ 7 h 1377"/>
              <a:gd name="T94" fmla="*/ 202 w 4891"/>
              <a:gd name="T95" fmla="*/ 0 h 1377"/>
              <a:gd name="T96" fmla="*/ 86 w 4891"/>
              <a:gd name="T97" fmla="*/ 7 h 1377"/>
              <a:gd name="T98" fmla="*/ 7 w 4891"/>
              <a:gd name="T99" fmla="*/ 38 h 1377"/>
              <a:gd name="T100" fmla="*/ 0 w 4891"/>
              <a:gd name="T101" fmla="*/ 153 h 1377"/>
              <a:gd name="T102" fmla="*/ 7 w 4891"/>
              <a:gd name="T103" fmla="*/ 315 h 1377"/>
              <a:gd name="T104" fmla="*/ 0 w 4891"/>
              <a:gd name="T105" fmla="*/ 407 h 1377"/>
              <a:gd name="T106" fmla="*/ 7 w 4891"/>
              <a:gd name="T107" fmla="*/ 523 h 1377"/>
              <a:gd name="T108" fmla="*/ 7 w 4891"/>
              <a:gd name="T109" fmla="*/ 638 h 1377"/>
              <a:gd name="T110" fmla="*/ 0 w 4891"/>
              <a:gd name="T111" fmla="*/ 754 h 1377"/>
              <a:gd name="T112" fmla="*/ 7 w 4891"/>
              <a:gd name="T113" fmla="*/ 915 h 1377"/>
              <a:gd name="T114" fmla="*/ 0 w 4891"/>
              <a:gd name="T115" fmla="*/ 1007 h 1377"/>
              <a:gd name="T116" fmla="*/ 7 w 4891"/>
              <a:gd name="T117" fmla="*/ 1123 h 1377"/>
              <a:gd name="T118" fmla="*/ 7 w 4891"/>
              <a:gd name="T119" fmla="*/ 1238 h 1377"/>
              <a:gd name="T120" fmla="*/ 0 w 4891"/>
              <a:gd name="T121" fmla="*/ 1354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891" h="1377">
                <a:moveTo>
                  <a:pt x="4883" y="1038"/>
                </a:moveTo>
                <a:lnTo>
                  <a:pt x="4883" y="1061"/>
                </a:lnTo>
                <a:lnTo>
                  <a:pt x="4891" y="1061"/>
                </a:lnTo>
                <a:lnTo>
                  <a:pt x="4891" y="1038"/>
                </a:lnTo>
                <a:lnTo>
                  <a:pt x="4883" y="1038"/>
                </a:lnTo>
                <a:close/>
                <a:moveTo>
                  <a:pt x="4883" y="992"/>
                </a:moveTo>
                <a:lnTo>
                  <a:pt x="4883" y="1015"/>
                </a:lnTo>
                <a:lnTo>
                  <a:pt x="4891" y="1015"/>
                </a:lnTo>
                <a:lnTo>
                  <a:pt x="4891" y="992"/>
                </a:lnTo>
                <a:lnTo>
                  <a:pt x="4883" y="992"/>
                </a:lnTo>
                <a:close/>
                <a:moveTo>
                  <a:pt x="4883" y="946"/>
                </a:moveTo>
                <a:lnTo>
                  <a:pt x="4883" y="969"/>
                </a:lnTo>
                <a:lnTo>
                  <a:pt x="4891" y="969"/>
                </a:lnTo>
                <a:lnTo>
                  <a:pt x="4891" y="946"/>
                </a:lnTo>
                <a:lnTo>
                  <a:pt x="4883" y="946"/>
                </a:lnTo>
                <a:close/>
                <a:moveTo>
                  <a:pt x="4883" y="900"/>
                </a:moveTo>
                <a:lnTo>
                  <a:pt x="4883" y="923"/>
                </a:lnTo>
                <a:lnTo>
                  <a:pt x="4891" y="923"/>
                </a:lnTo>
                <a:lnTo>
                  <a:pt x="4891" y="900"/>
                </a:lnTo>
                <a:lnTo>
                  <a:pt x="4883" y="900"/>
                </a:lnTo>
                <a:close/>
                <a:moveTo>
                  <a:pt x="4883" y="854"/>
                </a:moveTo>
                <a:lnTo>
                  <a:pt x="4883" y="877"/>
                </a:lnTo>
                <a:lnTo>
                  <a:pt x="4891" y="877"/>
                </a:lnTo>
                <a:lnTo>
                  <a:pt x="4891" y="854"/>
                </a:lnTo>
                <a:lnTo>
                  <a:pt x="4883" y="854"/>
                </a:lnTo>
                <a:close/>
                <a:moveTo>
                  <a:pt x="4883" y="807"/>
                </a:moveTo>
                <a:lnTo>
                  <a:pt x="4883" y="830"/>
                </a:lnTo>
                <a:lnTo>
                  <a:pt x="4891" y="830"/>
                </a:lnTo>
                <a:lnTo>
                  <a:pt x="4891" y="807"/>
                </a:lnTo>
                <a:lnTo>
                  <a:pt x="4883" y="807"/>
                </a:lnTo>
                <a:close/>
                <a:moveTo>
                  <a:pt x="4883" y="761"/>
                </a:moveTo>
                <a:lnTo>
                  <a:pt x="4883" y="784"/>
                </a:lnTo>
                <a:lnTo>
                  <a:pt x="4891" y="784"/>
                </a:lnTo>
                <a:lnTo>
                  <a:pt x="4891" y="761"/>
                </a:lnTo>
                <a:lnTo>
                  <a:pt x="4883" y="761"/>
                </a:lnTo>
                <a:close/>
                <a:moveTo>
                  <a:pt x="4883" y="715"/>
                </a:moveTo>
                <a:lnTo>
                  <a:pt x="4883" y="738"/>
                </a:lnTo>
                <a:lnTo>
                  <a:pt x="4891" y="738"/>
                </a:lnTo>
                <a:lnTo>
                  <a:pt x="4891" y="715"/>
                </a:lnTo>
                <a:lnTo>
                  <a:pt x="4883" y="715"/>
                </a:lnTo>
                <a:close/>
                <a:moveTo>
                  <a:pt x="4883" y="669"/>
                </a:moveTo>
                <a:lnTo>
                  <a:pt x="4883" y="692"/>
                </a:lnTo>
                <a:lnTo>
                  <a:pt x="4891" y="692"/>
                </a:lnTo>
                <a:lnTo>
                  <a:pt x="4891" y="669"/>
                </a:lnTo>
                <a:lnTo>
                  <a:pt x="4883" y="669"/>
                </a:lnTo>
                <a:close/>
                <a:moveTo>
                  <a:pt x="4883" y="623"/>
                </a:moveTo>
                <a:lnTo>
                  <a:pt x="4883" y="646"/>
                </a:lnTo>
                <a:lnTo>
                  <a:pt x="4891" y="646"/>
                </a:lnTo>
                <a:lnTo>
                  <a:pt x="4891" y="623"/>
                </a:lnTo>
                <a:lnTo>
                  <a:pt x="4883" y="623"/>
                </a:lnTo>
                <a:close/>
                <a:moveTo>
                  <a:pt x="4883" y="577"/>
                </a:moveTo>
                <a:lnTo>
                  <a:pt x="4883" y="600"/>
                </a:lnTo>
                <a:lnTo>
                  <a:pt x="4891" y="600"/>
                </a:lnTo>
                <a:lnTo>
                  <a:pt x="4891" y="577"/>
                </a:lnTo>
                <a:lnTo>
                  <a:pt x="4883" y="577"/>
                </a:lnTo>
                <a:close/>
                <a:moveTo>
                  <a:pt x="4883" y="530"/>
                </a:moveTo>
                <a:lnTo>
                  <a:pt x="4883" y="553"/>
                </a:lnTo>
                <a:lnTo>
                  <a:pt x="4891" y="553"/>
                </a:lnTo>
                <a:lnTo>
                  <a:pt x="4891" y="530"/>
                </a:lnTo>
                <a:lnTo>
                  <a:pt x="4883" y="530"/>
                </a:lnTo>
                <a:close/>
                <a:moveTo>
                  <a:pt x="4883" y="484"/>
                </a:moveTo>
                <a:lnTo>
                  <a:pt x="4883" y="507"/>
                </a:lnTo>
                <a:lnTo>
                  <a:pt x="4891" y="507"/>
                </a:lnTo>
                <a:lnTo>
                  <a:pt x="4891" y="484"/>
                </a:lnTo>
                <a:lnTo>
                  <a:pt x="4883" y="484"/>
                </a:lnTo>
                <a:close/>
                <a:moveTo>
                  <a:pt x="4883" y="438"/>
                </a:moveTo>
                <a:lnTo>
                  <a:pt x="4883" y="461"/>
                </a:lnTo>
                <a:lnTo>
                  <a:pt x="4891" y="461"/>
                </a:lnTo>
                <a:lnTo>
                  <a:pt x="4891" y="438"/>
                </a:lnTo>
                <a:lnTo>
                  <a:pt x="4883" y="438"/>
                </a:lnTo>
                <a:close/>
                <a:moveTo>
                  <a:pt x="4883" y="392"/>
                </a:moveTo>
                <a:lnTo>
                  <a:pt x="4883" y="415"/>
                </a:lnTo>
                <a:lnTo>
                  <a:pt x="4891" y="415"/>
                </a:lnTo>
                <a:lnTo>
                  <a:pt x="4891" y="392"/>
                </a:lnTo>
                <a:lnTo>
                  <a:pt x="4883" y="392"/>
                </a:lnTo>
                <a:close/>
                <a:moveTo>
                  <a:pt x="4883" y="346"/>
                </a:moveTo>
                <a:lnTo>
                  <a:pt x="4883" y="369"/>
                </a:lnTo>
                <a:lnTo>
                  <a:pt x="4891" y="369"/>
                </a:lnTo>
                <a:lnTo>
                  <a:pt x="4891" y="346"/>
                </a:lnTo>
                <a:lnTo>
                  <a:pt x="4883" y="346"/>
                </a:lnTo>
                <a:close/>
                <a:moveTo>
                  <a:pt x="4883" y="300"/>
                </a:moveTo>
                <a:lnTo>
                  <a:pt x="4883" y="323"/>
                </a:lnTo>
                <a:lnTo>
                  <a:pt x="4891" y="323"/>
                </a:lnTo>
                <a:lnTo>
                  <a:pt x="4891" y="300"/>
                </a:lnTo>
                <a:lnTo>
                  <a:pt x="4883" y="300"/>
                </a:lnTo>
                <a:close/>
                <a:moveTo>
                  <a:pt x="4883" y="253"/>
                </a:moveTo>
                <a:lnTo>
                  <a:pt x="4883" y="277"/>
                </a:lnTo>
                <a:lnTo>
                  <a:pt x="4891" y="277"/>
                </a:lnTo>
                <a:lnTo>
                  <a:pt x="4891" y="253"/>
                </a:lnTo>
                <a:lnTo>
                  <a:pt x="4883" y="253"/>
                </a:lnTo>
                <a:close/>
                <a:moveTo>
                  <a:pt x="4883" y="207"/>
                </a:moveTo>
                <a:lnTo>
                  <a:pt x="4883" y="230"/>
                </a:lnTo>
                <a:lnTo>
                  <a:pt x="4891" y="230"/>
                </a:lnTo>
                <a:lnTo>
                  <a:pt x="4891" y="207"/>
                </a:lnTo>
                <a:lnTo>
                  <a:pt x="4883" y="207"/>
                </a:lnTo>
                <a:close/>
                <a:moveTo>
                  <a:pt x="4883" y="161"/>
                </a:moveTo>
                <a:lnTo>
                  <a:pt x="4883" y="184"/>
                </a:lnTo>
                <a:lnTo>
                  <a:pt x="4891" y="184"/>
                </a:lnTo>
                <a:lnTo>
                  <a:pt x="4891" y="161"/>
                </a:lnTo>
                <a:lnTo>
                  <a:pt x="4883" y="161"/>
                </a:lnTo>
                <a:close/>
                <a:moveTo>
                  <a:pt x="4883" y="115"/>
                </a:moveTo>
                <a:lnTo>
                  <a:pt x="4883" y="138"/>
                </a:lnTo>
                <a:lnTo>
                  <a:pt x="4891" y="138"/>
                </a:lnTo>
                <a:lnTo>
                  <a:pt x="4891" y="115"/>
                </a:lnTo>
                <a:lnTo>
                  <a:pt x="4883" y="115"/>
                </a:lnTo>
                <a:close/>
                <a:moveTo>
                  <a:pt x="4883" y="69"/>
                </a:moveTo>
                <a:lnTo>
                  <a:pt x="4883" y="92"/>
                </a:lnTo>
                <a:lnTo>
                  <a:pt x="4891" y="92"/>
                </a:lnTo>
                <a:lnTo>
                  <a:pt x="4891" y="69"/>
                </a:lnTo>
                <a:lnTo>
                  <a:pt x="4883" y="69"/>
                </a:lnTo>
                <a:close/>
                <a:moveTo>
                  <a:pt x="4883" y="23"/>
                </a:moveTo>
                <a:lnTo>
                  <a:pt x="4883" y="46"/>
                </a:lnTo>
                <a:lnTo>
                  <a:pt x="4891" y="46"/>
                </a:lnTo>
                <a:lnTo>
                  <a:pt x="4891" y="23"/>
                </a:lnTo>
                <a:lnTo>
                  <a:pt x="4883" y="23"/>
                </a:lnTo>
                <a:close/>
                <a:moveTo>
                  <a:pt x="4860" y="7"/>
                </a:moveTo>
                <a:lnTo>
                  <a:pt x="4883" y="7"/>
                </a:lnTo>
                <a:lnTo>
                  <a:pt x="4883" y="0"/>
                </a:lnTo>
                <a:lnTo>
                  <a:pt x="4860" y="0"/>
                </a:lnTo>
                <a:lnTo>
                  <a:pt x="4860" y="7"/>
                </a:lnTo>
                <a:close/>
                <a:moveTo>
                  <a:pt x="4814" y="7"/>
                </a:moveTo>
                <a:lnTo>
                  <a:pt x="4837" y="7"/>
                </a:lnTo>
                <a:lnTo>
                  <a:pt x="4837" y="0"/>
                </a:lnTo>
                <a:lnTo>
                  <a:pt x="4814" y="0"/>
                </a:lnTo>
                <a:lnTo>
                  <a:pt x="4814" y="7"/>
                </a:lnTo>
                <a:close/>
                <a:moveTo>
                  <a:pt x="4768" y="7"/>
                </a:moveTo>
                <a:lnTo>
                  <a:pt x="4791" y="7"/>
                </a:lnTo>
                <a:lnTo>
                  <a:pt x="4791" y="0"/>
                </a:lnTo>
                <a:lnTo>
                  <a:pt x="4768" y="0"/>
                </a:lnTo>
                <a:lnTo>
                  <a:pt x="4768" y="7"/>
                </a:lnTo>
                <a:close/>
                <a:moveTo>
                  <a:pt x="4722" y="7"/>
                </a:moveTo>
                <a:lnTo>
                  <a:pt x="4745" y="7"/>
                </a:lnTo>
                <a:lnTo>
                  <a:pt x="4745" y="0"/>
                </a:lnTo>
                <a:lnTo>
                  <a:pt x="4722" y="0"/>
                </a:lnTo>
                <a:lnTo>
                  <a:pt x="4722" y="7"/>
                </a:lnTo>
                <a:close/>
                <a:moveTo>
                  <a:pt x="4676" y="7"/>
                </a:moveTo>
                <a:lnTo>
                  <a:pt x="4699" y="7"/>
                </a:lnTo>
                <a:lnTo>
                  <a:pt x="4699" y="0"/>
                </a:lnTo>
                <a:lnTo>
                  <a:pt x="4676" y="0"/>
                </a:lnTo>
                <a:lnTo>
                  <a:pt x="4676" y="7"/>
                </a:lnTo>
                <a:close/>
                <a:moveTo>
                  <a:pt x="4630" y="7"/>
                </a:moveTo>
                <a:lnTo>
                  <a:pt x="4653" y="7"/>
                </a:lnTo>
                <a:lnTo>
                  <a:pt x="4653" y="0"/>
                </a:lnTo>
                <a:lnTo>
                  <a:pt x="4630" y="0"/>
                </a:lnTo>
                <a:lnTo>
                  <a:pt x="4630" y="7"/>
                </a:lnTo>
                <a:close/>
                <a:moveTo>
                  <a:pt x="4584" y="7"/>
                </a:moveTo>
                <a:lnTo>
                  <a:pt x="4607" y="7"/>
                </a:lnTo>
                <a:lnTo>
                  <a:pt x="4607" y="0"/>
                </a:lnTo>
                <a:lnTo>
                  <a:pt x="4584" y="0"/>
                </a:lnTo>
                <a:lnTo>
                  <a:pt x="4584" y="7"/>
                </a:lnTo>
                <a:close/>
                <a:moveTo>
                  <a:pt x="4537" y="7"/>
                </a:moveTo>
                <a:lnTo>
                  <a:pt x="4560" y="7"/>
                </a:lnTo>
                <a:lnTo>
                  <a:pt x="4560" y="0"/>
                </a:lnTo>
                <a:lnTo>
                  <a:pt x="4537" y="0"/>
                </a:lnTo>
                <a:lnTo>
                  <a:pt x="4537" y="7"/>
                </a:lnTo>
                <a:close/>
                <a:moveTo>
                  <a:pt x="4491" y="7"/>
                </a:moveTo>
                <a:lnTo>
                  <a:pt x="4514" y="7"/>
                </a:lnTo>
                <a:lnTo>
                  <a:pt x="4514" y="0"/>
                </a:lnTo>
                <a:lnTo>
                  <a:pt x="4491" y="0"/>
                </a:lnTo>
                <a:lnTo>
                  <a:pt x="4491" y="7"/>
                </a:lnTo>
                <a:close/>
                <a:moveTo>
                  <a:pt x="4445" y="7"/>
                </a:moveTo>
                <a:lnTo>
                  <a:pt x="4468" y="7"/>
                </a:lnTo>
                <a:lnTo>
                  <a:pt x="4468" y="0"/>
                </a:lnTo>
                <a:lnTo>
                  <a:pt x="4445" y="0"/>
                </a:lnTo>
                <a:lnTo>
                  <a:pt x="4445" y="7"/>
                </a:lnTo>
                <a:close/>
                <a:moveTo>
                  <a:pt x="4399" y="7"/>
                </a:moveTo>
                <a:lnTo>
                  <a:pt x="4422" y="7"/>
                </a:lnTo>
                <a:lnTo>
                  <a:pt x="4422" y="0"/>
                </a:lnTo>
                <a:lnTo>
                  <a:pt x="4399" y="0"/>
                </a:lnTo>
                <a:lnTo>
                  <a:pt x="4399" y="7"/>
                </a:lnTo>
                <a:close/>
                <a:moveTo>
                  <a:pt x="4353" y="7"/>
                </a:moveTo>
                <a:lnTo>
                  <a:pt x="4376" y="7"/>
                </a:lnTo>
                <a:lnTo>
                  <a:pt x="4376" y="0"/>
                </a:lnTo>
                <a:lnTo>
                  <a:pt x="4353" y="0"/>
                </a:lnTo>
                <a:lnTo>
                  <a:pt x="4353" y="7"/>
                </a:lnTo>
                <a:close/>
                <a:moveTo>
                  <a:pt x="4307" y="7"/>
                </a:moveTo>
                <a:lnTo>
                  <a:pt x="4330" y="7"/>
                </a:lnTo>
                <a:lnTo>
                  <a:pt x="4330" y="0"/>
                </a:lnTo>
                <a:lnTo>
                  <a:pt x="4307" y="0"/>
                </a:lnTo>
                <a:lnTo>
                  <a:pt x="4307" y="7"/>
                </a:lnTo>
                <a:close/>
                <a:moveTo>
                  <a:pt x="4261" y="7"/>
                </a:moveTo>
                <a:lnTo>
                  <a:pt x="4284" y="7"/>
                </a:lnTo>
                <a:lnTo>
                  <a:pt x="4284" y="0"/>
                </a:lnTo>
                <a:lnTo>
                  <a:pt x="4261" y="0"/>
                </a:lnTo>
                <a:lnTo>
                  <a:pt x="4261" y="7"/>
                </a:lnTo>
                <a:close/>
                <a:moveTo>
                  <a:pt x="4215" y="7"/>
                </a:moveTo>
                <a:lnTo>
                  <a:pt x="4238" y="7"/>
                </a:lnTo>
                <a:lnTo>
                  <a:pt x="4238" y="0"/>
                </a:lnTo>
                <a:lnTo>
                  <a:pt x="4215" y="0"/>
                </a:lnTo>
                <a:lnTo>
                  <a:pt x="4215" y="7"/>
                </a:lnTo>
                <a:close/>
                <a:moveTo>
                  <a:pt x="4168" y="7"/>
                </a:moveTo>
                <a:lnTo>
                  <a:pt x="4191" y="7"/>
                </a:lnTo>
                <a:lnTo>
                  <a:pt x="4191" y="0"/>
                </a:lnTo>
                <a:lnTo>
                  <a:pt x="4168" y="0"/>
                </a:lnTo>
                <a:lnTo>
                  <a:pt x="4168" y="7"/>
                </a:lnTo>
                <a:close/>
                <a:moveTo>
                  <a:pt x="4122" y="7"/>
                </a:moveTo>
                <a:lnTo>
                  <a:pt x="4145" y="7"/>
                </a:lnTo>
                <a:lnTo>
                  <a:pt x="4145" y="0"/>
                </a:lnTo>
                <a:lnTo>
                  <a:pt x="4122" y="0"/>
                </a:lnTo>
                <a:lnTo>
                  <a:pt x="4122" y="7"/>
                </a:lnTo>
                <a:close/>
                <a:moveTo>
                  <a:pt x="4076" y="7"/>
                </a:moveTo>
                <a:lnTo>
                  <a:pt x="4099" y="7"/>
                </a:lnTo>
                <a:lnTo>
                  <a:pt x="4099" y="0"/>
                </a:lnTo>
                <a:lnTo>
                  <a:pt x="4076" y="0"/>
                </a:lnTo>
                <a:lnTo>
                  <a:pt x="4076" y="7"/>
                </a:lnTo>
                <a:close/>
                <a:moveTo>
                  <a:pt x="4030" y="7"/>
                </a:moveTo>
                <a:lnTo>
                  <a:pt x="4053" y="7"/>
                </a:lnTo>
                <a:lnTo>
                  <a:pt x="4053" y="0"/>
                </a:lnTo>
                <a:lnTo>
                  <a:pt x="4030" y="0"/>
                </a:lnTo>
                <a:lnTo>
                  <a:pt x="4030" y="7"/>
                </a:lnTo>
                <a:close/>
                <a:moveTo>
                  <a:pt x="3984" y="7"/>
                </a:moveTo>
                <a:lnTo>
                  <a:pt x="4007" y="7"/>
                </a:lnTo>
                <a:lnTo>
                  <a:pt x="4007" y="0"/>
                </a:lnTo>
                <a:lnTo>
                  <a:pt x="3984" y="0"/>
                </a:lnTo>
                <a:lnTo>
                  <a:pt x="3984" y="7"/>
                </a:lnTo>
                <a:close/>
                <a:moveTo>
                  <a:pt x="3938" y="7"/>
                </a:moveTo>
                <a:lnTo>
                  <a:pt x="3961" y="7"/>
                </a:lnTo>
                <a:lnTo>
                  <a:pt x="3961" y="0"/>
                </a:lnTo>
                <a:lnTo>
                  <a:pt x="3938" y="0"/>
                </a:lnTo>
                <a:lnTo>
                  <a:pt x="3938" y="7"/>
                </a:lnTo>
                <a:close/>
                <a:moveTo>
                  <a:pt x="3892" y="7"/>
                </a:moveTo>
                <a:lnTo>
                  <a:pt x="3915" y="7"/>
                </a:lnTo>
                <a:lnTo>
                  <a:pt x="3915" y="0"/>
                </a:lnTo>
                <a:lnTo>
                  <a:pt x="3892" y="0"/>
                </a:lnTo>
                <a:lnTo>
                  <a:pt x="3892" y="7"/>
                </a:lnTo>
                <a:close/>
                <a:moveTo>
                  <a:pt x="3846" y="7"/>
                </a:moveTo>
                <a:lnTo>
                  <a:pt x="3869" y="7"/>
                </a:lnTo>
                <a:lnTo>
                  <a:pt x="3869" y="0"/>
                </a:lnTo>
                <a:lnTo>
                  <a:pt x="3846" y="0"/>
                </a:lnTo>
                <a:lnTo>
                  <a:pt x="3846" y="7"/>
                </a:lnTo>
                <a:close/>
                <a:moveTo>
                  <a:pt x="3799" y="7"/>
                </a:moveTo>
                <a:lnTo>
                  <a:pt x="3822" y="7"/>
                </a:lnTo>
                <a:lnTo>
                  <a:pt x="3822" y="0"/>
                </a:lnTo>
                <a:lnTo>
                  <a:pt x="3799" y="0"/>
                </a:lnTo>
                <a:lnTo>
                  <a:pt x="3799" y="7"/>
                </a:lnTo>
                <a:close/>
                <a:moveTo>
                  <a:pt x="3753" y="7"/>
                </a:moveTo>
                <a:lnTo>
                  <a:pt x="3776" y="7"/>
                </a:lnTo>
                <a:lnTo>
                  <a:pt x="3776" y="0"/>
                </a:lnTo>
                <a:lnTo>
                  <a:pt x="3753" y="0"/>
                </a:lnTo>
                <a:lnTo>
                  <a:pt x="3753" y="7"/>
                </a:lnTo>
                <a:close/>
                <a:moveTo>
                  <a:pt x="3707" y="7"/>
                </a:moveTo>
                <a:lnTo>
                  <a:pt x="3730" y="7"/>
                </a:lnTo>
                <a:lnTo>
                  <a:pt x="3730" y="0"/>
                </a:lnTo>
                <a:lnTo>
                  <a:pt x="3707" y="0"/>
                </a:lnTo>
                <a:lnTo>
                  <a:pt x="3707" y="7"/>
                </a:lnTo>
                <a:close/>
                <a:moveTo>
                  <a:pt x="3661" y="7"/>
                </a:moveTo>
                <a:lnTo>
                  <a:pt x="3684" y="7"/>
                </a:lnTo>
                <a:lnTo>
                  <a:pt x="3684" y="0"/>
                </a:lnTo>
                <a:lnTo>
                  <a:pt x="3661" y="0"/>
                </a:lnTo>
                <a:lnTo>
                  <a:pt x="3661" y="7"/>
                </a:lnTo>
                <a:close/>
                <a:moveTo>
                  <a:pt x="3615" y="7"/>
                </a:moveTo>
                <a:lnTo>
                  <a:pt x="3638" y="7"/>
                </a:lnTo>
                <a:lnTo>
                  <a:pt x="3638" y="0"/>
                </a:lnTo>
                <a:lnTo>
                  <a:pt x="3615" y="0"/>
                </a:lnTo>
                <a:lnTo>
                  <a:pt x="3615" y="7"/>
                </a:lnTo>
                <a:close/>
                <a:moveTo>
                  <a:pt x="3569" y="7"/>
                </a:moveTo>
                <a:lnTo>
                  <a:pt x="3592" y="7"/>
                </a:lnTo>
                <a:lnTo>
                  <a:pt x="3592" y="0"/>
                </a:lnTo>
                <a:lnTo>
                  <a:pt x="3569" y="0"/>
                </a:lnTo>
                <a:lnTo>
                  <a:pt x="3569" y="7"/>
                </a:lnTo>
                <a:close/>
                <a:moveTo>
                  <a:pt x="3523" y="7"/>
                </a:moveTo>
                <a:lnTo>
                  <a:pt x="3546" y="7"/>
                </a:lnTo>
                <a:lnTo>
                  <a:pt x="3546" y="0"/>
                </a:lnTo>
                <a:lnTo>
                  <a:pt x="3523" y="0"/>
                </a:lnTo>
                <a:lnTo>
                  <a:pt x="3523" y="7"/>
                </a:lnTo>
                <a:close/>
                <a:moveTo>
                  <a:pt x="3477" y="7"/>
                </a:moveTo>
                <a:lnTo>
                  <a:pt x="3500" y="7"/>
                </a:lnTo>
                <a:lnTo>
                  <a:pt x="3500" y="0"/>
                </a:lnTo>
                <a:lnTo>
                  <a:pt x="3477" y="0"/>
                </a:lnTo>
                <a:lnTo>
                  <a:pt x="3477" y="7"/>
                </a:lnTo>
                <a:close/>
                <a:moveTo>
                  <a:pt x="3430" y="7"/>
                </a:moveTo>
                <a:lnTo>
                  <a:pt x="3453" y="7"/>
                </a:lnTo>
                <a:lnTo>
                  <a:pt x="3453" y="0"/>
                </a:lnTo>
                <a:lnTo>
                  <a:pt x="3430" y="0"/>
                </a:lnTo>
                <a:lnTo>
                  <a:pt x="3430" y="7"/>
                </a:lnTo>
                <a:close/>
                <a:moveTo>
                  <a:pt x="3384" y="7"/>
                </a:moveTo>
                <a:lnTo>
                  <a:pt x="3407" y="7"/>
                </a:lnTo>
                <a:lnTo>
                  <a:pt x="3407" y="0"/>
                </a:lnTo>
                <a:lnTo>
                  <a:pt x="3384" y="0"/>
                </a:lnTo>
                <a:lnTo>
                  <a:pt x="3384" y="7"/>
                </a:lnTo>
                <a:close/>
                <a:moveTo>
                  <a:pt x="3338" y="7"/>
                </a:moveTo>
                <a:lnTo>
                  <a:pt x="3361" y="7"/>
                </a:lnTo>
                <a:lnTo>
                  <a:pt x="3361" y="0"/>
                </a:lnTo>
                <a:lnTo>
                  <a:pt x="3338" y="0"/>
                </a:lnTo>
                <a:lnTo>
                  <a:pt x="3338" y="7"/>
                </a:lnTo>
                <a:close/>
                <a:moveTo>
                  <a:pt x="3292" y="7"/>
                </a:moveTo>
                <a:lnTo>
                  <a:pt x="3315" y="7"/>
                </a:lnTo>
                <a:lnTo>
                  <a:pt x="3315" y="0"/>
                </a:lnTo>
                <a:lnTo>
                  <a:pt x="3292" y="0"/>
                </a:lnTo>
                <a:lnTo>
                  <a:pt x="3292" y="7"/>
                </a:lnTo>
                <a:close/>
                <a:moveTo>
                  <a:pt x="3246" y="7"/>
                </a:moveTo>
                <a:lnTo>
                  <a:pt x="3269" y="7"/>
                </a:lnTo>
                <a:lnTo>
                  <a:pt x="3269" y="0"/>
                </a:lnTo>
                <a:lnTo>
                  <a:pt x="3246" y="0"/>
                </a:lnTo>
                <a:lnTo>
                  <a:pt x="3246" y="7"/>
                </a:lnTo>
                <a:close/>
                <a:moveTo>
                  <a:pt x="3200" y="7"/>
                </a:moveTo>
                <a:lnTo>
                  <a:pt x="3223" y="7"/>
                </a:lnTo>
                <a:lnTo>
                  <a:pt x="3223" y="0"/>
                </a:lnTo>
                <a:lnTo>
                  <a:pt x="3200" y="0"/>
                </a:lnTo>
                <a:lnTo>
                  <a:pt x="3200" y="7"/>
                </a:lnTo>
                <a:close/>
                <a:moveTo>
                  <a:pt x="3154" y="7"/>
                </a:moveTo>
                <a:lnTo>
                  <a:pt x="3177" y="7"/>
                </a:lnTo>
                <a:lnTo>
                  <a:pt x="3177" y="0"/>
                </a:lnTo>
                <a:lnTo>
                  <a:pt x="3154" y="0"/>
                </a:lnTo>
                <a:lnTo>
                  <a:pt x="3154" y="7"/>
                </a:lnTo>
                <a:close/>
                <a:moveTo>
                  <a:pt x="3108" y="7"/>
                </a:moveTo>
                <a:lnTo>
                  <a:pt x="3131" y="7"/>
                </a:lnTo>
                <a:lnTo>
                  <a:pt x="3131" y="0"/>
                </a:lnTo>
                <a:lnTo>
                  <a:pt x="3108" y="0"/>
                </a:lnTo>
                <a:lnTo>
                  <a:pt x="3108" y="7"/>
                </a:lnTo>
                <a:close/>
                <a:moveTo>
                  <a:pt x="3061" y="7"/>
                </a:moveTo>
                <a:lnTo>
                  <a:pt x="3084" y="7"/>
                </a:lnTo>
                <a:lnTo>
                  <a:pt x="3084" y="0"/>
                </a:lnTo>
                <a:lnTo>
                  <a:pt x="3061" y="0"/>
                </a:lnTo>
                <a:lnTo>
                  <a:pt x="3061" y="7"/>
                </a:lnTo>
                <a:close/>
                <a:moveTo>
                  <a:pt x="3015" y="7"/>
                </a:moveTo>
                <a:lnTo>
                  <a:pt x="3038" y="7"/>
                </a:lnTo>
                <a:lnTo>
                  <a:pt x="3038" y="0"/>
                </a:lnTo>
                <a:lnTo>
                  <a:pt x="3015" y="0"/>
                </a:lnTo>
                <a:lnTo>
                  <a:pt x="3015" y="7"/>
                </a:lnTo>
                <a:close/>
                <a:moveTo>
                  <a:pt x="2969" y="7"/>
                </a:moveTo>
                <a:lnTo>
                  <a:pt x="2992" y="7"/>
                </a:lnTo>
                <a:lnTo>
                  <a:pt x="2992" y="0"/>
                </a:lnTo>
                <a:lnTo>
                  <a:pt x="2969" y="0"/>
                </a:lnTo>
                <a:lnTo>
                  <a:pt x="2969" y="7"/>
                </a:lnTo>
                <a:close/>
                <a:moveTo>
                  <a:pt x="2923" y="7"/>
                </a:moveTo>
                <a:lnTo>
                  <a:pt x="2946" y="7"/>
                </a:lnTo>
                <a:lnTo>
                  <a:pt x="2946" y="0"/>
                </a:lnTo>
                <a:lnTo>
                  <a:pt x="2923" y="0"/>
                </a:lnTo>
                <a:lnTo>
                  <a:pt x="2923" y="7"/>
                </a:lnTo>
                <a:close/>
                <a:moveTo>
                  <a:pt x="2877" y="7"/>
                </a:moveTo>
                <a:lnTo>
                  <a:pt x="2900" y="7"/>
                </a:lnTo>
                <a:lnTo>
                  <a:pt x="2900" y="0"/>
                </a:lnTo>
                <a:lnTo>
                  <a:pt x="2877" y="0"/>
                </a:lnTo>
                <a:lnTo>
                  <a:pt x="2877" y="7"/>
                </a:lnTo>
                <a:close/>
                <a:moveTo>
                  <a:pt x="2831" y="7"/>
                </a:moveTo>
                <a:lnTo>
                  <a:pt x="2854" y="7"/>
                </a:lnTo>
                <a:lnTo>
                  <a:pt x="2854" y="0"/>
                </a:lnTo>
                <a:lnTo>
                  <a:pt x="2831" y="0"/>
                </a:lnTo>
                <a:lnTo>
                  <a:pt x="2831" y="7"/>
                </a:lnTo>
                <a:close/>
                <a:moveTo>
                  <a:pt x="2785" y="7"/>
                </a:moveTo>
                <a:lnTo>
                  <a:pt x="2808" y="7"/>
                </a:lnTo>
                <a:lnTo>
                  <a:pt x="2808" y="0"/>
                </a:lnTo>
                <a:lnTo>
                  <a:pt x="2785" y="0"/>
                </a:lnTo>
                <a:lnTo>
                  <a:pt x="2785" y="7"/>
                </a:lnTo>
                <a:close/>
                <a:moveTo>
                  <a:pt x="2738" y="7"/>
                </a:moveTo>
                <a:lnTo>
                  <a:pt x="2762" y="7"/>
                </a:lnTo>
                <a:lnTo>
                  <a:pt x="2762" y="0"/>
                </a:lnTo>
                <a:lnTo>
                  <a:pt x="2738" y="0"/>
                </a:lnTo>
                <a:lnTo>
                  <a:pt x="2738" y="7"/>
                </a:lnTo>
                <a:close/>
                <a:moveTo>
                  <a:pt x="2692" y="7"/>
                </a:moveTo>
                <a:lnTo>
                  <a:pt x="2715" y="7"/>
                </a:lnTo>
                <a:lnTo>
                  <a:pt x="2715" y="0"/>
                </a:lnTo>
                <a:lnTo>
                  <a:pt x="2692" y="0"/>
                </a:lnTo>
                <a:lnTo>
                  <a:pt x="2692" y="7"/>
                </a:lnTo>
                <a:close/>
                <a:moveTo>
                  <a:pt x="2646" y="7"/>
                </a:moveTo>
                <a:lnTo>
                  <a:pt x="2669" y="7"/>
                </a:lnTo>
                <a:lnTo>
                  <a:pt x="2669" y="0"/>
                </a:lnTo>
                <a:lnTo>
                  <a:pt x="2646" y="0"/>
                </a:lnTo>
                <a:lnTo>
                  <a:pt x="2646" y="7"/>
                </a:lnTo>
                <a:close/>
                <a:moveTo>
                  <a:pt x="2600" y="7"/>
                </a:moveTo>
                <a:lnTo>
                  <a:pt x="2623" y="7"/>
                </a:lnTo>
                <a:lnTo>
                  <a:pt x="2623" y="0"/>
                </a:lnTo>
                <a:lnTo>
                  <a:pt x="2600" y="0"/>
                </a:lnTo>
                <a:lnTo>
                  <a:pt x="2600" y="7"/>
                </a:lnTo>
                <a:close/>
                <a:moveTo>
                  <a:pt x="2554" y="7"/>
                </a:moveTo>
                <a:lnTo>
                  <a:pt x="2577" y="7"/>
                </a:lnTo>
                <a:lnTo>
                  <a:pt x="2577" y="0"/>
                </a:lnTo>
                <a:lnTo>
                  <a:pt x="2554" y="0"/>
                </a:lnTo>
                <a:lnTo>
                  <a:pt x="2554" y="7"/>
                </a:lnTo>
                <a:close/>
                <a:moveTo>
                  <a:pt x="2508" y="7"/>
                </a:moveTo>
                <a:lnTo>
                  <a:pt x="2531" y="7"/>
                </a:lnTo>
                <a:lnTo>
                  <a:pt x="2531" y="0"/>
                </a:lnTo>
                <a:lnTo>
                  <a:pt x="2508" y="0"/>
                </a:lnTo>
                <a:lnTo>
                  <a:pt x="2508" y="7"/>
                </a:lnTo>
                <a:close/>
                <a:moveTo>
                  <a:pt x="2462" y="7"/>
                </a:moveTo>
                <a:lnTo>
                  <a:pt x="2485" y="7"/>
                </a:lnTo>
                <a:lnTo>
                  <a:pt x="2485" y="0"/>
                </a:lnTo>
                <a:lnTo>
                  <a:pt x="2462" y="0"/>
                </a:lnTo>
                <a:lnTo>
                  <a:pt x="2462" y="7"/>
                </a:lnTo>
                <a:close/>
                <a:moveTo>
                  <a:pt x="2416" y="7"/>
                </a:moveTo>
                <a:lnTo>
                  <a:pt x="2439" y="7"/>
                </a:lnTo>
                <a:lnTo>
                  <a:pt x="2439" y="0"/>
                </a:lnTo>
                <a:lnTo>
                  <a:pt x="2416" y="0"/>
                </a:lnTo>
                <a:lnTo>
                  <a:pt x="2416" y="7"/>
                </a:lnTo>
                <a:close/>
                <a:moveTo>
                  <a:pt x="2369" y="7"/>
                </a:moveTo>
                <a:lnTo>
                  <a:pt x="2393" y="7"/>
                </a:lnTo>
                <a:lnTo>
                  <a:pt x="2393" y="0"/>
                </a:lnTo>
                <a:lnTo>
                  <a:pt x="2369" y="0"/>
                </a:lnTo>
                <a:lnTo>
                  <a:pt x="2369" y="7"/>
                </a:lnTo>
                <a:close/>
                <a:moveTo>
                  <a:pt x="2323" y="7"/>
                </a:moveTo>
                <a:lnTo>
                  <a:pt x="2346" y="7"/>
                </a:lnTo>
                <a:lnTo>
                  <a:pt x="2346" y="0"/>
                </a:lnTo>
                <a:lnTo>
                  <a:pt x="2323" y="0"/>
                </a:lnTo>
                <a:lnTo>
                  <a:pt x="2323" y="7"/>
                </a:lnTo>
                <a:close/>
                <a:moveTo>
                  <a:pt x="2277" y="7"/>
                </a:moveTo>
                <a:lnTo>
                  <a:pt x="2300" y="7"/>
                </a:lnTo>
                <a:lnTo>
                  <a:pt x="2300" y="0"/>
                </a:lnTo>
                <a:lnTo>
                  <a:pt x="2277" y="0"/>
                </a:lnTo>
                <a:lnTo>
                  <a:pt x="2277" y="7"/>
                </a:lnTo>
                <a:close/>
                <a:moveTo>
                  <a:pt x="2231" y="7"/>
                </a:moveTo>
                <a:lnTo>
                  <a:pt x="2254" y="7"/>
                </a:lnTo>
                <a:lnTo>
                  <a:pt x="2254" y="0"/>
                </a:lnTo>
                <a:lnTo>
                  <a:pt x="2231" y="0"/>
                </a:lnTo>
                <a:lnTo>
                  <a:pt x="2231" y="7"/>
                </a:lnTo>
                <a:close/>
                <a:moveTo>
                  <a:pt x="2185" y="7"/>
                </a:moveTo>
                <a:lnTo>
                  <a:pt x="2208" y="7"/>
                </a:lnTo>
                <a:lnTo>
                  <a:pt x="2208" y="0"/>
                </a:lnTo>
                <a:lnTo>
                  <a:pt x="2185" y="0"/>
                </a:lnTo>
                <a:lnTo>
                  <a:pt x="2185" y="7"/>
                </a:lnTo>
                <a:close/>
                <a:moveTo>
                  <a:pt x="2139" y="7"/>
                </a:moveTo>
                <a:lnTo>
                  <a:pt x="2162" y="7"/>
                </a:lnTo>
                <a:lnTo>
                  <a:pt x="2162" y="0"/>
                </a:lnTo>
                <a:lnTo>
                  <a:pt x="2139" y="0"/>
                </a:lnTo>
                <a:lnTo>
                  <a:pt x="2139" y="7"/>
                </a:lnTo>
                <a:close/>
                <a:moveTo>
                  <a:pt x="2093" y="7"/>
                </a:moveTo>
                <a:lnTo>
                  <a:pt x="2116" y="7"/>
                </a:lnTo>
                <a:lnTo>
                  <a:pt x="2116" y="0"/>
                </a:lnTo>
                <a:lnTo>
                  <a:pt x="2093" y="0"/>
                </a:lnTo>
                <a:lnTo>
                  <a:pt x="2093" y="7"/>
                </a:lnTo>
                <a:close/>
                <a:moveTo>
                  <a:pt x="2047" y="7"/>
                </a:moveTo>
                <a:lnTo>
                  <a:pt x="2070" y="7"/>
                </a:lnTo>
                <a:lnTo>
                  <a:pt x="2070" y="0"/>
                </a:lnTo>
                <a:lnTo>
                  <a:pt x="2047" y="0"/>
                </a:lnTo>
                <a:lnTo>
                  <a:pt x="2047" y="7"/>
                </a:lnTo>
                <a:close/>
                <a:moveTo>
                  <a:pt x="2000" y="7"/>
                </a:moveTo>
                <a:lnTo>
                  <a:pt x="2024" y="7"/>
                </a:lnTo>
                <a:lnTo>
                  <a:pt x="2024" y="0"/>
                </a:lnTo>
                <a:lnTo>
                  <a:pt x="2000" y="0"/>
                </a:lnTo>
                <a:lnTo>
                  <a:pt x="2000" y="7"/>
                </a:lnTo>
                <a:close/>
                <a:moveTo>
                  <a:pt x="1954" y="7"/>
                </a:moveTo>
                <a:lnTo>
                  <a:pt x="1977" y="7"/>
                </a:lnTo>
                <a:lnTo>
                  <a:pt x="1977" y="0"/>
                </a:lnTo>
                <a:lnTo>
                  <a:pt x="1954" y="0"/>
                </a:lnTo>
                <a:lnTo>
                  <a:pt x="1954" y="7"/>
                </a:lnTo>
                <a:close/>
                <a:moveTo>
                  <a:pt x="1908" y="7"/>
                </a:moveTo>
                <a:lnTo>
                  <a:pt x="1931" y="7"/>
                </a:lnTo>
                <a:lnTo>
                  <a:pt x="1931" y="0"/>
                </a:lnTo>
                <a:lnTo>
                  <a:pt x="1908" y="0"/>
                </a:lnTo>
                <a:lnTo>
                  <a:pt x="1908" y="7"/>
                </a:lnTo>
                <a:close/>
                <a:moveTo>
                  <a:pt x="1862" y="7"/>
                </a:moveTo>
                <a:lnTo>
                  <a:pt x="1885" y="7"/>
                </a:lnTo>
                <a:lnTo>
                  <a:pt x="1885" y="0"/>
                </a:lnTo>
                <a:lnTo>
                  <a:pt x="1862" y="0"/>
                </a:lnTo>
                <a:lnTo>
                  <a:pt x="1862" y="7"/>
                </a:lnTo>
                <a:close/>
                <a:moveTo>
                  <a:pt x="1816" y="7"/>
                </a:moveTo>
                <a:lnTo>
                  <a:pt x="1839" y="7"/>
                </a:lnTo>
                <a:lnTo>
                  <a:pt x="1839" y="0"/>
                </a:lnTo>
                <a:lnTo>
                  <a:pt x="1816" y="0"/>
                </a:lnTo>
                <a:lnTo>
                  <a:pt x="1816" y="7"/>
                </a:lnTo>
                <a:close/>
                <a:moveTo>
                  <a:pt x="1770" y="7"/>
                </a:moveTo>
                <a:lnTo>
                  <a:pt x="1793" y="7"/>
                </a:lnTo>
                <a:lnTo>
                  <a:pt x="1793" y="0"/>
                </a:lnTo>
                <a:lnTo>
                  <a:pt x="1770" y="0"/>
                </a:lnTo>
                <a:lnTo>
                  <a:pt x="1770" y="7"/>
                </a:lnTo>
                <a:close/>
                <a:moveTo>
                  <a:pt x="1724" y="7"/>
                </a:moveTo>
                <a:lnTo>
                  <a:pt x="1747" y="7"/>
                </a:lnTo>
                <a:lnTo>
                  <a:pt x="1747" y="0"/>
                </a:lnTo>
                <a:lnTo>
                  <a:pt x="1724" y="0"/>
                </a:lnTo>
                <a:lnTo>
                  <a:pt x="1724" y="7"/>
                </a:lnTo>
                <a:close/>
                <a:moveTo>
                  <a:pt x="1678" y="7"/>
                </a:moveTo>
                <a:lnTo>
                  <a:pt x="1701" y="7"/>
                </a:lnTo>
                <a:lnTo>
                  <a:pt x="1701" y="0"/>
                </a:lnTo>
                <a:lnTo>
                  <a:pt x="1678" y="0"/>
                </a:lnTo>
                <a:lnTo>
                  <a:pt x="1678" y="7"/>
                </a:lnTo>
                <a:close/>
                <a:moveTo>
                  <a:pt x="1631" y="7"/>
                </a:moveTo>
                <a:lnTo>
                  <a:pt x="1655" y="7"/>
                </a:lnTo>
                <a:lnTo>
                  <a:pt x="1655" y="0"/>
                </a:lnTo>
                <a:lnTo>
                  <a:pt x="1631" y="0"/>
                </a:lnTo>
                <a:lnTo>
                  <a:pt x="1631" y="7"/>
                </a:lnTo>
                <a:close/>
                <a:moveTo>
                  <a:pt x="1585" y="7"/>
                </a:moveTo>
                <a:lnTo>
                  <a:pt x="1608" y="7"/>
                </a:lnTo>
                <a:lnTo>
                  <a:pt x="1608" y="0"/>
                </a:lnTo>
                <a:lnTo>
                  <a:pt x="1585" y="0"/>
                </a:lnTo>
                <a:lnTo>
                  <a:pt x="1585" y="7"/>
                </a:lnTo>
                <a:close/>
                <a:moveTo>
                  <a:pt x="1539" y="7"/>
                </a:moveTo>
                <a:lnTo>
                  <a:pt x="1562" y="7"/>
                </a:lnTo>
                <a:lnTo>
                  <a:pt x="1562" y="0"/>
                </a:lnTo>
                <a:lnTo>
                  <a:pt x="1539" y="0"/>
                </a:lnTo>
                <a:lnTo>
                  <a:pt x="1539" y="7"/>
                </a:lnTo>
                <a:close/>
                <a:moveTo>
                  <a:pt x="1493" y="7"/>
                </a:moveTo>
                <a:lnTo>
                  <a:pt x="1516" y="7"/>
                </a:lnTo>
                <a:lnTo>
                  <a:pt x="1516" y="0"/>
                </a:lnTo>
                <a:lnTo>
                  <a:pt x="1493" y="0"/>
                </a:lnTo>
                <a:lnTo>
                  <a:pt x="1493" y="7"/>
                </a:lnTo>
                <a:close/>
                <a:moveTo>
                  <a:pt x="1447" y="7"/>
                </a:moveTo>
                <a:lnTo>
                  <a:pt x="1470" y="7"/>
                </a:lnTo>
                <a:lnTo>
                  <a:pt x="1470" y="0"/>
                </a:lnTo>
                <a:lnTo>
                  <a:pt x="1447" y="0"/>
                </a:lnTo>
                <a:lnTo>
                  <a:pt x="1447" y="7"/>
                </a:lnTo>
                <a:close/>
                <a:moveTo>
                  <a:pt x="1401" y="7"/>
                </a:moveTo>
                <a:lnTo>
                  <a:pt x="1424" y="7"/>
                </a:lnTo>
                <a:lnTo>
                  <a:pt x="1424" y="0"/>
                </a:lnTo>
                <a:lnTo>
                  <a:pt x="1401" y="0"/>
                </a:lnTo>
                <a:lnTo>
                  <a:pt x="1401" y="7"/>
                </a:lnTo>
                <a:close/>
                <a:moveTo>
                  <a:pt x="1355" y="7"/>
                </a:moveTo>
                <a:lnTo>
                  <a:pt x="1378" y="7"/>
                </a:lnTo>
                <a:lnTo>
                  <a:pt x="1378" y="0"/>
                </a:lnTo>
                <a:lnTo>
                  <a:pt x="1355" y="0"/>
                </a:lnTo>
                <a:lnTo>
                  <a:pt x="1355" y="7"/>
                </a:lnTo>
                <a:close/>
                <a:moveTo>
                  <a:pt x="1309" y="7"/>
                </a:moveTo>
                <a:lnTo>
                  <a:pt x="1332" y="7"/>
                </a:lnTo>
                <a:lnTo>
                  <a:pt x="1332" y="0"/>
                </a:lnTo>
                <a:lnTo>
                  <a:pt x="1309" y="0"/>
                </a:lnTo>
                <a:lnTo>
                  <a:pt x="1309" y="7"/>
                </a:lnTo>
                <a:close/>
                <a:moveTo>
                  <a:pt x="1262" y="7"/>
                </a:moveTo>
                <a:lnTo>
                  <a:pt x="1286" y="7"/>
                </a:lnTo>
                <a:lnTo>
                  <a:pt x="1286" y="0"/>
                </a:lnTo>
                <a:lnTo>
                  <a:pt x="1262" y="0"/>
                </a:lnTo>
                <a:lnTo>
                  <a:pt x="1262" y="7"/>
                </a:lnTo>
                <a:close/>
                <a:moveTo>
                  <a:pt x="1216" y="7"/>
                </a:moveTo>
                <a:lnTo>
                  <a:pt x="1239" y="7"/>
                </a:lnTo>
                <a:lnTo>
                  <a:pt x="1239" y="0"/>
                </a:lnTo>
                <a:lnTo>
                  <a:pt x="1216" y="0"/>
                </a:lnTo>
                <a:lnTo>
                  <a:pt x="1216" y="7"/>
                </a:lnTo>
                <a:close/>
                <a:moveTo>
                  <a:pt x="1170" y="7"/>
                </a:moveTo>
                <a:lnTo>
                  <a:pt x="1193" y="7"/>
                </a:lnTo>
                <a:lnTo>
                  <a:pt x="1193" y="0"/>
                </a:lnTo>
                <a:lnTo>
                  <a:pt x="1170" y="0"/>
                </a:lnTo>
                <a:lnTo>
                  <a:pt x="1170" y="7"/>
                </a:lnTo>
                <a:close/>
                <a:moveTo>
                  <a:pt x="1124" y="7"/>
                </a:moveTo>
                <a:lnTo>
                  <a:pt x="1147" y="7"/>
                </a:lnTo>
                <a:lnTo>
                  <a:pt x="1147" y="0"/>
                </a:lnTo>
                <a:lnTo>
                  <a:pt x="1124" y="0"/>
                </a:lnTo>
                <a:lnTo>
                  <a:pt x="1124" y="7"/>
                </a:lnTo>
                <a:close/>
                <a:moveTo>
                  <a:pt x="1078" y="7"/>
                </a:moveTo>
                <a:lnTo>
                  <a:pt x="1101" y="7"/>
                </a:lnTo>
                <a:lnTo>
                  <a:pt x="1101" y="0"/>
                </a:lnTo>
                <a:lnTo>
                  <a:pt x="1078" y="0"/>
                </a:lnTo>
                <a:lnTo>
                  <a:pt x="1078" y="7"/>
                </a:lnTo>
                <a:close/>
                <a:moveTo>
                  <a:pt x="1032" y="7"/>
                </a:moveTo>
                <a:lnTo>
                  <a:pt x="1055" y="7"/>
                </a:lnTo>
                <a:lnTo>
                  <a:pt x="1055" y="0"/>
                </a:lnTo>
                <a:lnTo>
                  <a:pt x="1032" y="0"/>
                </a:lnTo>
                <a:lnTo>
                  <a:pt x="1032" y="7"/>
                </a:lnTo>
                <a:close/>
                <a:moveTo>
                  <a:pt x="986" y="7"/>
                </a:moveTo>
                <a:lnTo>
                  <a:pt x="1009" y="7"/>
                </a:lnTo>
                <a:lnTo>
                  <a:pt x="1009" y="0"/>
                </a:lnTo>
                <a:lnTo>
                  <a:pt x="986" y="0"/>
                </a:lnTo>
                <a:lnTo>
                  <a:pt x="986" y="7"/>
                </a:lnTo>
                <a:close/>
                <a:moveTo>
                  <a:pt x="940" y="7"/>
                </a:moveTo>
                <a:lnTo>
                  <a:pt x="963" y="7"/>
                </a:lnTo>
                <a:lnTo>
                  <a:pt x="963" y="0"/>
                </a:lnTo>
                <a:lnTo>
                  <a:pt x="940" y="0"/>
                </a:lnTo>
                <a:lnTo>
                  <a:pt x="940" y="7"/>
                </a:lnTo>
                <a:close/>
                <a:moveTo>
                  <a:pt x="893" y="7"/>
                </a:moveTo>
                <a:lnTo>
                  <a:pt x="917" y="7"/>
                </a:lnTo>
                <a:lnTo>
                  <a:pt x="917" y="0"/>
                </a:lnTo>
                <a:lnTo>
                  <a:pt x="893" y="0"/>
                </a:lnTo>
                <a:lnTo>
                  <a:pt x="893" y="7"/>
                </a:lnTo>
                <a:close/>
                <a:moveTo>
                  <a:pt x="847" y="7"/>
                </a:moveTo>
                <a:lnTo>
                  <a:pt x="870" y="7"/>
                </a:lnTo>
                <a:lnTo>
                  <a:pt x="870" y="0"/>
                </a:lnTo>
                <a:lnTo>
                  <a:pt x="847" y="0"/>
                </a:lnTo>
                <a:lnTo>
                  <a:pt x="847" y="7"/>
                </a:lnTo>
                <a:close/>
                <a:moveTo>
                  <a:pt x="801" y="7"/>
                </a:moveTo>
                <a:lnTo>
                  <a:pt x="824" y="7"/>
                </a:lnTo>
                <a:lnTo>
                  <a:pt x="824" y="0"/>
                </a:lnTo>
                <a:lnTo>
                  <a:pt x="801" y="0"/>
                </a:lnTo>
                <a:lnTo>
                  <a:pt x="801" y="7"/>
                </a:lnTo>
                <a:close/>
                <a:moveTo>
                  <a:pt x="755" y="7"/>
                </a:moveTo>
                <a:lnTo>
                  <a:pt x="778" y="7"/>
                </a:lnTo>
                <a:lnTo>
                  <a:pt x="778" y="0"/>
                </a:lnTo>
                <a:lnTo>
                  <a:pt x="755" y="0"/>
                </a:lnTo>
                <a:lnTo>
                  <a:pt x="755" y="7"/>
                </a:lnTo>
                <a:close/>
                <a:moveTo>
                  <a:pt x="709" y="7"/>
                </a:moveTo>
                <a:lnTo>
                  <a:pt x="732" y="7"/>
                </a:lnTo>
                <a:lnTo>
                  <a:pt x="732" y="0"/>
                </a:lnTo>
                <a:lnTo>
                  <a:pt x="709" y="0"/>
                </a:lnTo>
                <a:lnTo>
                  <a:pt x="709" y="7"/>
                </a:lnTo>
                <a:close/>
                <a:moveTo>
                  <a:pt x="663" y="7"/>
                </a:moveTo>
                <a:lnTo>
                  <a:pt x="686" y="7"/>
                </a:lnTo>
                <a:lnTo>
                  <a:pt x="686" y="0"/>
                </a:lnTo>
                <a:lnTo>
                  <a:pt x="663" y="0"/>
                </a:lnTo>
                <a:lnTo>
                  <a:pt x="663" y="7"/>
                </a:lnTo>
                <a:close/>
                <a:moveTo>
                  <a:pt x="617" y="7"/>
                </a:moveTo>
                <a:lnTo>
                  <a:pt x="640" y="7"/>
                </a:lnTo>
                <a:lnTo>
                  <a:pt x="640" y="0"/>
                </a:lnTo>
                <a:lnTo>
                  <a:pt x="617" y="0"/>
                </a:lnTo>
                <a:lnTo>
                  <a:pt x="617" y="7"/>
                </a:lnTo>
                <a:close/>
                <a:moveTo>
                  <a:pt x="571" y="7"/>
                </a:moveTo>
                <a:lnTo>
                  <a:pt x="594" y="7"/>
                </a:lnTo>
                <a:lnTo>
                  <a:pt x="594" y="0"/>
                </a:lnTo>
                <a:lnTo>
                  <a:pt x="571" y="0"/>
                </a:lnTo>
                <a:lnTo>
                  <a:pt x="571" y="7"/>
                </a:lnTo>
                <a:close/>
                <a:moveTo>
                  <a:pt x="524" y="7"/>
                </a:moveTo>
                <a:lnTo>
                  <a:pt x="548" y="7"/>
                </a:lnTo>
                <a:lnTo>
                  <a:pt x="548" y="0"/>
                </a:lnTo>
                <a:lnTo>
                  <a:pt x="524" y="0"/>
                </a:lnTo>
                <a:lnTo>
                  <a:pt x="524" y="7"/>
                </a:lnTo>
                <a:close/>
                <a:moveTo>
                  <a:pt x="478" y="7"/>
                </a:moveTo>
                <a:lnTo>
                  <a:pt x="501" y="7"/>
                </a:lnTo>
                <a:lnTo>
                  <a:pt x="501" y="0"/>
                </a:lnTo>
                <a:lnTo>
                  <a:pt x="478" y="0"/>
                </a:lnTo>
                <a:lnTo>
                  <a:pt x="478" y="7"/>
                </a:lnTo>
                <a:close/>
                <a:moveTo>
                  <a:pt x="432" y="7"/>
                </a:moveTo>
                <a:lnTo>
                  <a:pt x="455" y="7"/>
                </a:lnTo>
                <a:lnTo>
                  <a:pt x="455" y="0"/>
                </a:lnTo>
                <a:lnTo>
                  <a:pt x="432" y="0"/>
                </a:lnTo>
                <a:lnTo>
                  <a:pt x="432" y="7"/>
                </a:lnTo>
                <a:close/>
                <a:moveTo>
                  <a:pt x="386" y="7"/>
                </a:moveTo>
                <a:lnTo>
                  <a:pt x="409" y="7"/>
                </a:lnTo>
                <a:lnTo>
                  <a:pt x="409" y="0"/>
                </a:lnTo>
                <a:lnTo>
                  <a:pt x="386" y="0"/>
                </a:lnTo>
                <a:lnTo>
                  <a:pt x="386" y="7"/>
                </a:lnTo>
                <a:close/>
                <a:moveTo>
                  <a:pt x="340" y="7"/>
                </a:moveTo>
                <a:lnTo>
                  <a:pt x="363" y="7"/>
                </a:lnTo>
                <a:lnTo>
                  <a:pt x="363" y="0"/>
                </a:lnTo>
                <a:lnTo>
                  <a:pt x="340" y="0"/>
                </a:lnTo>
                <a:lnTo>
                  <a:pt x="340" y="7"/>
                </a:lnTo>
                <a:close/>
                <a:moveTo>
                  <a:pt x="294" y="7"/>
                </a:moveTo>
                <a:lnTo>
                  <a:pt x="317" y="7"/>
                </a:lnTo>
                <a:lnTo>
                  <a:pt x="317" y="0"/>
                </a:lnTo>
                <a:lnTo>
                  <a:pt x="294" y="0"/>
                </a:lnTo>
                <a:lnTo>
                  <a:pt x="294" y="7"/>
                </a:lnTo>
                <a:close/>
                <a:moveTo>
                  <a:pt x="248" y="7"/>
                </a:moveTo>
                <a:lnTo>
                  <a:pt x="271" y="7"/>
                </a:lnTo>
                <a:lnTo>
                  <a:pt x="271" y="0"/>
                </a:lnTo>
                <a:lnTo>
                  <a:pt x="248" y="0"/>
                </a:lnTo>
                <a:lnTo>
                  <a:pt x="248" y="7"/>
                </a:lnTo>
                <a:close/>
                <a:moveTo>
                  <a:pt x="202" y="7"/>
                </a:moveTo>
                <a:lnTo>
                  <a:pt x="225" y="7"/>
                </a:lnTo>
                <a:lnTo>
                  <a:pt x="225" y="0"/>
                </a:lnTo>
                <a:lnTo>
                  <a:pt x="202" y="0"/>
                </a:lnTo>
                <a:lnTo>
                  <a:pt x="202" y="7"/>
                </a:lnTo>
                <a:close/>
                <a:moveTo>
                  <a:pt x="155" y="7"/>
                </a:moveTo>
                <a:lnTo>
                  <a:pt x="178" y="7"/>
                </a:lnTo>
                <a:lnTo>
                  <a:pt x="178" y="0"/>
                </a:lnTo>
                <a:lnTo>
                  <a:pt x="155" y="0"/>
                </a:lnTo>
                <a:lnTo>
                  <a:pt x="155" y="7"/>
                </a:lnTo>
                <a:close/>
                <a:moveTo>
                  <a:pt x="109" y="7"/>
                </a:moveTo>
                <a:lnTo>
                  <a:pt x="132" y="7"/>
                </a:lnTo>
                <a:lnTo>
                  <a:pt x="132" y="0"/>
                </a:lnTo>
                <a:lnTo>
                  <a:pt x="109" y="0"/>
                </a:lnTo>
                <a:lnTo>
                  <a:pt x="109" y="7"/>
                </a:lnTo>
                <a:close/>
                <a:moveTo>
                  <a:pt x="63" y="7"/>
                </a:moveTo>
                <a:lnTo>
                  <a:pt x="86" y="7"/>
                </a:lnTo>
                <a:lnTo>
                  <a:pt x="86" y="0"/>
                </a:lnTo>
                <a:lnTo>
                  <a:pt x="63" y="0"/>
                </a:lnTo>
                <a:lnTo>
                  <a:pt x="63" y="7"/>
                </a:lnTo>
                <a:close/>
                <a:moveTo>
                  <a:pt x="17" y="7"/>
                </a:moveTo>
                <a:lnTo>
                  <a:pt x="40" y="7"/>
                </a:lnTo>
                <a:lnTo>
                  <a:pt x="40" y="0"/>
                </a:lnTo>
                <a:lnTo>
                  <a:pt x="17" y="0"/>
                </a:lnTo>
                <a:lnTo>
                  <a:pt x="17" y="7"/>
                </a:lnTo>
                <a:close/>
                <a:moveTo>
                  <a:pt x="7" y="38"/>
                </a:moveTo>
                <a:lnTo>
                  <a:pt x="7" y="15"/>
                </a:lnTo>
                <a:lnTo>
                  <a:pt x="0" y="15"/>
                </a:lnTo>
                <a:lnTo>
                  <a:pt x="0" y="38"/>
                </a:lnTo>
                <a:lnTo>
                  <a:pt x="7" y="38"/>
                </a:lnTo>
                <a:close/>
                <a:moveTo>
                  <a:pt x="7" y="84"/>
                </a:moveTo>
                <a:lnTo>
                  <a:pt x="7" y="61"/>
                </a:lnTo>
                <a:lnTo>
                  <a:pt x="0" y="61"/>
                </a:lnTo>
                <a:lnTo>
                  <a:pt x="0" y="84"/>
                </a:lnTo>
                <a:lnTo>
                  <a:pt x="7" y="84"/>
                </a:lnTo>
                <a:close/>
                <a:moveTo>
                  <a:pt x="7" y="130"/>
                </a:moveTo>
                <a:lnTo>
                  <a:pt x="7" y="107"/>
                </a:lnTo>
                <a:lnTo>
                  <a:pt x="0" y="107"/>
                </a:lnTo>
                <a:lnTo>
                  <a:pt x="0" y="130"/>
                </a:lnTo>
                <a:lnTo>
                  <a:pt x="7" y="130"/>
                </a:lnTo>
                <a:close/>
                <a:moveTo>
                  <a:pt x="7" y="176"/>
                </a:moveTo>
                <a:lnTo>
                  <a:pt x="7" y="153"/>
                </a:lnTo>
                <a:lnTo>
                  <a:pt x="0" y="153"/>
                </a:lnTo>
                <a:lnTo>
                  <a:pt x="0" y="176"/>
                </a:lnTo>
                <a:lnTo>
                  <a:pt x="7" y="176"/>
                </a:lnTo>
                <a:close/>
                <a:moveTo>
                  <a:pt x="7" y="223"/>
                </a:moveTo>
                <a:lnTo>
                  <a:pt x="7" y="200"/>
                </a:lnTo>
                <a:lnTo>
                  <a:pt x="0" y="200"/>
                </a:lnTo>
                <a:lnTo>
                  <a:pt x="0" y="223"/>
                </a:lnTo>
                <a:lnTo>
                  <a:pt x="7" y="223"/>
                </a:lnTo>
                <a:close/>
                <a:moveTo>
                  <a:pt x="7" y="269"/>
                </a:moveTo>
                <a:lnTo>
                  <a:pt x="7" y="246"/>
                </a:lnTo>
                <a:lnTo>
                  <a:pt x="0" y="246"/>
                </a:lnTo>
                <a:lnTo>
                  <a:pt x="0" y="269"/>
                </a:lnTo>
                <a:lnTo>
                  <a:pt x="7" y="269"/>
                </a:lnTo>
                <a:close/>
                <a:moveTo>
                  <a:pt x="7" y="315"/>
                </a:moveTo>
                <a:lnTo>
                  <a:pt x="7" y="292"/>
                </a:lnTo>
                <a:lnTo>
                  <a:pt x="0" y="292"/>
                </a:lnTo>
                <a:lnTo>
                  <a:pt x="0" y="315"/>
                </a:lnTo>
                <a:lnTo>
                  <a:pt x="7" y="315"/>
                </a:lnTo>
                <a:close/>
                <a:moveTo>
                  <a:pt x="7" y="361"/>
                </a:moveTo>
                <a:lnTo>
                  <a:pt x="7" y="338"/>
                </a:lnTo>
                <a:lnTo>
                  <a:pt x="0" y="338"/>
                </a:lnTo>
                <a:lnTo>
                  <a:pt x="0" y="361"/>
                </a:lnTo>
                <a:lnTo>
                  <a:pt x="7" y="361"/>
                </a:lnTo>
                <a:close/>
                <a:moveTo>
                  <a:pt x="7" y="407"/>
                </a:moveTo>
                <a:lnTo>
                  <a:pt x="7" y="384"/>
                </a:lnTo>
                <a:lnTo>
                  <a:pt x="0" y="384"/>
                </a:lnTo>
                <a:lnTo>
                  <a:pt x="0" y="407"/>
                </a:lnTo>
                <a:lnTo>
                  <a:pt x="7" y="407"/>
                </a:lnTo>
                <a:close/>
                <a:moveTo>
                  <a:pt x="7" y="453"/>
                </a:moveTo>
                <a:lnTo>
                  <a:pt x="7" y="430"/>
                </a:lnTo>
                <a:lnTo>
                  <a:pt x="0" y="430"/>
                </a:lnTo>
                <a:lnTo>
                  <a:pt x="0" y="453"/>
                </a:lnTo>
                <a:lnTo>
                  <a:pt x="7" y="453"/>
                </a:lnTo>
                <a:close/>
                <a:moveTo>
                  <a:pt x="7" y="500"/>
                </a:moveTo>
                <a:lnTo>
                  <a:pt x="7" y="477"/>
                </a:lnTo>
                <a:lnTo>
                  <a:pt x="0" y="477"/>
                </a:lnTo>
                <a:lnTo>
                  <a:pt x="0" y="500"/>
                </a:lnTo>
                <a:lnTo>
                  <a:pt x="7" y="500"/>
                </a:lnTo>
                <a:close/>
                <a:moveTo>
                  <a:pt x="7" y="546"/>
                </a:moveTo>
                <a:lnTo>
                  <a:pt x="7" y="523"/>
                </a:lnTo>
                <a:lnTo>
                  <a:pt x="0" y="523"/>
                </a:lnTo>
                <a:lnTo>
                  <a:pt x="0" y="546"/>
                </a:lnTo>
                <a:lnTo>
                  <a:pt x="7" y="546"/>
                </a:lnTo>
                <a:close/>
                <a:moveTo>
                  <a:pt x="7" y="592"/>
                </a:moveTo>
                <a:lnTo>
                  <a:pt x="7" y="569"/>
                </a:lnTo>
                <a:lnTo>
                  <a:pt x="0" y="569"/>
                </a:lnTo>
                <a:lnTo>
                  <a:pt x="0" y="592"/>
                </a:lnTo>
                <a:lnTo>
                  <a:pt x="7" y="592"/>
                </a:lnTo>
                <a:close/>
                <a:moveTo>
                  <a:pt x="7" y="638"/>
                </a:moveTo>
                <a:lnTo>
                  <a:pt x="7" y="615"/>
                </a:lnTo>
                <a:lnTo>
                  <a:pt x="0" y="615"/>
                </a:lnTo>
                <a:lnTo>
                  <a:pt x="0" y="638"/>
                </a:lnTo>
                <a:lnTo>
                  <a:pt x="7" y="638"/>
                </a:lnTo>
                <a:close/>
                <a:moveTo>
                  <a:pt x="7" y="684"/>
                </a:moveTo>
                <a:lnTo>
                  <a:pt x="7" y="661"/>
                </a:lnTo>
                <a:lnTo>
                  <a:pt x="0" y="661"/>
                </a:lnTo>
                <a:lnTo>
                  <a:pt x="0" y="684"/>
                </a:lnTo>
                <a:lnTo>
                  <a:pt x="7" y="684"/>
                </a:lnTo>
                <a:close/>
                <a:moveTo>
                  <a:pt x="7" y="730"/>
                </a:moveTo>
                <a:lnTo>
                  <a:pt x="7" y="707"/>
                </a:lnTo>
                <a:lnTo>
                  <a:pt x="0" y="707"/>
                </a:lnTo>
                <a:lnTo>
                  <a:pt x="0" y="730"/>
                </a:lnTo>
                <a:lnTo>
                  <a:pt x="7" y="730"/>
                </a:lnTo>
                <a:close/>
                <a:moveTo>
                  <a:pt x="7" y="777"/>
                </a:moveTo>
                <a:lnTo>
                  <a:pt x="7" y="754"/>
                </a:lnTo>
                <a:lnTo>
                  <a:pt x="0" y="754"/>
                </a:lnTo>
                <a:lnTo>
                  <a:pt x="0" y="777"/>
                </a:lnTo>
                <a:lnTo>
                  <a:pt x="7" y="777"/>
                </a:lnTo>
                <a:close/>
                <a:moveTo>
                  <a:pt x="7" y="823"/>
                </a:moveTo>
                <a:lnTo>
                  <a:pt x="7" y="800"/>
                </a:lnTo>
                <a:lnTo>
                  <a:pt x="0" y="800"/>
                </a:lnTo>
                <a:lnTo>
                  <a:pt x="0" y="823"/>
                </a:lnTo>
                <a:lnTo>
                  <a:pt x="7" y="823"/>
                </a:lnTo>
                <a:close/>
                <a:moveTo>
                  <a:pt x="7" y="869"/>
                </a:moveTo>
                <a:lnTo>
                  <a:pt x="7" y="846"/>
                </a:lnTo>
                <a:lnTo>
                  <a:pt x="0" y="846"/>
                </a:lnTo>
                <a:lnTo>
                  <a:pt x="0" y="869"/>
                </a:lnTo>
                <a:lnTo>
                  <a:pt x="7" y="869"/>
                </a:lnTo>
                <a:close/>
                <a:moveTo>
                  <a:pt x="7" y="915"/>
                </a:moveTo>
                <a:lnTo>
                  <a:pt x="7" y="892"/>
                </a:lnTo>
                <a:lnTo>
                  <a:pt x="0" y="892"/>
                </a:lnTo>
                <a:lnTo>
                  <a:pt x="0" y="915"/>
                </a:lnTo>
                <a:lnTo>
                  <a:pt x="7" y="915"/>
                </a:lnTo>
                <a:close/>
                <a:moveTo>
                  <a:pt x="7" y="961"/>
                </a:moveTo>
                <a:lnTo>
                  <a:pt x="7" y="938"/>
                </a:lnTo>
                <a:lnTo>
                  <a:pt x="0" y="938"/>
                </a:lnTo>
                <a:lnTo>
                  <a:pt x="0" y="961"/>
                </a:lnTo>
                <a:lnTo>
                  <a:pt x="7" y="961"/>
                </a:lnTo>
                <a:close/>
                <a:moveTo>
                  <a:pt x="7" y="1007"/>
                </a:moveTo>
                <a:lnTo>
                  <a:pt x="7" y="984"/>
                </a:lnTo>
                <a:lnTo>
                  <a:pt x="0" y="984"/>
                </a:lnTo>
                <a:lnTo>
                  <a:pt x="0" y="1007"/>
                </a:lnTo>
                <a:lnTo>
                  <a:pt x="7" y="1007"/>
                </a:lnTo>
                <a:close/>
                <a:moveTo>
                  <a:pt x="7" y="1054"/>
                </a:moveTo>
                <a:lnTo>
                  <a:pt x="7" y="1031"/>
                </a:lnTo>
                <a:lnTo>
                  <a:pt x="0" y="1031"/>
                </a:lnTo>
                <a:lnTo>
                  <a:pt x="0" y="1054"/>
                </a:lnTo>
                <a:lnTo>
                  <a:pt x="7" y="1054"/>
                </a:lnTo>
                <a:close/>
                <a:moveTo>
                  <a:pt x="7" y="1100"/>
                </a:moveTo>
                <a:lnTo>
                  <a:pt x="7" y="1077"/>
                </a:lnTo>
                <a:lnTo>
                  <a:pt x="0" y="1077"/>
                </a:lnTo>
                <a:lnTo>
                  <a:pt x="0" y="1100"/>
                </a:lnTo>
                <a:lnTo>
                  <a:pt x="7" y="1100"/>
                </a:lnTo>
                <a:close/>
                <a:moveTo>
                  <a:pt x="7" y="1146"/>
                </a:moveTo>
                <a:lnTo>
                  <a:pt x="7" y="1123"/>
                </a:lnTo>
                <a:lnTo>
                  <a:pt x="0" y="1123"/>
                </a:lnTo>
                <a:lnTo>
                  <a:pt x="0" y="1146"/>
                </a:lnTo>
                <a:lnTo>
                  <a:pt x="7" y="1146"/>
                </a:lnTo>
                <a:close/>
                <a:moveTo>
                  <a:pt x="7" y="1192"/>
                </a:moveTo>
                <a:lnTo>
                  <a:pt x="7" y="1169"/>
                </a:lnTo>
                <a:lnTo>
                  <a:pt x="0" y="1169"/>
                </a:lnTo>
                <a:lnTo>
                  <a:pt x="0" y="1192"/>
                </a:lnTo>
                <a:lnTo>
                  <a:pt x="7" y="1192"/>
                </a:lnTo>
                <a:close/>
                <a:moveTo>
                  <a:pt x="7" y="1238"/>
                </a:moveTo>
                <a:lnTo>
                  <a:pt x="7" y="1215"/>
                </a:lnTo>
                <a:lnTo>
                  <a:pt x="0" y="1215"/>
                </a:lnTo>
                <a:lnTo>
                  <a:pt x="0" y="1238"/>
                </a:lnTo>
                <a:lnTo>
                  <a:pt x="7" y="1238"/>
                </a:lnTo>
                <a:close/>
                <a:moveTo>
                  <a:pt x="7" y="1284"/>
                </a:moveTo>
                <a:lnTo>
                  <a:pt x="7" y="1261"/>
                </a:lnTo>
                <a:lnTo>
                  <a:pt x="0" y="1261"/>
                </a:lnTo>
                <a:lnTo>
                  <a:pt x="0" y="1284"/>
                </a:lnTo>
                <a:lnTo>
                  <a:pt x="7" y="1284"/>
                </a:lnTo>
                <a:close/>
                <a:moveTo>
                  <a:pt x="7" y="1331"/>
                </a:moveTo>
                <a:lnTo>
                  <a:pt x="7" y="1307"/>
                </a:lnTo>
                <a:lnTo>
                  <a:pt x="0" y="1307"/>
                </a:lnTo>
                <a:lnTo>
                  <a:pt x="0" y="1331"/>
                </a:lnTo>
                <a:lnTo>
                  <a:pt x="7" y="1331"/>
                </a:lnTo>
                <a:close/>
                <a:moveTo>
                  <a:pt x="7" y="1377"/>
                </a:moveTo>
                <a:lnTo>
                  <a:pt x="7" y="1354"/>
                </a:lnTo>
                <a:lnTo>
                  <a:pt x="0" y="1354"/>
                </a:lnTo>
                <a:lnTo>
                  <a:pt x="0" y="1377"/>
                </a:lnTo>
                <a:lnTo>
                  <a:pt x="7" y="137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Rectangle 24">
            <a:extLst>
              <a:ext uri="{FF2B5EF4-FFF2-40B4-BE49-F238E27FC236}">
                <a16:creationId xmlns:a16="http://schemas.microsoft.com/office/drawing/2014/main" id="{F1D9657D-8AE4-6288-4D77-196E67AF1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281" y="431631"/>
            <a:ext cx="3086571" cy="16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099">
                <a:solidFill>
                  <a:srgbClr val="194894"/>
                </a:solidFill>
                <a:latin typeface="Univers LT Std 57 Cn" panose="020B0506020202050204" pitchFamily="34" charset="0"/>
              </a:rPr>
              <a:t>Context (socioeconomic, political and cultural), shocks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04" name="Rectangle 25">
            <a:extLst>
              <a:ext uri="{FF2B5EF4-FFF2-40B4-BE49-F238E27FC236}">
                <a16:creationId xmlns:a16="http://schemas.microsoft.com/office/drawing/2014/main" id="{AB72F813-50C5-0F64-F218-C8039B880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385" y="1398279"/>
            <a:ext cx="865969" cy="36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198" b="1">
                <a:solidFill>
                  <a:srgbClr val="4D4D4F"/>
                </a:solidFill>
                <a:latin typeface="Univers LT Std 47 Cn Lt" panose="020B0406020202040204" pitchFamily="34" charset="0"/>
              </a:rPr>
              <a:t>Intermediate </a:t>
            </a:r>
          </a:p>
          <a:p>
            <a:pPr defTabSz="913169"/>
            <a:r>
              <a:rPr lang="en-US" altLang="en-US" sz="1198" b="1">
                <a:solidFill>
                  <a:srgbClr val="4D4D4F"/>
                </a:solidFill>
                <a:latin typeface="Univers LT Std 47 Cn Lt" panose="020B0406020202040204" pitchFamily="34" charset="0"/>
              </a:rPr>
              <a:t>objectives</a:t>
            </a:r>
            <a:endParaRPr lang="en-US" altLang="en-US" sz="2796">
              <a:solidFill>
                <a:prstClr val="black"/>
              </a:solidFill>
            </a:endParaRPr>
          </a:p>
        </p:txBody>
      </p:sp>
      <p:sp>
        <p:nvSpPr>
          <p:cNvPr id="105" name="Rectangle 26">
            <a:extLst>
              <a:ext uri="{FF2B5EF4-FFF2-40B4-BE49-F238E27FC236}">
                <a16:creationId xmlns:a16="http://schemas.microsoft.com/office/drawing/2014/main" id="{B590E8C1-7C17-0A38-1A71-BDD1AA27B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6" y="1527673"/>
            <a:ext cx="65" cy="27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06" name="Rectangle 27">
            <a:extLst>
              <a:ext uri="{FF2B5EF4-FFF2-40B4-BE49-F238E27FC236}">
                <a16:creationId xmlns:a16="http://schemas.microsoft.com/office/drawing/2014/main" id="{EBD88EF4-6EAD-7BA9-6CB1-BCAD1173B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3685" y="1421112"/>
            <a:ext cx="1043799" cy="55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099" b="1">
                <a:solidFill>
                  <a:srgbClr val="4D4D4F"/>
                </a:solidFill>
                <a:latin typeface="Univers LT Std 47 Cn Lt" panose="020B0406020202040204" pitchFamily="34" charset="0"/>
              </a:rPr>
              <a:t>Final goals (UHC </a:t>
            </a:r>
          </a:p>
          <a:p>
            <a:pPr defTabSz="913169"/>
            <a:r>
              <a:rPr lang="en-US" altLang="en-US" sz="1099" b="1">
                <a:solidFill>
                  <a:srgbClr val="4D4D4F"/>
                </a:solidFill>
                <a:latin typeface="Univers LT Std 47 Cn Lt" panose="020B0406020202040204" pitchFamily="34" charset="0"/>
              </a:rPr>
              <a:t>&amp; health security)</a:t>
            </a:r>
            <a:endParaRPr lang="en-US" altLang="en-US" sz="1099">
              <a:solidFill>
                <a:prstClr val="black"/>
              </a:solidFill>
            </a:endParaRPr>
          </a:p>
          <a:p>
            <a:pPr defTabSz="913169"/>
            <a:endParaRPr lang="en-US" altLang="en-US" sz="1398">
              <a:solidFill>
                <a:prstClr val="black"/>
              </a:solidFill>
            </a:endParaRPr>
          </a:p>
        </p:txBody>
      </p:sp>
      <p:sp>
        <p:nvSpPr>
          <p:cNvPr id="107" name="Rectangle 28">
            <a:extLst>
              <a:ext uri="{FF2B5EF4-FFF2-40B4-BE49-F238E27FC236}">
                <a16:creationId xmlns:a16="http://schemas.microsoft.com/office/drawing/2014/main" id="{95C8A175-7BCE-938A-794E-9708D2FA9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9800" y="1527673"/>
            <a:ext cx="65" cy="27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08" name="Freeform 29">
            <a:extLst>
              <a:ext uri="{FF2B5EF4-FFF2-40B4-BE49-F238E27FC236}">
                <a16:creationId xmlns:a16="http://schemas.microsoft.com/office/drawing/2014/main" id="{41CF0733-5038-C600-C6B7-C664F870BB69}"/>
              </a:ext>
            </a:extLst>
          </p:cNvPr>
          <p:cNvSpPr>
            <a:spLocks/>
          </p:cNvSpPr>
          <p:nvPr/>
        </p:nvSpPr>
        <p:spPr bwMode="auto">
          <a:xfrm>
            <a:off x="3134185" y="6292409"/>
            <a:ext cx="2616799" cy="223775"/>
          </a:xfrm>
          <a:custGeom>
            <a:avLst/>
            <a:gdLst>
              <a:gd name="T0" fmla="*/ 0 w 886"/>
              <a:gd name="T1" fmla="*/ 49 h 64"/>
              <a:gd name="T2" fmla="*/ 16 w 886"/>
              <a:gd name="T3" fmla="*/ 64 h 64"/>
              <a:gd name="T4" fmla="*/ 870 w 886"/>
              <a:gd name="T5" fmla="*/ 64 h 64"/>
              <a:gd name="T6" fmla="*/ 886 w 886"/>
              <a:gd name="T7" fmla="*/ 49 h 64"/>
              <a:gd name="T8" fmla="*/ 886 w 886"/>
              <a:gd name="T9" fmla="*/ 15 h 64"/>
              <a:gd name="T10" fmla="*/ 870 w 886"/>
              <a:gd name="T11" fmla="*/ 0 h 64"/>
              <a:gd name="T12" fmla="*/ 16 w 886"/>
              <a:gd name="T13" fmla="*/ 0 h 64"/>
              <a:gd name="T14" fmla="*/ 0 w 886"/>
              <a:gd name="T15" fmla="*/ 15 h 64"/>
              <a:gd name="T16" fmla="*/ 0 w 886"/>
              <a:gd name="T17" fmla="*/ 4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6" h="64">
                <a:moveTo>
                  <a:pt x="0" y="49"/>
                </a:moveTo>
                <a:cubicBezTo>
                  <a:pt x="0" y="57"/>
                  <a:pt x="7" y="64"/>
                  <a:pt x="16" y="64"/>
                </a:cubicBezTo>
                <a:cubicBezTo>
                  <a:pt x="870" y="64"/>
                  <a:pt x="870" y="64"/>
                  <a:pt x="870" y="64"/>
                </a:cubicBezTo>
                <a:cubicBezTo>
                  <a:pt x="879" y="64"/>
                  <a:pt x="886" y="57"/>
                  <a:pt x="886" y="49"/>
                </a:cubicBezTo>
                <a:cubicBezTo>
                  <a:pt x="886" y="15"/>
                  <a:pt x="886" y="15"/>
                  <a:pt x="886" y="15"/>
                </a:cubicBezTo>
                <a:cubicBezTo>
                  <a:pt x="886" y="7"/>
                  <a:pt x="879" y="0"/>
                  <a:pt x="87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5"/>
                </a:cubicBezTo>
                <a:lnTo>
                  <a:pt x="0" y="49"/>
                </a:ln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reeform 30">
            <a:extLst>
              <a:ext uri="{FF2B5EF4-FFF2-40B4-BE49-F238E27FC236}">
                <a16:creationId xmlns:a16="http://schemas.microsoft.com/office/drawing/2014/main" id="{75B16028-CBA8-4A0C-8B6F-7F2BA57ACAA9}"/>
              </a:ext>
            </a:extLst>
          </p:cNvPr>
          <p:cNvSpPr>
            <a:spLocks noEditPoints="1"/>
          </p:cNvSpPr>
          <p:nvPr/>
        </p:nvSpPr>
        <p:spPr bwMode="auto">
          <a:xfrm>
            <a:off x="3117440" y="6271099"/>
            <a:ext cx="2659423" cy="275532"/>
          </a:xfrm>
          <a:custGeom>
            <a:avLst/>
            <a:gdLst>
              <a:gd name="T0" fmla="*/ 6 w 892"/>
              <a:gd name="T1" fmla="*/ 43 h 70"/>
              <a:gd name="T2" fmla="*/ 13 w 892"/>
              <a:gd name="T3" fmla="*/ 1 h 70"/>
              <a:gd name="T4" fmla="*/ 34 w 892"/>
              <a:gd name="T5" fmla="*/ 6 h 70"/>
              <a:gd name="T6" fmla="*/ 70 w 892"/>
              <a:gd name="T7" fmla="*/ 0 h 70"/>
              <a:gd name="T8" fmla="*/ 97 w 892"/>
              <a:gd name="T9" fmla="*/ 3 h 70"/>
              <a:gd name="T10" fmla="*/ 127 w 892"/>
              <a:gd name="T11" fmla="*/ 3 h 70"/>
              <a:gd name="T12" fmla="*/ 154 w 892"/>
              <a:gd name="T13" fmla="*/ 0 h 70"/>
              <a:gd name="T14" fmla="*/ 190 w 892"/>
              <a:gd name="T15" fmla="*/ 6 h 70"/>
              <a:gd name="T16" fmla="*/ 234 w 892"/>
              <a:gd name="T17" fmla="*/ 0 h 70"/>
              <a:gd name="T18" fmla="*/ 254 w 892"/>
              <a:gd name="T19" fmla="*/ 6 h 70"/>
              <a:gd name="T20" fmla="*/ 290 w 892"/>
              <a:gd name="T21" fmla="*/ 0 h 70"/>
              <a:gd name="T22" fmla="*/ 317 w 892"/>
              <a:gd name="T23" fmla="*/ 3 h 70"/>
              <a:gd name="T24" fmla="*/ 347 w 892"/>
              <a:gd name="T25" fmla="*/ 3 h 70"/>
              <a:gd name="T26" fmla="*/ 374 w 892"/>
              <a:gd name="T27" fmla="*/ 0 h 70"/>
              <a:gd name="T28" fmla="*/ 410 w 892"/>
              <a:gd name="T29" fmla="*/ 6 h 70"/>
              <a:gd name="T30" fmla="*/ 454 w 892"/>
              <a:gd name="T31" fmla="*/ 0 h 70"/>
              <a:gd name="T32" fmla="*/ 474 w 892"/>
              <a:gd name="T33" fmla="*/ 6 h 70"/>
              <a:gd name="T34" fmla="*/ 510 w 892"/>
              <a:gd name="T35" fmla="*/ 0 h 70"/>
              <a:gd name="T36" fmla="*/ 537 w 892"/>
              <a:gd name="T37" fmla="*/ 3 h 70"/>
              <a:gd name="T38" fmla="*/ 567 w 892"/>
              <a:gd name="T39" fmla="*/ 3 h 70"/>
              <a:gd name="T40" fmla="*/ 594 w 892"/>
              <a:gd name="T41" fmla="*/ 0 h 70"/>
              <a:gd name="T42" fmla="*/ 630 w 892"/>
              <a:gd name="T43" fmla="*/ 6 h 70"/>
              <a:gd name="T44" fmla="*/ 674 w 892"/>
              <a:gd name="T45" fmla="*/ 0 h 70"/>
              <a:gd name="T46" fmla="*/ 694 w 892"/>
              <a:gd name="T47" fmla="*/ 6 h 70"/>
              <a:gd name="T48" fmla="*/ 730 w 892"/>
              <a:gd name="T49" fmla="*/ 0 h 70"/>
              <a:gd name="T50" fmla="*/ 757 w 892"/>
              <a:gd name="T51" fmla="*/ 3 h 70"/>
              <a:gd name="T52" fmla="*/ 787 w 892"/>
              <a:gd name="T53" fmla="*/ 3 h 70"/>
              <a:gd name="T54" fmla="*/ 814 w 892"/>
              <a:gd name="T55" fmla="*/ 0 h 70"/>
              <a:gd name="T56" fmla="*/ 850 w 892"/>
              <a:gd name="T57" fmla="*/ 6 h 70"/>
              <a:gd name="T58" fmla="*/ 877 w 892"/>
              <a:gd name="T59" fmla="*/ 3 h 70"/>
              <a:gd name="T60" fmla="*/ 889 w 892"/>
              <a:gd name="T61" fmla="*/ 28 h 70"/>
              <a:gd name="T62" fmla="*/ 886 w 892"/>
              <a:gd name="T63" fmla="*/ 54 h 70"/>
              <a:gd name="T64" fmla="*/ 859 w 892"/>
              <a:gd name="T65" fmla="*/ 70 h 70"/>
              <a:gd name="T66" fmla="*/ 832 w 892"/>
              <a:gd name="T67" fmla="*/ 67 h 70"/>
              <a:gd name="T68" fmla="*/ 802 w 892"/>
              <a:gd name="T69" fmla="*/ 67 h 70"/>
              <a:gd name="T70" fmla="*/ 775 w 892"/>
              <a:gd name="T71" fmla="*/ 70 h 70"/>
              <a:gd name="T72" fmla="*/ 739 w 892"/>
              <a:gd name="T73" fmla="*/ 64 h 70"/>
              <a:gd name="T74" fmla="*/ 695 w 892"/>
              <a:gd name="T75" fmla="*/ 70 h 70"/>
              <a:gd name="T76" fmla="*/ 675 w 892"/>
              <a:gd name="T77" fmla="*/ 64 h 70"/>
              <a:gd name="T78" fmla="*/ 639 w 892"/>
              <a:gd name="T79" fmla="*/ 70 h 70"/>
              <a:gd name="T80" fmla="*/ 612 w 892"/>
              <a:gd name="T81" fmla="*/ 67 h 70"/>
              <a:gd name="T82" fmla="*/ 582 w 892"/>
              <a:gd name="T83" fmla="*/ 67 h 70"/>
              <a:gd name="T84" fmla="*/ 555 w 892"/>
              <a:gd name="T85" fmla="*/ 70 h 70"/>
              <a:gd name="T86" fmla="*/ 519 w 892"/>
              <a:gd name="T87" fmla="*/ 64 h 70"/>
              <a:gd name="T88" fmla="*/ 475 w 892"/>
              <a:gd name="T89" fmla="*/ 70 h 70"/>
              <a:gd name="T90" fmla="*/ 455 w 892"/>
              <a:gd name="T91" fmla="*/ 64 h 70"/>
              <a:gd name="T92" fmla="*/ 419 w 892"/>
              <a:gd name="T93" fmla="*/ 70 h 70"/>
              <a:gd name="T94" fmla="*/ 392 w 892"/>
              <a:gd name="T95" fmla="*/ 67 h 70"/>
              <a:gd name="T96" fmla="*/ 362 w 892"/>
              <a:gd name="T97" fmla="*/ 67 h 70"/>
              <a:gd name="T98" fmla="*/ 335 w 892"/>
              <a:gd name="T99" fmla="*/ 70 h 70"/>
              <a:gd name="T100" fmla="*/ 299 w 892"/>
              <a:gd name="T101" fmla="*/ 64 h 70"/>
              <a:gd name="T102" fmla="*/ 255 w 892"/>
              <a:gd name="T103" fmla="*/ 70 h 70"/>
              <a:gd name="T104" fmla="*/ 235 w 892"/>
              <a:gd name="T105" fmla="*/ 64 h 70"/>
              <a:gd name="T106" fmla="*/ 199 w 892"/>
              <a:gd name="T107" fmla="*/ 70 h 70"/>
              <a:gd name="T108" fmla="*/ 172 w 892"/>
              <a:gd name="T109" fmla="*/ 67 h 70"/>
              <a:gd name="T110" fmla="*/ 142 w 892"/>
              <a:gd name="T111" fmla="*/ 67 h 70"/>
              <a:gd name="T112" fmla="*/ 115 w 892"/>
              <a:gd name="T113" fmla="*/ 70 h 70"/>
              <a:gd name="T114" fmla="*/ 79 w 892"/>
              <a:gd name="T115" fmla="*/ 64 h 70"/>
              <a:gd name="T116" fmla="*/ 35 w 892"/>
              <a:gd name="T117" fmla="*/ 70 h 70"/>
              <a:gd name="T118" fmla="*/ 15 w 892"/>
              <a:gd name="T119" fmla="*/ 6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92" h="70">
                <a:moveTo>
                  <a:pt x="0" y="52"/>
                </a:moveTo>
                <a:cubicBezTo>
                  <a:pt x="0" y="54"/>
                  <a:pt x="0" y="55"/>
                  <a:pt x="1" y="57"/>
                </a:cubicBezTo>
                <a:cubicBezTo>
                  <a:pt x="1" y="58"/>
                  <a:pt x="3" y="59"/>
                  <a:pt x="5" y="59"/>
                </a:cubicBezTo>
                <a:cubicBezTo>
                  <a:pt x="6" y="58"/>
                  <a:pt x="7" y="57"/>
                  <a:pt x="7" y="55"/>
                </a:cubicBezTo>
                <a:cubicBezTo>
                  <a:pt x="6" y="54"/>
                  <a:pt x="6" y="53"/>
                  <a:pt x="6" y="52"/>
                </a:cubicBezTo>
                <a:cubicBezTo>
                  <a:pt x="6" y="50"/>
                  <a:pt x="5" y="49"/>
                  <a:pt x="3" y="49"/>
                </a:cubicBezTo>
                <a:cubicBezTo>
                  <a:pt x="2" y="49"/>
                  <a:pt x="0" y="50"/>
                  <a:pt x="0" y="52"/>
                </a:cubicBezTo>
                <a:close/>
                <a:moveTo>
                  <a:pt x="0" y="39"/>
                </a:moveTo>
                <a:cubicBezTo>
                  <a:pt x="0" y="43"/>
                  <a:pt x="0" y="43"/>
                  <a:pt x="0" y="43"/>
                </a:cubicBezTo>
                <a:cubicBezTo>
                  <a:pt x="0" y="44"/>
                  <a:pt x="2" y="46"/>
                  <a:pt x="3" y="46"/>
                </a:cubicBezTo>
                <a:cubicBezTo>
                  <a:pt x="5" y="46"/>
                  <a:pt x="6" y="44"/>
                  <a:pt x="6" y="43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37"/>
                  <a:pt x="5" y="36"/>
                  <a:pt x="3" y="36"/>
                </a:cubicBezTo>
                <a:cubicBezTo>
                  <a:pt x="2" y="36"/>
                  <a:pt x="0" y="37"/>
                  <a:pt x="0" y="39"/>
                </a:cubicBezTo>
                <a:close/>
                <a:moveTo>
                  <a:pt x="0" y="19"/>
                </a:move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2" y="26"/>
                  <a:pt x="3" y="26"/>
                </a:cubicBezTo>
                <a:cubicBezTo>
                  <a:pt x="5" y="26"/>
                  <a:pt x="6" y="24"/>
                  <a:pt x="6" y="23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7"/>
                  <a:pt x="5" y="16"/>
                  <a:pt x="3" y="16"/>
                </a:cubicBezTo>
                <a:cubicBezTo>
                  <a:pt x="2" y="16"/>
                  <a:pt x="0" y="17"/>
                  <a:pt x="0" y="19"/>
                </a:cubicBezTo>
                <a:close/>
                <a:moveTo>
                  <a:pt x="13" y="1"/>
                </a:moveTo>
                <a:cubicBezTo>
                  <a:pt x="12" y="1"/>
                  <a:pt x="10" y="2"/>
                  <a:pt x="9" y="3"/>
                </a:cubicBezTo>
                <a:cubicBezTo>
                  <a:pt x="8" y="4"/>
                  <a:pt x="7" y="5"/>
                  <a:pt x="8" y="7"/>
                </a:cubicBezTo>
                <a:cubicBezTo>
                  <a:pt x="9" y="8"/>
                  <a:pt x="11" y="9"/>
                  <a:pt x="12" y="8"/>
                </a:cubicBezTo>
                <a:cubicBezTo>
                  <a:pt x="13" y="7"/>
                  <a:pt x="14" y="7"/>
                  <a:pt x="15" y="6"/>
                </a:cubicBezTo>
                <a:cubicBezTo>
                  <a:pt x="17" y="6"/>
                  <a:pt x="18" y="4"/>
                  <a:pt x="17" y="3"/>
                </a:cubicBezTo>
                <a:cubicBezTo>
                  <a:pt x="17" y="1"/>
                  <a:pt x="15" y="0"/>
                  <a:pt x="13" y="1"/>
                </a:cubicBezTo>
                <a:close/>
                <a:moveTo>
                  <a:pt x="34" y="0"/>
                </a:moveTo>
                <a:cubicBezTo>
                  <a:pt x="30" y="0"/>
                  <a:pt x="30" y="0"/>
                  <a:pt x="30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5"/>
                  <a:pt x="29" y="6"/>
                  <a:pt x="30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36" y="6"/>
                  <a:pt x="37" y="5"/>
                  <a:pt x="37" y="3"/>
                </a:cubicBezTo>
                <a:cubicBezTo>
                  <a:pt x="37" y="1"/>
                  <a:pt x="36" y="0"/>
                  <a:pt x="34" y="0"/>
                </a:cubicBezTo>
                <a:close/>
                <a:moveTo>
                  <a:pt x="54" y="0"/>
                </a:moveTo>
                <a:cubicBezTo>
                  <a:pt x="50" y="0"/>
                  <a:pt x="50" y="0"/>
                  <a:pt x="50" y="0"/>
                </a:cubicBezTo>
                <a:cubicBezTo>
                  <a:pt x="49" y="0"/>
                  <a:pt x="47" y="1"/>
                  <a:pt x="47" y="3"/>
                </a:cubicBezTo>
                <a:cubicBezTo>
                  <a:pt x="47" y="5"/>
                  <a:pt x="49" y="6"/>
                  <a:pt x="50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6" y="6"/>
                  <a:pt x="57" y="5"/>
                  <a:pt x="57" y="3"/>
                </a:cubicBezTo>
                <a:cubicBezTo>
                  <a:pt x="57" y="1"/>
                  <a:pt x="56" y="0"/>
                  <a:pt x="54" y="0"/>
                </a:cubicBezTo>
                <a:close/>
                <a:moveTo>
                  <a:pt x="74" y="0"/>
                </a:moveTo>
                <a:cubicBezTo>
                  <a:pt x="70" y="0"/>
                  <a:pt x="70" y="0"/>
                  <a:pt x="70" y="0"/>
                </a:cubicBezTo>
                <a:cubicBezTo>
                  <a:pt x="69" y="0"/>
                  <a:pt x="67" y="1"/>
                  <a:pt x="67" y="3"/>
                </a:cubicBezTo>
                <a:cubicBezTo>
                  <a:pt x="67" y="5"/>
                  <a:pt x="69" y="6"/>
                  <a:pt x="70" y="6"/>
                </a:cubicBezTo>
                <a:cubicBezTo>
                  <a:pt x="74" y="6"/>
                  <a:pt x="74" y="6"/>
                  <a:pt x="74" y="6"/>
                </a:cubicBezTo>
                <a:cubicBezTo>
                  <a:pt x="76" y="6"/>
                  <a:pt x="77" y="5"/>
                  <a:pt x="77" y="3"/>
                </a:cubicBezTo>
                <a:cubicBezTo>
                  <a:pt x="77" y="1"/>
                  <a:pt x="76" y="0"/>
                  <a:pt x="74" y="0"/>
                </a:cubicBezTo>
                <a:close/>
                <a:moveTo>
                  <a:pt x="94" y="0"/>
                </a:move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7" y="1"/>
                  <a:pt x="87" y="3"/>
                </a:cubicBezTo>
                <a:cubicBezTo>
                  <a:pt x="87" y="5"/>
                  <a:pt x="89" y="6"/>
                  <a:pt x="90" y="6"/>
                </a:cubicBezTo>
                <a:cubicBezTo>
                  <a:pt x="94" y="6"/>
                  <a:pt x="94" y="6"/>
                  <a:pt x="94" y="6"/>
                </a:cubicBezTo>
                <a:cubicBezTo>
                  <a:pt x="96" y="6"/>
                  <a:pt x="97" y="5"/>
                  <a:pt x="97" y="3"/>
                </a:cubicBezTo>
                <a:cubicBezTo>
                  <a:pt x="97" y="1"/>
                  <a:pt x="96" y="0"/>
                  <a:pt x="94" y="0"/>
                </a:cubicBezTo>
                <a:close/>
                <a:moveTo>
                  <a:pt x="114" y="0"/>
                </a:moveTo>
                <a:cubicBezTo>
                  <a:pt x="110" y="0"/>
                  <a:pt x="110" y="0"/>
                  <a:pt x="110" y="0"/>
                </a:cubicBezTo>
                <a:cubicBezTo>
                  <a:pt x="109" y="0"/>
                  <a:pt x="107" y="1"/>
                  <a:pt x="107" y="3"/>
                </a:cubicBezTo>
                <a:cubicBezTo>
                  <a:pt x="107" y="5"/>
                  <a:pt x="109" y="6"/>
                  <a:pt x="110" y="6"/>
                </a:cubicBezTo>
                <a:cubicBezTo>
                  <a:pt x="114" y="6"/>
                  <a:pt x="114" y="6"/>
                  <a:pt x="114" y="6"/>
                </a:cubicBezTo>
                <a:cubicBezTo>
                  <a:pt x="116" y="6"/>
                  <a:pt x="117" y="5"/>
                  <a:pt x="117" y="3"/>
                </a:cubicBezTo>
                <a:cubicBezTo>
                  <a:pt x="117" y="1"/>
                  <a:pt x="116" y="0"/>
                  <a:pt x="114" y="0"/>
                </a:cubicBezTo>
                <a:close/>
                <a:moveTo>
                  <a:pt x="134" y="0"/>
                </a:moveTo>
                <a:cubicBezTo>
                  <a:pt x="130" y="0"/>
                  <a:pt x="130" y="0"/>
                  <a:pt x="130" y="0"/>
                </a:cubicBezTo>
                <a:cubicBezTo>
                  <a:pt x="129" y="0"/>
                  <a:pt x="127" y="1"/>
                  <a:pt x="127" y="3"/>
                </a:cubicBezTo>
                <a:cubicBezTo>
                  <a:pt x="127" y="5"/>
                  <a:pt x="129" y="6"/>
                  <a:pt x="130" y="6"/>
                </a:cubicBezTo>
                <a:cubicBezTo>
                  <a:pt x="134" y="6"/>
                  <a:pt x="134" y="6"/>
                  <a:pt x="134" y="6"/>
                </a:cubicBezTo>
                <a:cubicBezTo>
                  <a:pt x="136" y="6"/>
                  <a:pt x="137" y="5"/>
                  <a:pt x="137" y="3"/>
                </a:cubicBezTo>
                <a:cubicBezTo>
                  <a:pt x="137" y="1"/>
                  <a:pt x="136" y="0"/>
                  <a:pt x="134" y="0"/>
                </a:cubicBezTo>
                <a:close/>
                <a:moveTo>
                  <a:pt x="154" y="0"/>
                </a:moveTo>
                <a:cubicBezTo>
                  <a:pt x="150" y="0"/>
                  <a:pt x="150" y="0"/>
                  <a:pt x="150" y="0"/>
                </a:cubicBezTo>
                <a:cubicBezTo>
                  <a:pt x="149" y="0"/>
                  <a:pt x="147" y="1"/>
                  <a:pt x="147" y="3"/>
                </a:cubicBezTo>
                <a:cubicBezTo>
                  <a:pt x="147" y="5"/>
                  <a:pt x="149" y="6"/>
                  <a:pt x="150" y="6"/>
                </a:cubicBezTo>
                <a:cubicBezTo>
                  <a:pt x="154" y="6"/>
                  <a:pt x="154" y="6"/>
                  <a:pt x="154" y="6"/>
                </a:cubicBezTo>
                <a:cubicBezTo>
                  <a:pt x="156" y="6"/>
                  <a:pt x="157" y="5"/>
                  <a:pt x="157" y="3"/>
                </a:cubicBezTo>
                <a:cubicBezTo>
                  <a:pt x="157" y="1"/>
                  <a:pt x="156" y="0"/>
                  <a:pt x="154" y="0"/>
                </a:cubicBezTo>
                <a:close/>
                <a:moveTo>
                  <a:pt x="174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9" y="0"/>
                  <a:pt x="167" y="1"/>
                  <a:pt x="167" y="3"/>
                </a:cubicBezTo>
                <a:cubicBezTo>
                  <a:pt x="167" y="5"/>
                  <a:pt x="169" y="6"/>
                  <a:pt x="170" y="6"/>
                </a:cubicBezTo>
                <a:cubicBezTo>
                  <a:pt x="174" y="6"/>
                  <a:pt x="174" y="6"/>
                  <a:pt x="174" y="6"/>
                </a:cubicBezTo>
                <a:cubicBezTo>
                  <a:pt x="176" y="6"/>
                  <a:pt x="177" y="5"/>
                  <a:pt x="177" y="3"/>
                </a:cubicBezTo>
                <a:cubicBezTo>
                  <a:pt x="177" y="1"/>
                  <a:pt x="176" y="0"/>
                  <a:pt x="174" y="0"/>
                </a:cubicBezTo>
                <a:close/>
                <a:moveTo>
                  <a:pt x="194" y="0"/>
                </a:moveTo>
                <a:cubicBezTo>
                  <a:pt x="190" y="0"/>
                  <a:pt x="190" y="0"/>
                  <a:pt x="190" y="0"/>
                </a:cubicBezTo>
                <a:cubicBezTo>
                  <a:pt x="189" y="0"/>
                  <a:pt x="187" y="1"/>
                  <a:pt x="187" y="3"/>
                </a:cubicBezTo>
                <a:cubicBezTo>
                  <a:pt x="187" y="5"/>
                  <a:pt x="189" y="6"/>
                  <a:pt x="190" y="6"/>
                </a:cubicBezTo>
                <a:cubicBezTo>
                  <a:pt x="194" y="6"/>
                  <a:pt x="194" y="6"/>
                  <a:pt x="194" y="6"/>
                </a:cubicBezTo>
                <a:cubicBezTo>
                  <a:pt x="196" y="6"/>
                  <a:pt x="197" y="5"/>
                  <a:pt x="197" y="3"/>
                </a:cubicBezTo>
                <a:cubicBezTo>
                  <a:pt x="197" y="1"/>
                  <a:pt x="196" y="0"/>
                  <a:pt x="194" y="0"/>
                </a:cubicBezTo>
                <a:close/>
                <a:moveTo>
                  <a:pt x="214" y="0"/>
                </a:moveTo>
                <a:cubicBezTo>
                  <a:pt x="210" y="0"/>
                  <a:pt x="210" y="0"/>
                  <a:pt x="210" y="0"/>
                </a:cubicBezTo>
                <a:cubicBezTo>
                  <a:pt x="209" y="0"/>
                  <a:pt x="207" y="1"/>
                  <a:pt x="207" y="3"/>
                </a:cubicBezTo>
                <a:cubicBezTo>
                  <a:pt x="207" y="5"/>
                  <a:pt x="209" y="6"/>
                  <a:pt x="210" y="6"/>
                </a:cubicBezTo>
                <a:cubicBezTo>
                  <a:pt x="214" y="6"/>
                  <a:pt x="214" y="6"/>
                  <a:pt x="214" y="6"/>
                </a:cubicBezTo>
                <a:cubicBezTo>
                  <a:pt x="216" y="6"/>
                  <a:pt x="217" y="5"/>
                  <a:pt x="217" y="3"/>
                </a:cubicBezTo>
                <a:cubicBezTo>
                  <a:pt x="217" y="1"/>
                  <a:pt x="216" y="0"/>
                  <a:pt x="214" y="0"/>
                </a:cubicBezTo>
                <a:close/>
                <a:moveTo>
                  <a:pt x="234" y="0"/>
                </a:moveTo>
                <a:cubicBezTo>
                  <a:pt x="230" y="0"/>
                  <a:pt x="230" y="0"/>
                  <a:pt x="230" y="0"/>
                </a:cubicBezTo>
                <a:cubicBezTo>
                  <a:pt x="229" y="0"/>
                  <a:pt x="227" y="1"/>
                  <a:pt x="227" y="3"/>
                </a:cubicBezTo>
                <a:cubicBezTo>
                  <a:pt x="227" y="5"/>
                  <a:pt x="229" y="6"/>
                  <a:pt x="230" y="6"/>
                </a:cubicBezTo>
                <a:cubicBezTo>
                  <a:pt x="234" y="6"/>
                  <a:pt x="234" y="6"/>
                  <a:pt x="234" y="6"/>
                </a:cubicBezTo>
                <a:cubicBezTo>
                  <a:pt x="236" y="6"/>
                  <a:pt x="237" y="5"/>
                  <a:pt x="237" y="3"/>
                </a:cubicBezTo>
                <a:cubicBezTo>
                  <a:pt x="237" y="1"/>
                  <a:pt x="236" y="0"/>
                  <a:pt x="234" y="0"/>
                </a:cubicBezTo>
                <a:close/>
                <a:moveTo>
                  <a:pt x="254" y="0"/>
                </a:moveTo>
                <a:cubicBezTo>
                  <a:pt x="250" y="0"/>
                  <a:pt x="250" y="0"/>
                  <a:pt x="250" y="0"/>
                </a:cubicBezTo>
                <a:cubicBezTo>
                  <a:pt x="249" y="0"/>
                  <a:pt x="247" y="1"/>
                  <a:pt x="247" y="3"/>
                </a:cubicBezTo>
                <a:cubicBezTo>
                  <a:pt x="247" y="5"/>
                  <a:pt x="249" y="6"/>
                  <a:pt x="250" y="6"/>
                </a:cubicBezTo>
                <a:cubicBezTo>
                  <a:pt x="254" y="6"/>
                  <a:pt x="254" y="6"/>
                  <a:pt x="254" y="6"/>
                </a:cubicBezTo>
                <a:cubicBezTo>
                  <a:pt x="256" y="6"/>
                  <a:pt x="257" y="5"/>
                  <a:pt x="257" y="3"/>
                </a:cubicBezTo>
                <a:cubicBezTo>
                  <a:pt x="257" y="1"/>
                  <a:pt x="256" y="0"/>
                  <a:pt x="254" y="0"/>
                </a:cubicBezTo>
                <a:close/>
                <a:moveTo>
                  <a:pt x="274" y="0"/>
                </a:moveTo>
                <a:cubicBezTo>
                  <a:pt x="270" y="0"/>
                  <a:pt x="270" y="0"/>
                  <a:pt x="270" y="0"/>
                </a:cubicBezTo>
                <a:cubicBezTo>
                  <a:pt x="269" y="0"/>
                  <a:pt x="267" y="1"/>
                  <a:pt x="267" y="3"/>
                </a:cubicBezTo>
                <a:cubicBezTo>
                  <a:pt x="267" y="5"/>
                  <a:pt x="269" y="6"/>
                  <a:pt x="270" y="6"/>
                </a:cubicBezTo>
                <a:cubicBezTo>
                  <a:pt x="274" y="6"/>
                  <a:pt x="274" y="6"/>
                  <a:pt x="274" y="6"/>
                </a:cubicBezTo>
                <a:cubicBezTo>
                  <a:pt x="276" y="6"/>
                  <a:pt x="277" y="5"/>
                  <a:pt x="277" y="3"/>
                </a:cubicBezTo>
                <a:cubicBezTo>
                  <a:pt x="277" y="1"/>
                  <a:pt x="276" y="0"/>
                  <a:pt x="274" y="0"/>
                </a:cubicBezTo>
                <a:close/>
                <a:moveTo>
                  <a:pt x="294" y="0"/>
                </a:moveTo>
                <a:cubicBezTo>
                  <a:pt x="290" y="0"/>
                  <a:pt x="290" y="0"/>
                  <a:pt x="290" y="0"/>
                </a:cubicBezTo>
                <a:cubicBezTo>
                  <a:pt x="289" y="0"/>
                  <a:pt x="287" y="1"/>
                  <a:pt x="287" y="3"/>
                </a:cubicBezTo>
                <a:cubicBezTo>
                  <a:pt x="287" y="5"/>
                  <a:pt x="289" y="6"/>
                  <a:pt x="290" y="6"/>
                </a:cubicBezTo>
                <a:cubicBezTo>
                  <a:pt x="294" y="6"/>
                  <a:pt x="294" y="6"/>
                  <a:pt x="294" y="6"/>
                </a:cubicBezTo>
                <a:cubicBezTo>
                  <a:pt x="296" y="6"/>
                  <a:pt x="297" y="5"/>
                  <a:pt x="297" y="3"/>
                </a:cubicBezTo>
                <a:cubicBezTo>
                  <a:pt x="297" y="1"/>
                  <a:pt x="296" y="0"/>
                  <a:pt x="294" y="0"/>
                </a:cubicBezTo>
                <a:close/>
                <a:moveTo>
                  <a:pt x="314" y="0"/>
                </a:moveTo>
                <a:cubicBezTo>
                  <a:pt x="310" y="0"/>
                  <a:pt x="310" y="0"/>
                  <a:pt x="310" y="0"/>
                </a:cubicBezTo>
                <a:cubicBezTo>
                  <a:pt x="309" y="0"/>
                  <a:pt x="307" y="1"/>
                  <a:pt x="307" y="3"/>
                </a:cubicBezTo>
                <a:cubicBezTo>
                  <a:pt x="307" y="5"/>
                  <a:pt x="309" y="6"/>
                  <a:pt x="310" y="6"/>
                </a:cubicBezTo>
                <a:cubicBezTo>
                  <a:pt x="314" y="6"/>
                  <a:pt x="314" y="6"/>
                  <a:pt x="314" y="6"/>
                </a:cubicBezTo>
                <a:cubicBezTo>
                  <a:pt x="316" y="6"/>
                  <a:pt x="317" y="5"/>
                  <a:pt x="317" y="3"/>
                </a:cubicBezTo>
                <a:cubicBezTo>
                  <a:pt x="317" y="1"/>
                  <a:pt x="316" y="0"/>
                  <a:pt x="314" y="0"/>
                </a:cubicBezTo>
                <a:close/>
                <a:moveTo>
                  <a:pt x="334" y="0"/>
                </a:moveTo>
                <a:cubicBezTo>
                  <a:pt x="330" y="0"/>
                  <a:pt x="330" y="0"/>
                  <a:pt x="330" y="0"/>
                </a:cubicBezTo>
                <a:cubicBezTo>
                  <a:pt x="329" y="0"/>
                  <a:pt x="327" y="1"/>
                  <a:pt x="327" y="3"/>
                </a:cubicBezTo>
                <a:cubicBezTo>
                  <a:pt x="327" y="5"/>
                  <a:pt x="329" y="6"/>
                  <a:pt x="330" y="6"/>
                </a:cubicBezTo>
                <a:cubicBezTo>
                  <a:pt x="334" y="6"/>
                  <a:pt x="334" y="6"/>
                  <a:pt x="334" y="6"/>
                </a:cubicBezTo>
                <a:cubicBezTo>
                  <a:pt x="336" y="6"/>
                  <a:pt x="337" y="5"/>
                  <a:pt x="337" y="3"/>
                </a:cubicBezTo>
                <a:cubicBezTo>
                  <a:pt x="337" y="1"/>
                  <a:pt x="336" y="0"/>
                  <a:pt x="334" y="0"/>
                </a:cubicBezTo>
                <a:close/>
                <a:moveTo>
                  <a:pt x="354" y="0"/>
                </a:moveTo>
                <a:cubicBezTo>
                  <a:pt x="350" y="0"/>
                  <a:pt x="350" y="0"/>
                  <a:pt x="350" y="0"/>
                </a:cubicBezTo>
                <a:cubicBezTo>
                  <a:pt x="349" y="0"/>
                  <a:pt x="347" y="1"/>
                  <a:pt x="347" y="3"/>
                </a:cubicBezTo>
                <a:cubicBezTo>
                  <a:pt x="347" y="5"/>
                  <a:pt x="349" y="6"/>
                  <a:pt x="350" y="6"/>
                </a:cubicBezTo>
                <a:cubicBezTo>
                  <a:pt x="354" y="6"/>
                  <a:pt x="354" y="6"/>
                  <a:pt x="354" y="6"/>
                </a:cubicBezTo>
                <a:cubicBezTo>
                  <a:pt x="356" y="6"/>
                  <a:pt x="357" y="5"/>
                  <a:pt x="357" y="3"/>
                </a:cubicBezTo>
                <a:cubicBezTo>
                  <a:pt x="357" y="1"/>
                  <a:pt x="356" y="0"/>
                  <a:pt x="354" y="0"/>
                </a:cubicBezTo>
                <a:close/>
                <a:moveTo>
                  <a:pt x="374" y="0"/>
                </a:moveTo>
                <a:cubicBezTo>
                  <a:pt x="370" y="0"/>
                  <a:pt x="370" y="0"/>
                  <a:pt x="370" y="0"/>
                </a:cubicBezTo>
                <a:cubicBezTo>
                  <a:pt x="369" y="0"/>
                  <a:pt x="367" y="1"/>
                  <a:pt x="367" y="3"/>
                </a:cubicBezTo>
                <a:cubicBezTo>
                  <a:pt x="367" y="5"/>
                  <a:pt x="369" y="6"/>
                  <a:pt x="370" y="6"/>
                </a:cubicBezTo>
                <a:cubicBezTo>
                  <a:pt x="374" y="6"/>
                  <a:pt x="374" y="6"/>
                  <a:pt x="374" y="6"/>
                </a:cubicBezTo>
                <a:cubicBezTo>
                  <a:pt x="376" y="6"/>
                  <a:pt x="377" y="5"/>
                  <a:pt x="377" y="3"/>
                </a:cubicBezTo>
                <a:cubicBezTo>
                  <a:pt x="377" y="1"/>
                  <a:pt x="376" y="0"/>
                  <a:pt x="374" y="0"/>
                </a:cubicBezTo>
                <a:close/>
                <a:moveTo>
                  <a:pt x="394" y="0"/>
                </a:moveTo>
                <a:cubicBezTo>
                  <a:pt x="390" y="0"/>
                  <a:pt x="390" y="0"/>
                  <a:pt x="390" y="0"/>
                </a:cubicBezTo>
                <a:cubicBezTo>
                  <a:pt x="389" y="0"/>
                  <a:pt x="387" y="1"/>
                  <a:pt x="387" y="3"/>
                </a:cubicBezTo>
                <a:cubicBezTo>
                  <a:pt x="387" y="5"/>
                  <a:pt x="389" y="6"/>
                  <a:pt x="390" y="6"/>
                </a:cubicBezTo>
                <a:cubicBezTo>
                  <a:pt x="394" y="6"/>
                  <a:pt x="394" y="6"/>
                  <a:pt x="394" y="6"/>
                </a:cubicBezTo>
                <a:cubicBezTo>
                  <a:pt x="396" y="6"/>
                  <a:pt x="397" y="5"/>
                  <a:pt x="397" y="3"/>
                </a:cubicBezTo>
                <a:cubicBezTo>
                  <a:pt x="397" y="1"/>
                  <a:pt x="396" y="0"/>
                  <a:pt x="394" y="0"/>
                </a:cubicBezTo>
                <a:close/>
                <a:moveTo>
                  <a:pt x="414" y="0"/>
                </a:moveTo>
                <a:cubicBezTo>
                  <a:pt x="410" y="0"/>
                  <a:pt x="410" y="0"/>
                  <a:pt x="410" y="0"/>
                </a:cubicBezTo>
                <a:cubicBezTo>
                  <a:pt x="409" y="0"/>
                  <a:pt x="407" y="1"/>
                  <a:pt x="407" y="3"/>
                </a:cubicBezTo>
                <a:cubicBezTo>
                  <a:pt x="407" y="5"/>
                  <a:pt x="409" y="6"/>
                  <a:pt x="410" y="6"/>
                </a:cubicBezTo>
                <a:cubicBezTo>
                  <a:pt x="414" y="6"/>
                  <a:pt x="414" y="6"/>
                  <a:pt x="414" y="6"/>
                </a:cubicBezTo>
                <a:cubicBezTo>
                  <a:pt x="416" y="6"/>
                  <a:pt x="417" y="5"/>
                  <a:pt x="417" y="3"/>
                </a:cubicBezTo>
                <a:cubicBezTo>
                  <a:pt x="417" y="1"/>
                  <a:pt x="416" y="0"/>
                  <a:pt x="414" y="0"/>
                </a:cubicBezTo>
                <a:close/>
                <a:moveTo>
                  <a:pt x="434" y="0"/>
                </a:moveTo>
                <a:cubicBezTo>
                  <a:pt x="430" y="0"/>
                  <a:pt x="430" y="0"/>
                  <a:pt x="430" y="0"/>
                </a:cubicBezTo>
                <a:cubicBezTo>
                  <a:pt x="429" y="0"/>
                  <a:pt x="427" y="1"/>
                  <a:pt x="427" y="3"/>
                </a:cubicBezTo>
                <a:cubicBezTo>
                  <a:pt x="427" y="5"/>
                  <a:pt x="429" y="6"/>
                  <a:pt x="430" y="6"/>
                </a:cubicBezTo>
                <a:cubicBezTo>
                  <a:pt x="434" y="6"/>
                  <a:pt x="434" y="6"/>
                  <a:pt x="434" y="6"/>
                </a:cubicBezTo>
                <a:cubicBezTo>
                  <a:pt x="436" y="6"/>
                  <a:pt x="437" y="5"/>
                  <a:pt x="437" y="3"/>
                </a:cubicBezTo>
                <a:cubicBezTo>
                  <a:pt x="437" y="1"/>
                  <a:pt x="436" y="0"/>
                  <a:pt x="434" y="0"/>
                </a:cubicBezTo>
                <a:close/>
                <a:moveTo>
                  <a:pt x="454" y="0"/>
                </a:moveTo>
                <a:cubicBezTo>
                  <a:pt x="450" y="0"/>
                  <a:pt x="450" y="0"/>
                  <a:pt x="450" y="0"/>
                </a:cubicBezTo>
                <a:cubicBezTo>
                  <a:pt x="449" y="0"/>
                  <a:pt x="447" y="1"/>
                  <a:pt x="447" y="3"/>
                </a:cubicBezTo>
                <a:cubicBezTo>
                  <a:pt x="447" y="5"/>
                  <a:pt x="449" y="6"/>
                  <a:pt x="450" y="6"/>
                </a:cubicBezTo>
                <a:cubicBezTo>
                  <a:pt x="454" y="6"/>
                  <a:pt x="454" y="6"/>
                  <a:pt x="454" y="6"/>
                </a:cubicBezTo>
                <a:cubicBezTo>
                  <a:pt x="456" y="6"/>
                  <a:pt x="457" y="5"/>
                  <a:pt x="457" y="3"/>
                </a:cubicBezTo>
                <a:cubicBezTo>
                  <a:pt x="457" y="1"/>
                  <a:pt x="456" y="0"/>
                  <a:pt x="454" y="0"/>
                </a:cubicBezTo>
                <a:close/>
                <a:moveTo>
                  <a:pt x="474" y="0"/>
                </a:moveTo>
                <a:cubicBezTo>
                  <a:pt x="470" y="0"/>
                  <a:pt x="470" y="0"/>
                  <a:pt x="470" y="0"/>
                </a:cubicBezTo>
                <a:cubicBezTo>
                  <a:pt x="469" y="0"/>
                  <a:pt x="467" y="1"/>
                  <a:pt x="467" y="3"/>
                </a:cubicBezTo>
                <a:cubicBezTo>
                  <a:pt x="467" y="5"/>
                  <a:pt x="469" y="6"/>
                  <a:pt x="470" y="6"/>
                </a:cubicBezTo>
                <a:cubicBezTo>
                  <a:pt x="474" y="6"/>
                  <a:pt x="474" y="6"/>
                  <a:pt x="474" y="6"/>
                </a:cubicBezTo>
                <a:cubicBezTo>
                  <a:pt x="476" y="6"/>
                  <a:pt x="477" y="5"/>
                  <a:pt x="477" y="3"/>
                </a:cubicBezTo>
                <a:cubicBezTo>
                  <a:pt x="477" y="1"/>
                  <a:pt x="476" y="0"/>
                  <a:pt x="474" y="0"/>
                </a:cubicBezTo>
                <a:close/>
                <a:moveTo>
                  <a:pt x="494" y="0"/>
                </a:moveTo>
                <a:cubicBezTo>
                  <a:pt x="490" y="0"/>
                  <a:pt x="490" y="0"/>
                  <a:pt x="490" y="0"/>
                </a:cubicBezTo>
                <a:cubicBezTo>
                  <a:pt x="489" y="0"/>
                  <a:pt x="487" y="1"/>
                  <a:pt x="487" y="3"/>
                </a:cubicBezTo>
                <a:cubicBezTo>
                  <a:pt x="487" y="5"/>
                  <a:pt x="489" y="6"/>
                  <a:pt x="490" y="6"/>
                </a:cubicBezTo>
                <a:cubicBezTo>
                  <a:pt x="494" y="6"/>
                  <a:pt x="494" y="6"/>
                  <a:pt x="494" y="6"/>
                </a:cubicBezTo>
                <a:cubicBezTo>
                  <a:pt x="496" y="6"/>
                  <a:pt x="497" y="5"/>
                  <a:pt x="497" y="3"/>
                </a:cubicBezTo>
                <a:cubicBezTo>
                  <a:pt x="497" y="1"/>
                  <a:pt x="496" y="0"/>
                  <a:pt x="494" y="0"/>
                </a:cubicBezTo>
                <a:close/>
                <a:moveTo>
                  <a:pt x="514" y="0"/>
                </a:moveTo>
                <a:cubicBezTo>
                  <a:pt x="510" y="0"/>
                  <a:pt x="510" y="0"/>
                  <a:pt x="510" y="0"/>
                </a:cubicBezTo>
                <a:cubicBezTo>
                  <a:pt x="509" y="0"/>
                  <a:pt x="507" y="1"/>
                  <a:pt x="507" y="3"/>
                </a:cubicBezTo>
                <a:cubicBezTo>
                  <a:pt x="507" y="5"/>
                  <a:pt x="509" y="6"/>
                  <a:pt x="510" y="6"/>
                </a:cubicBezTo>
                <a:cubicBezTo>
                  <a:pt x="514" y="6"/>
                  <a:pt x="514" y="6"/>
                  <a:pt x="514" y="6"/>
                </a:cubicBezTo>
                <a:cubicBezTo>
                  <a:pt x="516" y="6"/>
                  <a:pt x="517" y="5"/>
                  <a:pt x="517" y="3"/>
                </a:cubicBezTo>
                <a:cubicBezTo>
                  <a:pt x="517" y="1"/>
                  <a:pt x="516" y="0"/>
                  <a:pt x="514" y="0"/>
                </a:cubicBezTo>
                <a:close/>
                <a:moveTo>
                  <a:pt x="534" y="0"/>
                </a:moveTo>
                <a:cubicBezTo>
                  <a:pt x="530" y="0"/>
                  <a:pt x="530" y="0"/>
                  <a:pt x="530" y="0"/>
                </a:cubicBezTo>
                <a:cubicBezTo>
                  <a:pt x="529" y="0"/>
                  <a:pt x="527" y="1"/>
                  <a:pt x="527" y="3"/>
                </a:cubicBezTo>
                <a:cubicBezTo>
                  <a:pt x="527" y="5"/>
                  <a:pt x="529" y="6"/>
                  <a:pt x="530" y="6"/>
                </a:cubicBezTo>
                <a:cubicBezTo>
                  <a:pt x="534" y="6"/>
                  <a:pt x="534" y="6"/>
                  <a:pt x="534" y="6"/>
                </a:cubicBezTo>
                <a:cubicBezTo>
                  <a:pt x="536" y="6"/>
                  <a:pt x="537" y="5"/>
                  <a:pt x="537" y="3"/>
                </a:cubicBezTo>
                <a:cubicBezTo>
                  <a:pt x="537" y="1"/>
                  <a:pt x="536" y="0"/>
                  <a:pt x="534" y="0"/>
                </a:cubicBezTo>
                <a:close/>
                <a:moveTo>
                  <a:pt x="554" y="0"/>
                </a:moveTo>
                <a:cubicBezTo>
                  <a:pt x="550" y="0"/>
                  <a:pt x="550" y="0"/>
                  <a:pt x="550" y="0"/>
                </a:cubicBezTo>
                <a:cubicBezTo>
                  <a:pt x="549" y="0"/>
                  <a:pt x="547" y="1"/>
                  <a:pt x="547" y="3"/>
                </a:cubicBezTo>
                <a:cubicBezTo>
                  <a:pt x="547" y="5"/>
                  <a:pt x="549" y="6"/>
                  <a:pt x="550" y="6"/>
                </a:cubicBezTo>
                <a:cubicBezTo>
                  <a:pt x="554" y="6"/>
                  <a:pt x="554" y="6"/>
                  <a:pt x="554" y="6"/>
                </a:cubicBezTo>
                <a:cubicBezTo>
                  <a:pt x="556" y="6"/>
                  <a:pt x="557" y="5"/>
                  <a:pt x="557" y="3"/>
                </a:cubicBezTo>
                <a:cubicBezTo>
                  <a:pt x="557" y="1"/>
                  <a:pt x="556" y="0"/>
                  <a:pt x="554" y="0"/>
                </a:cubicBezTo>
                <a:close/>
                <a:moveTo>
                  <a:pt x="574" y="0"/>
                </a:moveTo>
                <a:cubicBezTo>
                  <a:pt x="570" y="0"/>
                  <a:pt x="570" y="0"/>
                  <a:pt x="570" y="0"/>
                </a:cubicBezTo>
                <a:cubicBezTo>
                  <a:pt x="569" y="0"/>
                  <a:pt x="567" y="1"/>
                  <a:pt x="567" y="3"/>
                </a:cubicBezTo>
                <a:cubicBezTo>
                  <a:pt x="567" y="5"/>
                  <a:pt x="569" y="6"/>
                  <a:pt x="570" y="6"/>
                </a:cubicBezTo>
                <a:cubicBezTo>
                  <a:pt x="574" y="6"/>
                  <a:pt x="574" y="6"/>
                  <a:pt x="574" y="6"/>
                </a:cubicBezTo>
                <a:cubicBezTo>
                  <a:pt x="576" y="6"/>
                  <a:pt x="577" y="5"/>
                  <a:pt x="577" y="3"/>
                </a:cubicBezTo>
                <a:cubicBezTo>
                  <a:pt x="577" y="1"/>
                  <a:pt x="576" y="0"/>
                  <a:pt x="574" y="0"/>
                </a:cubicBezTo>
                <a:close/>
                <a:moveTo>
                  <a:pt x="594" y="0"/>
                </a:moveTo>
                <a:cubicBezTo>
                  <a:pt x="590" y="0"/>
                  <a:pt x="590" y="0"/>
                  <a:pt x="590" y="0"/>
                </a:cubicBezTo>
                <a:cubicBezTo>
                  <a:pt x="589" y="0"/>
                  <a:pt x="587" y="1"/>
                  <a:pt x="587" y="3"/>
                </a:cubicBezTo>
                <a:cubicBezTo>
                  <a:pt x="587" y="5"/>
                  <a:pt x="589" y="6"/>
                  <a:pt x="590" y="6"/>
                </a:cubicBezTo>
                <a:cubicBezTo>
                  <a:pt x="594" y="6"/>
                  <a:pt x="594" y="6"/>
                  <a:pt x="594" y="6"/>
                </a:cubicBezTo>
                <a:cubicBezTo>
                  <a:pt x="596" y="6"/>
                  <a:pt x="597" y="5"/>
                  <a:pt x="597" y="3"/>
                </a:cubicBezTo>
                <a:cubicBezTo>
                  <a:pt x="597" y="1"/>
                  <a:pt x="596" y="0"/>
                  <a:pt x="594" y="0"/>
                </a:cubicBezTo>
                <a:close/>
                <a:moveTo>
                  <a:pt x="614" y="0"/>
                </a:moveTo>
                <a:cubicBezTo>
                  <a:pt x="610" y="0"/>
                  <a:pt x="610" y="0"/>
                  <a:pt x="610" y="0"/>
                </a:cubicBezTo>
                <a:cubicBezTo>
                  <a:pt x="609" y="0"/>
                  <a:pt x="607" y="1"/>
                  <a:pt x="607" y="3"/>
                </a:cubicBezTo>
                <a:cubicBezTo>
                  <a:pt x="607" y="5"/>
                  <a:pt x="609" y="6"/>
                  <a:pt x="610" y="6"/>
                </a:cubicBezTo>
                <a:cubicBezTo>
                  <a:pt x="614" y="6"/>
                  <a:pt x="614" y="6"/>
                  <a:pt x="614" y="6"/>
                </a:cubicBezTo>
                <a:cubicBezTo>
                  <a:pt x="616" y="6"/>
                  <a:pt x="617" y="5"/>
                  <a:pt x="617" y="3"/>
                </a:cubicBezTo>
                <a:cubicBezTo>
                  <a:pt x="617" y="1"/>
                  <a:pt x="616" y="0"/>
                  <a:pt x="614" y="0"/>
                </a:cubicBezTo>
                <a:close/>
                <a:moveTo>
                  <a:pt x="634" y="0"/>
                </a:moveTo>
                <a:cubicBezTo>
                  <a:pt x="630" y="0"/>
                  <a:pt x="630" y="0"/>
                  <a:pt x="630" y="0"/>
                </a:cubicBezTo>
                <a:cubicBezTo>
                  <a:pt x="629" y="0"/>
                  <a:pt x="627" y="1"/>
                  <a:pt x="627" y="3"/>
                </a:cubicBezTo>
                <a:cubicBezTo>
                  <a:pt x="627" y="5"/>
                  <a:pt x="629" y="6"/>
                  <a:pt x="630" y="6"/>
                </a:cubicBezTo>
                <a:cubicBezTo>
                  <a:pt x="634" y="6"/>
                  <a:pt x="634" y="6"/>
                  <a:pt x="634" y="6"/>
                </a:cubicBezTo>
                <a:cubicBezTo>
                  <a:pt x="636" y="6"/>
                  <a:pt x="637" y="5"/>
                  <a:pt x="637" y="3"/>
                </a:cubicBezTo>
                <a:cubicBezTo>
                  <a:pt x="637" y="1"/>
                  <a:pt x="636" y="0"/>
                  <a:pt x="634" y="0"/>
                </a:cubicBezTo>
                <a:close/>
                <a:moveTo>
                  <a:pt x="654" y="0"/>
                </a:moveTo>
                <a:cubicBezTo>
                  <a:pt x="650" y="0"/>
                  <a:pt x="650" y="0"/>
                  <a:pt x="650" y="0"/>
                </a:cubicBezTo>
                <a:cubicBezTo>
                  <a:pt x="649" y="0"/>
                  <a:pt x="647" y="1"/>
                  <a:pt x="647" y="3"/>
                </a:cubicBezTo>
                <a:cubicBezTo>
                  <a:pt x="647" y="5"/>
                  <a:pt x="649" y="6"/>
                  <a:pt x="650" y="6"/>
                </a:cubicBezTo>
                <a:cubicBezTo>
                  <a:pt x="654" y="6"/>
                  <a:pt x="654" y="6"/>
                  <a:pt x="654" y="6"/>
                </a:cubicBezTo>
                <a:cubicBezTo>
                  <a:pt x="656" y="6"/>
                  <a:pt x="657" y="5"/>
                  <a:pt x="657" y="3"/>
                </a:cubicBezTo>
                <a:cubicBezTo>
                  <a:pt x="657" y="1"/>
                  <a:pt x="656" y="0"/>
                  <a:pt x="654" y="0"/>
                </a:cubicBezTo>
                <a:close/>
                <a:moveTo>
                  <a:pt x="674" y="0"/>
                </a:moveTo>
                <a:cubicBezTo>
                  <a:pt x="670" y="0"/>
                  <a:pt x="670" y="0"/>
                  <a:pt x="670" y="0"/>
                </a:cubicBezTo>
                <a:cubicBezTo>
                  <a:pt x="669" y="0"/>
                  <a:pt x="667" y="1"/>
                  <a:pt x="667" y="3"/>
                </a:cubicBezTo>
                <a:cubicBezTo>
                  <a:pt x="667" y="5"/>
                  <a:pt x="669" y="6"/>
                  <a:pt x="670" y="6"/>
                </a:cubicBezTo>
                <a:cubicBezTo>
                  <a:pt x="674" y="6"/>
                  <a:pt x="674" y="6"/>
                  <a:pt x="674" y="6"/>
                </a:cubicBezTo>
                <a:cubicBezTo>
                  <a:pt x="676" y="6"/>
                  <a:pt x="677" y="5"/>
                  <a:pt x="677" y="3"/>
                </a:cubicBezTo>
                <a:cubicBezTo>
                  <a:pt x="677" y="1"/>
                  <a:pt x="676" y="0"/>
                  <a:pt x="674" y="0"/>
                </a:cubicBezTo>
                <a:close/>
                <a:moveTo>
                  <a:pt x="694" y="0"/>
                </a:moveTo>
                <a:cubicBezTo>
                  <a:pt x="690" y="0"/>
                  <a:pt x="690" y="0"/>
                  <a:pt x="690" y="0"/>
                </a:cubicBezTo>
                <a:cubicBezTo>
                  <a:pt x="689" y="0"/>
                  <a:pt x="687" y="1"/>
                  <a:pt x="687" y="3"/>
                </a:cubicBezTo>
                <a:cubicBezTo>
                  <a:pt x="687" y="5"/>
                  <a:pt x="689" y="6"/>
                  <a:pt x="690" y="6"/>
                </a:cubicBezTo>
                <a:cubicBezTo>
                  <a:pt x="694" y="6"/>
                  <a:pt x="694" y="6"/>
                  <a:pt x="694" y="6"/>
                </a:cubicBezTo>
                <a:cubicBezTo>
                  <a:pt x="696" y="6"/>
                  <a:pt x="697" y="5"/>
                  <a:pt x="697" y="3"/>
                </a:cubicBezTo>
                <a:cubicBezTo>
                  <a:pt x="697" y="1"/>
                  <a:pt x="696" y="0"/>
                  <a:pt x="694" y="0"/>
                </a:cubicBezTo>
                <a:close/>
                <a:moveTo>
                  <a:pt x="714" y="0"/>
                </a:moveTo>
                <a:cubicBezTo>
                  <a:pt x="710" y="0"/>
                  <a:pt x="710" y="0"/>
                  <a:pt x="710" y="0"/>
                </a:cubicBezTo>
                <a:cubicBezTo>
                  <a:pt x="709" y="0"/>
                  <a:pt x="707" y="1"/>
                  <a:pt x="707" y="3"/>
                </a:cubicBezTo>
                <a:cubicBezTo>
                  <a:pt x="707" y="5"/>
                  <a:pt x="709" y="6"/>
                  <a:pt x="710" y="6"/>
                </a:cubicBezTo>
                <a:cubicBezTo>
                  <a:pt x="714" y="6"/>
                  <a:pt x="714" y="6"/>
                  <a:pt x="714" y="6"/>
                </a:cubicBezTo>
                <a:cubicBezTo>
                  <a:pt x="716" y="6"/>
                  <a:pt x="717" y="5"/>
                  <a:pt x="717" y="3"/>
                </a:cubicBezTo>
                <a:cubicBezTo>
                  <a:pt x="717" y="1"/>
                  <a:pt x="716" y="0"/>
                  <a:pt x="714" y="0"/>
                </a:cubicBezTo>
                <a:close/>
                <a:moveTo>
                  <a:pt x="734" y="0"/>
                </a:moveTo>
                <a:cubicBezTo>
                  <a:pt x="730" y="0"/>
                  <a:pt x="730" y="0"/>
                  <a:pt x="730" y="0"/>
                </a:cubicBezTo>
                <a:cubicBezTo>
                  <a:pt x="729" y="0"/>
                  <a:pt x="727" y="1"/>
                  <a:pt x="727" y="3"/>
                </a:cubicBezTo>
                <a:cubicBezTo>
                  <a:pt x="727" y="5"/>
                  <a:pt x="729" y="6"/>
                  <a:pt x="730" y="6"/>
                </a:cubicBezTo>
                <a:cubicBezTo>
                  <a:pt x="734" y="6"/>
                  <a:pt x="734" y="6"/>
                  <a:pt x="734" y="6"/>
                </a:cubicBezTo>
                <a:cubicBezTo>
                  <a:pt x="736" y="6"/>
                  <a:pt x="737" y="5"/>
                  <a:pt x="737" y="3"/>
                </a:cubicBezTo>
                <a:cubicBezTo>
                  <a:pt x="737" y="1"/>
                  <a:pt x="736" y="0"/>
                  <a:pt x="734" y="0"/>
                </a:cubicBezTo>
                <a:close/>
                <a:moveTo>
                  <a:pt x="754" y="0"/>
                </a:moveTo>
                <a:cubicBezTo>
                  <a:pt x="750" y="0"/>
                  <a:pt x="750" y="0"/>
                  <a:pt x="750" y="0"/>
                </a:cubicBezTo>
                <a:cubicBezTo>
                  <a:pt x="749" y="0"/>
                  <a:pt x="747" y="1"/>
                  <a:pt x="747" y="3"/>
                </a:cubicBezTo>
                <a:cubicBezTo>
                  <a:pt x="747" y="5"/>
                  <a:pt x="749" y="6"/>
                  <a:pt x="750" y="6"/>
                </a:cubicBezTo>
                <a:cubicBezTo>
                  <a:pt x="754" y="6"/>
                  <a:pt x="754" y="6"/>
                  <a:pt x="754" y="6"/>
                </a:cubicBezTo>
                <a:cubicBezTo>
                  <a:pt x="756" y="6"/>
                  <a:pt x="757" y="5"/>
                  <a:pt x="757" y="3"/>
                </a:cubicBezTo>
                <a:cubicBezTo>
                  <a:pt x="757" y="1"/>
                  <a:pt x="756" y="0"/>
                  <a:pt x="754" y="0"/>
                </a:cubicBezTo>
                <a:close/>
                <a:moveTo>
                  <a:pt x="774" y="0"/>
                </a:moveTo>
                <a:cubicBezTo>
                  <a:pt x="770" y="0"/>
                  <a:pt x="770" y="0"/>
                  <a:pt x="770" y="0"/>
                </a:cubicBezTo>
                <a:cubicBezTo>
                  <a:pt x="769" y="0"/>
                  <a:pt x="767" y="1"/>
                  <a:pt x="767" y="3"/>
                </a:cubicBezTo>
                <a:cubicBezTo>
                  <a:pt x="767" y="5"/>
                  <a:pt x="769" y="6"/>
                  <a:pt x="770" y="6"/>
                </a:cubicBezTo>
                <a:cubicBezTo>
                  <a:pt x="774" y="6"/>
                  <a:pt x="774" y="6"/>
                  <a:pt x="774" y="6"/>
                </a:cubicBezTo>
                <a:cubicBezTo>
                  <a:pt x="776" y="6"/>
                  <a:pt x="777" y="5"/>
                  <a:pt x="777" y="3"/>
                </a:cubicBezTo>
                <a:cubicBezTo>
                  <a:pt x="777" y="1"/>
                  <a:pt x="776" y="0"/>
                  <a:pt x="774" y="0"/>
                </a:cubicBezTo>
                <a:close/>
                <a:moveTo>
                  <a:pt x="794" y="0"/>
                </a:moveTo>
                <a:cubicBezTo>
                  <a:pt x="790" y="0"/>
                  <a:pt x="790" y="0"/>
                  <a:pt x="790" y="0"/>
                </a:cubicBezTo>
                <a:cubicBezTo>
                  <a:pt x="789" y="0"/>
                  <a:pt x="787" y="1"/>
                  <a:pt x="787" y="3"/>
                </a:cubicBezTo>
                <a:cubicBezTo>
                  <a:pt x="787" y="5"/>
                  <a:pt x="789" y="6"/>
                  <a:pt x="790" y="6"/>
                </a:cubicBezTo>
                <a:cubicBezTo>
                  <a:pt x="794" y="6"/>
                  <a:pt x="794" y="6"/>
                  <a:pt x="794" y="6"/>
                </a:cubicBezTo>
                <a:cubicBezTo>
                  <a:pt x="796" y="6"/>
                  <a:pt x="797" y="5"/>
                  <a:pt x="797" y="3"/>
                </a:cubicBezTo>
                <a:cubicBezTo>
                  <a:pt x="797" y="1"/>
                  <a:pt x="796" y="0"/>
                  <a:pt x="794" y="0"/>
                </a:cubicBezTo>
                <a:close/>
                <a:moveTo>
                  <a:pt x="814" y="0"/>
                </a:moveTo>
                <a:cubicBezTo>
                  <a:pt x="810" y="0"/>
                  <a:pt x="810" y="0"/>
                  <a:pt x="810" y="0"/>
                </a:cubicBezTo>
                <a:cubicBezTo>
                  <a:pt x="809" y="0"/>
                  <a:pt x="807" y="1"/>
                  <a:pt x="807" y="3"/>
                </a:cubicBezTo>
                <a:cubicBezTo>
                  <a:pt x="807" y="5"/>
                  <a:pt x="809" y="6"/>
                  <a:pt x="810" y="6"/>
                </a:cubicBezTo>
                <a:cubicBezTo>
                  <a:pt x="814" y="6"/>
                  <a:pt x="814" y="6"/>
                  <a:pt x="814" y="6"/>
                </a:cubicBezTo>
                <a:cubicBezTo>
                  <a:pt x="816" y="6"/>
                  <a:pt x="817" y="5"/>
                  <a:pt x="817" y="3"/>
                </a:cubicBezTo>
                <a:cubicBezTo>
                  <a:pt x="817" y="1"/>
                  <a:pt x="816" y="0"/>
                  <a:pt x="814" y="0"/>
                </a:cubicBezTo>
                <a:close/>
                <a:moveTo>
                  <a:pt x="834" y="0"/>
                </a:moveTo>
                <a:cubicBezTo>
                  <a:pt x="830" y="0"/>
                  <a:pt x="830" y="0"/>
                  <a:pt x="830" y="0"/>
                </a:cubicBezTo>
                <a:cubicBezTo>
                  <a:pt x="829" y="0"/>
                  <a:pt x="827" y="1"/>
                  <a:pt x="827" y="3"/>
                </a:cubicBezTo>
                <a:cubicBezTo>
                  <a:pt x="827" y="5"/>
                  <a:pt x="829" y="6"/>
                  <a:pt x="830" y="6"/>
                </a:cubicBezTo>
                <a:cubicBezTo>
                  <a:pt x="834" y="6"/>
                  <a:pt x="834" y="6"/>
                  <a:pt x="834" y="6"/>
                </a:cubicBezTo>
                <a:cubicBezTo>
                  <a:pt x="836" y="6"/>
                  <a:pt x="837" y="5"/>
                  <a:pt x="837" y="3"/>
                </a:cubicBezTo>
                <a:cubicBezTo>
                  <a:pt x="837" y="1"/>
                  <a:pt x="836" y="0"/>
                  <a:pt x="834" y="0"/>
                </a:cubicBezTo>
                <a:close/>
                <a:moveTo>
                  <a:pt x="854" y="0"/>
                </a:moveTo>
                <a:cubicBezTo>
                  <a:pt x="850" y="0"/>
                  <a:pt x="850" y="0"/>
                  <a:pt x="850" y="0"/>
                </a:cubicBezTo>
                <a:cubicBezTo>
                  <a:pt x="849" y="0"/>
                  <a:pt x="847" y="1"/>
                  <a:pt x="847" y="3"/>
                </a:cubicBezTo>
                <a:cubicBezTo>
                  <a:pt x="847" y="5"/>
                  <a:pt x="849" y="6"/>
                  <a:pt x="850" y="6"/>
                </a:cubicBezTo>
                <a:cubicBezTo>
                  <a:pt x="854" y="6"/>
                  <a:pt x="854" y="6"/>
                  <a:pt x="854" y="6"/>
                </a:cubicBezTo>
                <a:cubicBezTo>
                  <a:pt x="856" y="6"/>
                  <a:pt x="857" y="5"/>
                  <a:pt x="857" y="3"/>
                </a:cubicBezTo>
                <a:cubicBezTo>
                  <a:pt x="857" y="1"/>
                  <a:pt x="856" y="0"/>
                  <a:pt x="854" y="0"/>
                </a:cubicBezTo>
                <a:close/>
                <a:moveTo>
                  <a:pt x="874" y="0"/>
                </a:moveTo>
                <a:cubicBezTo>
                  <a:pt x="873" y="0"/>
                  <a:pt x="873" y="0"/>
                  <a:pt x="873" y="0"/>
                </a:cubicBezTo>
                <a:cubicBezTo>
                  <a:pt x="870" y="0"/>
                  <a:pt x="870" y="0"/>
                  <a:pt x="870" y="0"/>
                </a:cubicBezTo>
                <a:cubicBezTo>
                  <a:pt x="869" y="0"/>
                  <a:pt x="867" y="1"/>
                  <a:pt x="867" y="3"/>
                </a:cubicBezTo>
                <a:cubicBezTo>
                  <a:pt x="867" y="5"/>
                  <a:pt x="869" y="6"/>
                  <a:pt x="870" y="6"/>
                </a:cubicBezTo>
                <a:cubicBezTo>
                  <a:pt x="873" y="6"/>
                  <a:pt x="873" y="6"/>
                  <a:pt x="873" y="6"/>
                </a:cubicBezTo>
                <a:cubicBezTo>
                  <a:pt x="874" y="6"/>
                  <a:pt x="874" y="6"/>
                  <a:pt x="874" y="6"/>
                </a:cubicBezTo>
                <a:cubicBezTo>
                  <a:pt x="876" y="6"/>
                  <a:pt x="877" y="5"/>
                  <a:pt x="877" y="3"/>
                </a:cubicBezTo>
                <a:cubicBezTo>
                  <a:pt x="877" y="1"/>
                  <a:pt x="876" y="0"/>
                  <a:pt x="874" y="0"/>
                </a:cubicBezTo>
                <a:close/>
                <a:moveTo>
                  <a:pt x="891" y="14"/>
                </a:moveTo>
                <a:cubicBezTo>
                  <a:pt x="891" y="13"/>
                  <a:pt x="890" y="11"/>
                  <a:pt x="890" y="10"/>
                </a:cubicBezTo>
                <a:cubicBezTo>
                  <a:pt x="889" y="8"/>
                  <a:pt x="887" y="8"/>
                  <a:pt x="886" y="9"/>
                </a:cubicBezTo>
                <a:cubicBezTo>
                  <a:pt x="884" y="9"/>
                  <a:pt x="884" y="11"/>
                  <a:pt x="884" y="13"/>
                </a:cubicBezTo>
                <a:cubicBezTo>
                  <a:pt x="885" y="14"/>
                  <a:pt x="885" y="15"/>
                  <a:pt x="885" y="16"/>
                </a:cubicBezTo>
                <a:cubicBezTo>
                  <a:pt x="886" y="17"/>
                  <a:pt x="887" y="18"/>
                  <a:pt x="889" y="18"/>
                </a:cubicBezTo>
                <a:cubicBezTo>
                  <a:pt x="891" y="18"/>
                  <a:pt x="892" y="16"/>
                  <a:pt x="891" y="14"/>
                </a:cubicBezTo>
                <a:close/>
                <a:moveTo>
                  <a:pt x="892" y="35"/>
                </a:moveTo>
                <a:cubicBezTo>
                  <a:pt x="892" y="31"/>
                  <a:pt x="892" y="31"/>
                  <a:pt x="892" y="31"/>
                </a:cubicBezTo>
                <a:cubicBezTo>
                  <a:pt x="892" y="29"/>
                  <a:pt x="890" y="28"/>
                  <a:pt x="889" y="28"/>
                </a:cubicBezTo>
                <a:cubicBezTo>
                  <a:pt x="887" y="28"/>
                  <a:pt x="886" y="29"/>
                  <a:pt x="886" y="31"/>
                </a:cubicBezTo>
                <a:cubicBezTo>
                  <a:pt x="886" y="35"/>
                  <a:pt x="886" y="35"/>
                  <a:pt x="886" y="35"/>
                </a:cubicBezTo>
                <a:cubicBezTo>
                  <a:pt x="886" y="37"/>
                  <a:pt x="887" y="38"/>
                  <a:pt x="889" y="38"/>
                </a:cubicBezTo>
                <a:cubicBezTo>
                  <a:pt x="890" y="38"/>
                  <a:pt x="892" y="37"/>
                  <a:pt x="892" y="35"/>
                </a:cubicBezTo>
                <a:close/>
                <a:moveTo>
                  <a:pt x="891" y="56"/>
                </a:moveTo>
                <a:cubicBezTo>
                  <a:pt x="892" y="54"/>
                  <a:pt x="892" y="53"/>
                  <a:pt x="892" y="52"/>
                </a:cubicBezTo>
                <a:cubicBezTo>
                  <a:pt x="892" y="51"/>
                  <a:pt x="892" y="51"/>
                  <a:pt x="892" y="51"/>
                </a:cubicBezTo>
                <a:cubicBezTo>
                  <a:pt x="892" y="49"/>
                  <a:pt x="890" y="48"/>
                  <a:pt x="889" y="48"/>
                </a:cubicBezTo>
                <a:cubicBezTo>
                  <a:pt x="887" y="48"/>
                  <a:pt x="886" y="49"/>
                  <a:pt x="886" y="51"/>
                </a:cubicBezTo>
                <a:cubicBezTo>
                  <a:pt x="886" y="52"/>
                  <a:pt x="886" y="52"/>
                  <a:pt x="886" y="52"/>
                </a:cubicBezTo>
                <a:cubicBezTo>
                  <a:pt x="886" y="53"/>
                  <a:pt x="886" y="54"/>
                  <a:pt x="886" y="54"/>
                </a:cubicBezTo>
                <a:cubicBezTo>
                  <a:pt x="885" y="56"/>
                  <a:pt x="886" y="58"/>
                  <a:pt x="888" y="58"/>
                </a:cubicBezTo>
                <a:cubicBezTo>
                  <a:pt x="890" y="58"/>
                  <a:pt x="891" y="57"/>
                  <a:pt x="891" y="56"/>
                </a:cubicBezTo>
                <a:close/>
                <a:moveTo>
                  <a:pt x="875" y="70"/>
                </a:moveTo>
                <a:cubicBezTo>
                  <a:pt x="876" y="70"/>
                  <a:pt x="878" y="70"/>
                  <a:pt x="879" y="69"/>
                </a:cubicBezTo>
                <a:cubicBezTo>
                  <a:pt x="881" y="69"/>
                  <a:pt x="882" y="67"/>
                  <a:pt x="881" y="65"/>
                </a:cubicBezTo>
                <a:cubicBezTo>
                  <a:pt x="881" y="64"/>
                  <a:pt x="879" y="63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3" y="64"/>
                  <a:pt x="871" y="66"/>
                  <a:pt x="872" y="67"/>
                </a:cubicBezTo>
                <a:cubicBezTo>
                  <a:pt x="872" y="69"/>
                  <a:pt x="873" y="70"/>
                  <a:pt x="875" y="70"/>
                </a:cubicBezTo>
                <a:close/>
                <a:moveTo>
                  <a:pt x="855" y="70"/>
                </a:moveTo>
                <a:cubicBezTo>
                  <a:pt x="859" y="70"/>
                  <a:pt x="859" y="70"/>
                  <a:pt x="859" y="70"/>
                </a:cubicBezTo>
                <a:cubicBezTo>
                  <a:pt x="860" y="70"/>
                  <a:pt x="862" y="69"/>
                  <a:pt x="862" y="67"/>
                </a:cubicBezTo>
                <a:cubicBezTo>
                  <a:pt x="862" y="66"/>
                  <a:pt x="860" y="64"/>
                  <a:pt x="859" y="64"/>
                </a:cubicBezTo>
                <a:cubicBezTo>
                  <a:pt x="855" y="64"/>
                  <a:pt x="855" y="64"/>
                  <a:pt x="855" y="64"/>
                </a:cubicBezTo>
                <a:cubicBezTo>
                  <a:pt x="853" y="64"/>
                  <a:pt x="852" y="66"/>
                  <a:pt x="852" y="67"/>
                </a:cubicBezTo>
                <a:cubicBezTo>
                  <a:pt x="852" y="69"/>
                  <a:pt x="853" y="70"/>
                  <a:pt x="855" y="70"/>
                </a:cubicBezTo>
                <a:close/>
                <a:moveTo>
                  <a:pt x="835" y="70"/>
                </a:moveTo>
                <a:cubicBezTo>
                  <a:pt x="839" y="70"/>
                  <a:pt x="839" y="70"/>
                  <a:pt x="839" y="70"/>
                </a:cubicBezTo>
                <a:cubicBezTo>
                  <a:pt x="840" y="70"/>
                  <a:pt x="842" y="69"/>
                  <a:pt x="842" y="67"/>
                </a:cubicBezTo>
                <a:cubicBezTo>
                  <a:pt x="842" y="66"/>
                  <a:pt x="840" y="64"/>
                  <a:pt x="839" y="64"/>
                </a:cubicBezTo>
                <a:cubicBezTo>
                  <a:pt x="835" y="64"/>
                  <a:pt x="835" y="64"/>
                  <a:pt x="835" y="64"/>
                </a:cubicBezTo>
                <a:cubicBezTo>
                  <a:pt x="833" y="64"/>
                  <a:pt x="832" y="66"/>
                  <a:pt x="832" y="67"/>
                </a:cubicBezTo>
                <a:cubicBezTo>
                  <a:pt x="832" y="69"/>
                  <a:pt x="833" y="70"/>
                  <a:pt x="835" y="70"/>
                </a:cubicBezTo>
                <a:close/>
                <a:moveTo>
                  <a:pt x="815" y="70"/>
                </a:moveTo>
                <a:cubicBezTo>
                  <a:pt x="819" y="70"/>
                  <a:pt x="819" y="70"/>
                  <a:pt x="819" y="70"/>
                </a:cubicBezTo>
                <a:cubicBezTo>
                  <a:pt x="820" y="70"/>
                  <a:pt x="822" y="69"/>
                  <a:pt x="822" y="67"/>
                </a:cubicBezTo>
                <a:cubicBezTo>
                  <a:pt x="822" y="66"/>
                  <a:pt x="820" y="64"/>
                  <a:pt x="819" y="64"/>
                </a:cubicBezTo>
                <a:cubicBezTo>
                  <a:pt x="815" y="64"/>
                  <a:pt x="815" y="64"/>
                  <a:pt x="815" y="64"/>
                </a:cubicBezTo>
                <a:cubicBezTo>
                  <a:pt x="813" y="64"/>
                  <a:pt x="812" y="66"/>
                  <a:pt x="812" y="67"/>
                </a:cubicBezTo>
                <a:cubicBezTo>
                  <a:pt x="812" y="69"/>
                  <a:pt x="813" y="70"/>
                  <a:pt x="815" y="70"/>
                </a:cubicBezTo>
                <a:close/>
                <a:moveTo>
                  <a:pt x="795" y="70"/>
                </a:moveTo>
                <a:cubicBezTo>
                  <a:pt x="799" y="70"/>
                  <a:pt x="799" y="70"/>
                  <a:pt x="799" y="70"/>
                </a:cubicBezTo>
                <a:cubicBezTo>
                  <a:pt x="800" y="70"/>
                  <a:pt x="802" y="69"/>
                  <a:pt x="802" y="67"/>
                </a:cubicBezTo>
                <a:cubicBezTo>
                  <a:pt x="802" y="66"/>
                  <a:pt x="800" y="64"/>
                  <a:pt x="799" y="64"/>
                </a:cubicBezTo>
                <a:cubicBezTo>
                  <a:pt x="795" y="64"/>
                  <a:pt x="795" y="64"/>
                  <a:pt x="795" y="64"/>
                </a:cubicBezTo>
                <a:cubicBezTo>
                  <a:pt x="793" y="64"/>
                  <a:pt x="792" y="66"/>
                  <a:pt x="792" y="67"/>
                </a:cubicBezTo>
                <a:cubicBezTo>
                  <a:pt x="792" y="69"/>
                  <a:pt x="793" y="70"/>
                  <a:pt x="795" y="70"/>
                </a:cubicBezTo>
                <a:close/>
                <a:moveTo>
                  <a:pt x="775" y="70"/>
                </a:moveTo>
                <a:cubicBezTo>
                  <a:pt x="779" y="70"/>
                  <a:pt x="779" y="70"/>
                  <a:pt x="779" y="70"/>
                </a:cubicBezTo>
                <a:cubicBezTo>
                  <a:pt x="780" y="70"/>
                  <a:pt x="782" y="69"/>
                  <a:pt x="782" y="67"/>
                </a:cubicBezTo>
                <a:cubicBezTo>
                  <a:pt x="782" y="66"/>
                  <a:pt x="780" y="64"/>
                  <a:pt x="779" y="64"/>
                </a:cubicBezTo>
                <a:cubicBezTo>
                  <a:pt x="775" y="64"/>
                  <a:pt x="775" y="64"/>
                  <a:pt x="775" y="64"/>
                </a:cubicBezTo>
                <a:cubicBezTo>
                  <a:pt x="773" y="64"/>
                  <a:pt x="772" y="66"/>
                  <a:pt x="772" y="67"/>
                </a:cubicBezTo>
                <a:cubicBezTo>
                  <a:pt x="772" y="69"/>
                  <a:pt x="773" y="70"/>
                  <a:pt x="775" y="70"/>
                </a:cubicBezTo>
                <a:close/>
                <a:moveTo>
                  <a:pt x="755" y="70"/>
                </a:moveTo>
                <a:cubicBezTo>
                  <a:pt x="759" y="70"/>
                  <a:pt x="759" y="70"/>
                  <a:pt x="759" y="70"/>
                </a:cubicBezTo>
                <a:cubicBezTo>
                  <a:pt x="760" y="70"/>
                  <a:pt x="762" y="69"/>
                  <a:pt x="762" y="67"/>
                </a:cubicBezTo>
                <a:cubicBezTo>
                  <a:pt x="762" y="66"/>
                  <a:pt x="760" y="64"/>
                  <a:pt x="759" y="64"/>
                </a:cubicBezTo>
                <a:cubicBezTo>
                  <a:pt x="755" y="64"/>
                  <a:pt x="755" y="64"/>
                  <a:pt x="755" y="64"/>
                </a:cubicBezTo>
                <a:cubicBezTo>
                  <a:pt x="753" y="64"/>
                  <a:pt x="752" y="66"/>
                  <a:pt x="752" y="67"/>
                </a:cubicBezTo>
                <a:cubicBezTo>
                  <a:pt x="752" y="69"/>
                  <a:pt x="753" y="70"/>
                  <a:pt x="755" y="70"/>
                </a:cubicBezTo>
                <a:close/>
                <a:moveTo>
                  <a:pt x="735" y="70"/>
                </a:moveTo>
                <a:cubicBezTo>
                  <a:pt x="739" y="70"/>
                  <a:pt x="739" y="70"/>
                  <a:pt x="739" y="70"/>
                </a:cubicBezTo>
                <a:cubicBezTo>
                  <a:pt x="740" y="70"/>
                  <a:pt x="742" y="69"/>
                  <a:pt x="742" y="67"/>
                </a:cubicBezTo>
                <a:cubicBezTo>
                  <a:pt x="742" y="66"/>
                  <a:pt x="740" y="64"/>
                  <a:pt x="739" y="64"/>
                </a:cubicBezTo>
                <a:cubicBezTo>
                  <a:pt x="735" y="64"/>
                  <a:pt x="735" y="64"/>
                  <a:pt x="735" y="64"/>
                </a:cubicBezTo>
                <a:cubicBezTo>
                  <a:pt x="733" y="64"/>
                  <a:pt x="732" y="66"/>
                  <a:pt x="732" y="67"/>
                </a:cubicBezTo>
                <a:cubicBezTo>
                  <a:pt x="732" y="69"/>
                  <a:pt x="733" y="70"/>
                  <a:pt x="735" y="70"/>
                </a:cubicBezTo>
                <a:close/>
                <a:moveTo>
                  <a:pt x="715" y="70"/>
                </a:moveTo>
                <a:cubicBezTo>
                  <a:pt x="719" y="70"/>
                  <a:pt x="719" y="70"/>
                  <a:pt x="719" y="70"/>
                </a:cubicBezTo>
                <a:cubicBezTo>
                  <a:pt x="720" y="70"/>
                  <a:pt x="722" y="69"/>
                  <a:pt x="722" y="67"/>
                </a:cubicBezTo>
                <a:cubicBezTo>
                  <a:pt x="722" y="66"/>
                  <a:pt x="720" y="64"/>
                  <a:pt x="719" y="64"/>
                </a:cubicBezTo>
                <a:cubicBezTo>
                  <a:pt x="715" y="64"/>
                  <a:pt x="715" y="64"/>
                  <a:pt x="715" y="64"/>
                </a:cubicBezTo>
                <a:cubicBezTo>
                  <a:pt x="713" y="64"/>
                  <a:pt x="712" y="66"/>
                  <a:pt x="712" y="67"/>
                </a:cubicBezTo>
                <a:cubicBezTo>
                  <a:pt x="712" y="69"/>
                  <a:pt x="713" y="70"/>
                  <a:pt x="715" y="70"/>
                </a:cubicBezTo>
                <a:close/>
                <a:moveTo>
                  <a:pt x="695" y="70"/>
                </a:moveTo>
                <a:cubicBezTo>
                  <a:pt x="699" y="70"/>
                  <a:pt x="699" y="70"/>
                  <a:pt x="699" y="70"/>
                </a:cubicBezTo>
                <a:cubicBezTo>
                  <a:pt x="700" y="70"/>
                  <a:pt x="702" y="69"/>
                  <a:pt x="702" y="67"/>
                </a:cubicBezTo>
                <a:cubicBezTo>
                  <a:pt x="702" y="66"/>
                  <a:pt x="700" y="64"/>
                  <a:pt x="699" y="64"/>
                </a:cubicBezTo>
                <a:cubicBezTo>
                  <a:pt x="695" y="64"/>
                  <a:pt x="695" y="64"/>
                  <a:pt x="695" y="64"/>
                </a:cubicBezTo>
                <a:cubicBezTo>
                  <a:pt x="693" y="64"/>
                  <a:pt x="692" y="66"/>
                  <a:pt x="692" y="67"/>
                </a:cubicBezTo>
                <a:cubicBezTo>
                  <a:pt x="692" y="69"/>
                  <a:pt x="693" y="70"/>
                  <a:pt x="695" y="70"/>
                </a:cubicBezTo>
                <a:close/>
                <a:moveTo>
                  <a:pt x="675" y="70"/>
                </a:moveTo>
                <a:cubicBezTo>
                  <a:pt x="679" y="70"/>
                  <a:pt x="679" y="70"/>
                  <a:pt x="679" y="70"/>
                </a:cubicBezTo>
                <a:cubicBezTo>
                  <a:pt x="680" y="70"/>
                  <a:pt x="682" y="69"/>
                  <a:pt x="682" y="67"/>
                </a:cubicBezTo>
                <a:cubicBezTo>
                  <a:pt x="682" y="66"/>
                  <a:pt x="680" y="64"/>
                  <a:pt x="679" y="64"/>
                </a:cubicBezTo>
                <a:cubicBezTo>
                  <a:pt x="675" y="64"/>
                  <a:pt x="675" y="64"/>
                  <a:pt x="675" y="64"/>
                </a:cubicBezTo>
                <a:cubicBezTo>
                  <a:pt x="673" y="64"/>
                  <a:pt x="672" y="66"/>
                  <a:pt x="672" y="67"/>
                </a:cubicBezTo>
                <a:cubicBezTo>
                  <a:pt x="672" y="69"/>
                  <a:pt x="673" y="70"/>
                  <a:pt x="675" y="70"/>
                </a:cubicBezTo>
                <a:close/>
                <a:moveTo>
                  <a:pt x="655" y="70"/>
                </a:moveTo>
                <a:cubicBezTo>
                  <a:pt x="659" y="70"/>
                  <a:pt x="659" y="70"/>
                  <a:pt x="659" y="70"/>
                </a:cubicBezTo>
                <a:cubicBezTo>
                  <a:pt x="660" y="70"/>
                  <a:pt x="662" y="69"/>
                  <a:pt x="662" y="67"/>
                </a:cubicBezTo>
                <a:cubicBezTo>
                  <a:pt x="662" y="66"/>
                  <a:pt x="660" y="64"/>
                  <a:pt x="659" y="64"/>
                </a:cubicBezTo>
                <a:cubicBezTo>
                  <a:pt x="655" y="64"/>
                  <a:pt x="655" y="64"/>
                  <a:pt x="655" y="64"/>
                </a:cubicBezTo>
                <a:cubicBezTo>
                  <a:pt x="653" y="64"/>
                  <a:pt x="652" y="66"/>
                  <a:pt x="652" y="67"/>
                </a:cubicBezTo>
                <a:cubicBezTo>
                  <a:pt x="652" y="69"/>
                  <a:pt x="653" y="70"/>
                  <a:pt x="655" y="70"/>
                </a:cubicBezTo>
                <a:close/>
                <a:moveTo>
                  <a:pt x="635" y="70"/>
                </a:moveTo>
                <a:cubicBezTo>
                  <a:pt x="639" y="70"/>
                  <a:pt x="639" y="70"/>
                  <a:pt x="639" y="70"/>
                </a:cubicBezTo>
                <a:cubicBezTo>
                  <a:pt x="640" y="70"/>
                  <a:pt x="642" y="69"/>
                  <a:pt x="642" y="67"/>
                </a:cubicBezTo>
                <a:cubicBezTo>
                  <a:pt x="642" y="66"/>
                  <a:pt x="640" y="64"/>
                  <a:pt x="639" y="64"/>
                </a:cubicBezTo>
                <a:cubicBezTo>
                  <a:pt x="635" y="64"/>
                  <a:pt x="635" y="64"/>
                  <a:pt x="635" y="64"/>
                </a:cubicBezTo>
                <a:cubicBezTo>
                  <a:pt x="633" y="64"/>
                  <a:pt x="632" y="66"/>
                  <a:pt x="632" y="67"/>
                </a:cubicBezTo>
                <a:cubicBezTo>
                  <a:pt x="632" y="69"/>
                  <a:pt x="633" y="70"/>
                  <a:pt x="635" y="70"/>
                </a:cubicBezTo>
                <a:close/>
                <a:moveTo>
                  <a:pt x="615" y="70"/>
                </a:moveTo>
                <a:cubicBezTo>
                  <a:pt x="619" y="70"/>
                  <a:pt x="619" y="70"/>
                  <a:pt x="619" y="70"/>
                </a:cubicBezTo>
                <a:cubicBezTo>
                  <a:pt x="620" y="70"/>
                  <a:pt x="622" y="69"/>
                  <a:pt x="622" y="67"/>
                </a:cubicBezTo>
                <a:cubicBezTo>
                  <a:pt x="622" y="66"/>
                  <a:pt x="620" y="64"/>
                  <a:pt x="619" y="64"/>
                </a:cubicBezTo>
                <a:cubicBezTo>
                  <a:pt x="615" y="64"/>
                  <a:pt x="615" y="64"/>
                  <a:pt x="615" y="64"/>
                </a:cubicBezTo>
                <a:cubicBezTo>
                  <a:pt x="613" y="64"/>
                  <a:pt x="612" y="66"/>
                  <a:pt x="612" y="67"/>
                </a:cubicBezTo>
                <a:cubicBezTo>
                  <a:pt x="612" y="69"/>
                  <a:pt x="613" y="70"/>
                  <a:pt x="615" y="70"/>
                </a:cubicBezTo>
                <a:close/>
                <a:moveTo>
                  <a:pt x="595" y="70"/>
                </a:moveTo>
                <a:cubicBezTo>
                  <a:pt x="599" y="70"/>
                  <a:pt x="599" y="70"/>
                  <a:pt x="599" y="70"/>
                </a:cubicBezTo>
                <a:cubicBezTo>
                  <a:pt x="600" y="70"/>
                  <a:pt x="602" y="69"/>
                  <a:pt x="602" y="67"/>
                </a:cubicBezTo>
                <a:cubicBezTo>
                  <a:pt x="602" y="66"/>
                  <a:pt x="600" y="64"/>
                  <a:pt x="599" y="64"/>
                </a:cubicBezTo>
                <a:cubicBezTo>
                  <a:pt x="595" y="64"/>
                  <a:pt x="595" y="64"/>
                  <a:pt x="595" y="64"/>
                </a:cubicBezTo>
                <a:cubicBezTo>
                  <a:pt x="593" y="64"/>
                  <a:pt x="592" y="66"/>
                  <a:pt x="592" y="67"/>
                </a:cubicBezTo>
                <a:cubicBezTo>
                  <a:pt x="592" y="69"/>
                  <a:pt x="593" y="70"/>
                  <a:pt x="595" y="70"/>
                </a:cubicBezTo>
                <a:close/>
                <a:moveTo>
                  <a:pt x="575" y="70"/>
                </a:moveTo>
                <a:cubicBezTo>
                  <a:pt x="579" y="70"/>
                  <a:pt x="579" y="70"/>
                  <a:pt x="579" y="70"/>
                </a:cubicBezTo>
                <a:cubicBezTo>
                  <a:pt x="580" y="70"/>
                  <a:pt x="582" y="69"/>
                  <a:pt x="582" y="67"/>
                </a:cubicBezTo>
                <a:cubicBezTo>
                  <a:pt x="582" y="66"/>
                  <a:pt x="580" y="64"/>
                  <a:pt x="579" y="64"/>
                </a:cubicBezTo>
                <a:cubicBezTo>
                  <a:pt x="575" y="64"/>
                  <a:pt x="575" y="64"/>
                  <a:pt x="575" y="64"/>
                </a:cubicBezTo>
                <a:cubicBezTo>
                  <a:pt x="573" y="64"/>
                  <a:pt x="572" y="66"/>
                  <a:pt x="572" y="67"/>
                </a:cubicBezTo>
                <a:cubicBezTo>
                  <a:pt x="572" y="69"/>
                  <a:pt x="573" y="70"/>
                  <a:pt x="575" y="70"/>
                </a:cubicBezTo>
                <a:close/>
                <a:moveTo>
                  <a:pt x="555" y="70"/>
                </a:moveTo>
                <a:cubicBezTo>
                  <a:pt x="559" y="70"/>
                  <a:pt x="559" y="70"/>
                  <a:pt x="559" y="70"/>
                </a:cubicBezTo>
                <a:cubicBezTo>
                  <a:pt x="560" y="70"/>
                  <a:pt x="562" y="69"/>
                  <a:pt x="562" y="67"/>
                </a:cubicBezTo>
                <a:cubicBezTo>
                  <a:pt x="562" y="66"/>
                  <a:pt x="560" y="64"/>
                  <a:pt x="559" y="64"/>
                </a:cubicBezTo>
                <a:cubicBezTo>
                  <a:pt x="555" y="64"/>
                  <a:pt x="555" y="64"/>
                  <a:pt x="555" y="64"/>
                </a:cubicBezTo>
                <a:cubicBezTo>
                  <a:pt x="553" y="64"/>
                  <a:pt x="552" y="66"/>
                  <a:pt x="552" y="67"/>
                </a:cubicBezTo>
                <a:cubicBezTo>
                  <a:pt x="552" y="69"/>
                  <a:pt x="553" y="70"/>
                  <a:pt x="555" y="70"/>
                </a:cubicBezTo>
                <a:close/>
                <a:moveTo>
                  <a:pt x="535" y="70"/>
                </a:moveTo>
                <a:cubicBezTo>
                  <a:pt x="539" y="70"/>
                  <a:pt x="539" y="70"/>
                  <a:pt x="539" y="70"/>
                </a:cubicBezTo>
                <a:cubicBezTo>
                  <a:pt x="540" y="70"/>
                  <a:pt x="542" y="69"/>
                  <a:pt x="542" y="67"/>
                </a:cubicBezTo>
                <a:cubicBezTo>
                  <a:pt x="542" y="66"/>
                  <a:pt x="540" y="64"/>
                  <a:pt x="539" y="64"/>
                </a:cubicBezTo>
                <a:cubicBezTo>
                  <a:pt x="535" y="64"/>
                  <a:pt x="535" y="64"/>
                  <a:pt x="535" y="64"/>
                </a:cubicBezTo>
                <a:cubicBezTo>
                  <a:pt x="533" y="64"/>
                  <a:pt x="532" y="66"/>
                  <a:pt x="532" y="67"/>
                </a:cubicBezTo>
                <a:cubicBezTo>
                  <a:pt x="532" y="69"/>
                  <a:pt x="533" y="70"/>
                  <a:pt x="535" y="70"/>
                </a:cubicBezTo>
                <a:close/>
                <a:moveTo>
                  <a:pt x="515" y="70"/>
                </a:moveTo>
                <a:cubicBezTo>
                  <a:pt x="519" y="70"/>
                  <a:pt x="519" y="70"/>
                  <a:pt x="519" y="70"/>
                </a:cubicBezTo>
                <a:cubicBezTo>
                  <a:pt x="520" y="70"/>
                  <a:pt x="522" y="69"/>
                  <a:pt x="522" y="67"/>
                </a:cubicBezTo>
                <a:cubicBezTo>
                  <a:pt x="522" y="66"/>
                  <a:pt x="520" y="64"/>
                  <a:pt x="519" y="64"/>
                </a:cubicBezTo>
                <a:cubicBezTo>
                  <a:pt x="515" y="64"/>
                  <a:pt x="515" y="64"/>
                  <a:pt x="515" y="64"/>
                </a:cubicBezTo>
                <a:cubicBezTo>
                  <a:pt x="513" y="64"/>
                  <a:pt x="512" y="66"/>
                  <a:pt x="512" y="67"/>
                </a:cubicBezTo>
                <a:cubicBezTo>
                  <a:pt x="512" y="69"/>
                  <a:pt x="513" y="70"/>
                  <a:pt x="515" y="70"/>
                </a:cubicBezTo>
                <a:close/>
                <a:moveTo>
                  <a:pt x="495" y="70"/>
                </a:moveTo>
                <a:cubicBezTo>
                  <a:pt x="499" y="70"/>
                  <a:pt x="499" y="70"/>
                  <a:pt x="499" y="70"/>
                </a:cubicBezTo>
                <a:cubicBezTo>
                  <a:pt x="500" y="70"/>
                  <a:pt x="502" y="69"/>
                  <a:pt x="502" y="67"/>
                </a:cubicBezTo>
                <a:cubicBezTo>
                  <a:pt x="502" y="66"/>
                  <a:pt x="500" y="64"/>
                  <a:pt x="499" y="64"/>
                </a:cubicBezTo>
                <a:cubicBezTo>
                  <a:pt x="495" y="64"/>
                  <a:pt x="495" y="64"/>
                  <a:pt x="495" y="64"/>
                </a:cubicBezTo>
                <a:cubicBezTo>
                  <a:pt x="493" y="64"/>
                  <a:pt x="492" y="66"/>
                  <a:pt x="492" y="67"/>
                </a:cubicBezTo>
                <a:cubicBezTo>
                  <a:pt x="492" y="69"/>
                  <a:pt x="493" y="70"/>
                  <a:pt x="495" y="70"/>
                </a:cubicBezTo>
                <a:close/>
                <a:moveTo>
                  <a:pt x="475" y="70"/>
                </a:moveTo>
                <a:cubicBezTo>
                  <a:pt x="479" y="70"/>
                  <a:pt x="479" y="70"/>
                  <a:pt x="479" y="70"/>
                </a:cubicBezTo>
                <a:cubicBezTo>
                  <a:pt x="480" y="70"/>
                  <a:pt x="482" y="69"/>
                  <a:pt x="482" y="67"/>
                </a:cubicBezTo>
                <a:cubicBezTo>
                  <a:pt x="482" y="66"/>
                  <a:pt x="480" y="64"/>
                  <a:pt x="479" y="64"/>
                </a:cubicBezTo>
                <a:cubicBezTo>
                  <a:pt x="475" y="64"/>
                  <a:pt x="475" y="64"/>
                  <a:pt x="475" y="64"/>
                </a:cubicBezTo>
                <a:cubicBezTo>
                  <a:pt x="473" y="64"/>
                  <a:pt x="472" y="66"/>
                  <a:pt x="472" y="67"/>
                </a:cubicBezTo>
                <a:cubicBezTo>
                  <a:pt x="472" y="69"/>
                  <a:pt x="473" y="70"/>
                  <a:pt x="475" y="70"/>
                </a:cubicBezTo>
                <a:close/>
                <a:moveTo>
                  <a:pt x="455" y="70"/>
                </a:moveTo>
                <a:cubicBezTo>
                  <a:pt x="459" y="70"/>
                  <a:pt x="459" y="70"/>
                  <a:pt x="459" y="70"/>
                </a:cubicBezTo>
                <a:cubicBezTo>
                  <a:pt x="460" y="70"/>
                  <a:pt x="462" y="69"/>
                  <a:pt x="462" y="67"/>
                </a:cubicBezTo>
                <a:cubicBezTo>
                  <a:pt x="462" y="66"/>
                  <a:pt x="460" y="64"/>
                  <a:pt x="459" y="64"/>
                </a:cubicBezTo>
                <a:cubicBezTo>
                  <a:pt x="455" y="64"/>
                  <a:pt x="455" y="64"/>
                  <a:pt x="455" y="64"/>
                </a:cubicBezTo>
                <a:cubicBezTo>
                  <a:pt x="453" y="64"/>
                  <a:pt x="452" y="66"/>
                  <a:pt x="452" y="67"/>
                </a:cubicBezTo>
                <a:cubicBezTo>
                  <a:pt x="452" y="69"/>
                  <a:pt x="453" y="70"/>
                  <a:pt x="455" y="70"/>
                </a:cubicBezTo>
                <a:close/>
                <a:moveTo>
                  <a:pt x="435" y="70"/>
                </a:moveTo>
                <a:cubicBezTo>
                  <a:pt x="439" y="70"/>
                  <a:pt x="439" y="70"/>
                  <a:pt x="439" y="70"/>
                </a:cubicBezTo>
                <a:cubicBezTo>
                  <a:pt x="440" y="70"/>
                  <a:pt x="442" y="69"/>
                  <a:pt x="442" y="67"/>
                </a:cubicBezTo>
                <a:cubicBezTo>
                  <a:pt x="442" y="66"/>
                  <a:pt x="440" y="64"/>
                  <a:pt x="439" y="64"/>
                </a:cubicBezTo>
                <a:cubicBezTo>
                  <a:pt x="435" y="64"/>
                  <a:pt x="435" y="64"/>
                  <a:pt x="435" y="64"/>
                </a:cubicBezTo>
                <a:cubicBezTo>
                  <a:pt x="433" y="64"/>
                  <a:pt x="432" y="66"/>
                  <a:pt x="432" y="67"/>
                </a:cubicBezTo>
                <a:cubicBezTo>
                  <a:pt x="432" y="69"/>
                  <a:pt x="433" y="70"/>
                  <a:pt x="435" y="70"/>
                </a:cubicBezTo>
                <a:close/>
                <a:moveTo>
                  <a:pt x="415" y="70"/>
                </a:moveTo>
                <a:cubicBezTo>
                  <a:pt x="419" y="70"/>
                  <a:pt x="419" y="70"/>
                  <a:pt x="419" y="70"/>
                </a:cubicBezTo>
                <a:cubicBezTo>
                  <a:pt x="420" y="70"/>
                  <a:pt x="422" y="69"/>
                  <a:pt x="422" y="67"/>
                </a:cubicBezTo>
                <a:cubicBezTo>
                  <a:pt x="422" y="66"/>
                  <a:pt x="420" y="64"/>
                  <a:pt x="419" y="64"/>
                </a:cubicBezTo>
                <a:cubicBezTo>
                  <a:pt x="415" y="64"/>
                  <a:pt x="415" y="64"/>
                  <a:pt x="415" y="64"/>
                </a:cubicBezTo>
                <a:cubicBezTo>
                  <a:pt x="413" y="64"/>
                  <a:pt x="412" y="66"/>
                  <a:pt x="412" y="67"/>
                </a:cubicBezTo>
                <a:cubicBezTo>
                  <a:pt x="412" y="69"/>
                  <a:pt x="413" y="70"/>
                  <a:pt x="415" y="70"/>
                </a:cubicBezTo>
                <a:close/>
                <a:moveTo>
                  <a:pt x="395" y="70"/>
                </a:moveTo>
                <a:cubicBezTo>
                  <a:pt x="399" y="70"/>
                  <a:pt x="399" y="70"/>
                  <a:pt x="399" y="70"/>
                </a:cubicBezTo>
                <a:cubicBezTo>
                  <a:pt x="400" y="70"/>
                  <a:pt x="402" y="69"/>
                  <a:pt x="402" y="67"/>
                </a:cubicBezTo>
                <a:cubicBezTo>
                  <a:pt x="402" y="66"/>
                  <a:pt x="400" y="64"/>
                  <a:pt x="399" y="64"/>
                </a:cubicBezTo>
                <a:cubicBezTo>
                  <a:pt x="395" y="64"/>
                  <a:pt x="395" y="64"/>
                  <a:pt x="395" y="64"/>
                </a:cubicBezTo>
                <a:cubicBezTo>
                  <a:pt x="393" y="64"/>
                  <a:pt x="392" y="66"/>
                  <a:pt x="392" y="67"/>
                </a:cubicBezTo>
                <a:cubicBezTo>
                  <a:pt x="392" y="69"/>
                  <a:pt x="393" y="70"/>
                  <a:pt x="395" y="70"/>
                </a:cubicBezTo>
                <a:close/>
                <a:moveTo>
                  <a:pt x="375" y="70"/>
                </a:moveTo>
                <a:cubicBezTo>
                  <a:pt x="379" y="70"/>
                  <a:pt x="379" y="70"/>
                  <a:pt x="379" y="70"/>
                </a:cubicBezTo>
                <a:cubicBezTo>
                  <a:pt x="380" y="70"/>
                  <a:pt x="382" y="69"/>
                  <a:pt x="382" y="67"/>
                </a:cubicBezTo>
                <a:cubicBezTo>
                  <a:pt x="382" y="66"/>
                  <a:pt x="380" y="64"/>
                  <a:pt x="379" y="64"/>
                </a:cubicBezTo>
                <a:cubicBezTo>
                  <a:pt x="375" y="64"/>
                  <a:pt x="375" y="64"/>
                  <a:pt x="375" y="64"/>
                </a:cubicBezTo>
                <a:cubicBezTo>
                  <a:pt x="373" y="64"/>
                  <a:pt x="372" y="66"/>
                  <a:pt x="372" y="67"/>
                </a:cubicBezTo>
                <a:cubicBezTo>
                  <a:pt x="372" y="69"/>
                  <a:pt x="373" y="70"/>
                  <a:pt x="375" y="70"/>
                </a:cubicBezTo>
                <a:close/>
                <a:moveTo>
                  <a:pt x="355" y="70"/>
                </a:moveTo>
                <a:cubicBezTo>
                  <a:pt x="359" y="70"/>
                  <a:pt x="359" y="70"/>
                  <a:pt x="359" y="70"/>
                </a:cubicBezTo>
                <a:cubicBezTo>
                  <a:pt x="360" y="70"/>
                  <a:pt x="362" y="69"/>
                  <a:pt x="362" y="67"/>
                </a:cubicBezTo>
                <a:cubicBezTo>
                  <a:pt x="362" y="66"/>
                  <a:pt x="360" y="64"/>
                  <a:pt x="359" y="64"/>
                </a:cubicBezTo>
                <a:cubicBezTo>
                  <a:pt x="355" y="64"/>
                  <a:pt x="355" y="64"/>
                  <a:pt x="355" y="64"/>
                </a:cubicBezTo>
                <a:cubicBezTo>
                  <a:pt x="353" y="64"/>
                  <a:pt x="352" y="66"/>
                  <a:pt x="352" y="67"/>
                </a:cubicBezTo>
                <a:cubicBezTo>
                  <a:pt x="352" y="69"/>
                  <a:pt x="353" y="70"/>
                  <a:pt x="355" y="70"/>
                </a:cubicBezTo>
                <a:close/>
                <a:moveTo>
                  <a:pt x="335" y="70"/>
                </a:moveTo>
                <a:cubicBezTo>
                  <a:pt x="339" y="70"/>
                  <a:pt x="339" y="70"/>
                  <a:pt x="339" y="70"/>
                </a:cubicBezTo>
                <a:cubicBezTo>
                  <a:pt x="340" y="70"/>
                  <a:pt x="342" y="69"/>
                  <a:pt x="342" y="67"/>
                </a:cubicBezTo>
                <a:cubicBezTo>
                  <a:pt x="342" y="66"/>
                  <a:pt x="340" y="64"/>
                  <a:pt x="339" y="64"/>
                </a:cubicBezTo>
                <a:cubicBezTo>
                  <a:pt x="335" y="64"/>
                  <a:pt x="335" y="64"/>
                  <a:pt x="335" y="64"/>
                </a:cubicBezTo>
                <a:cubicBezTo>
                  <a:pt x="333" y="64"/>
                  <a:pt x="332" y="66"/>
                  <a:pt x="332" y="67"/>
                </a:cubicBezTo>
                <a:cubicBezTo>
                  <a:pt x="332" y="69"/>
                  <a:pt x="333" y="70"/>
                  <a:pt x="335" y="70"/>
                </a:cubicBezTo>
                <a:close/>
                <a:moveTo>
                  <a:pt x="315" y="70"/>
                </a:moveTo>
                <a:cubicBezTo>
                  <a:pt x="319" y="70"/>
                  <a:pt x="319" y="70"/>
                  <a:pt x="319" y="70"/>
                </a:cubicBezTo>
                <a:cubicBezTo>
                  <a:pt x="320" y="70"/>
                  <a:pt x="322" y="69"/>
                  <a:pt x="322" y="67"/>
                </a:cubicBezTo>
                <a:cubicBezTo>
                  <a:pt x="322" y="66"/>
                  <a:pt x="320" y="64"/>
                  <a:pt x="319" y="64"/>
                </a:cubicBezTo>
                <a:cubicBezTo>
                  <a:pt x="315" y="64"/>
                  <a:pt x="315" y="64"/>
                  <a:pt x="315" y="64"/>
                </a:cubicBezTo>
                <a:cubicBezTo>
                  <a:pt x="313" y="64"/>
                  <a:pt x="312" y="66"/>
                  <a:pt x="312" y="67"/>
                </a:cubicBezTo>
                <a:cubicBezTo>
                  <a:pt x="312" y="69"/>
                  <a:pt x="313" y="70"/>
                  <a:pt x="315" y="70"/>
                </a:cubicBezTo>
                <a:close/>
                <a:moveTo>
                  <a:pt x="295" y="70"/>
                </a:moveTo>
                <a:cubicBezTo>
                  <a:pt x="299" y="70"/>
                  <a:pt x="299" y="70"/>
                  <a:pt x="299" y="70"/>
                </a:cubicBezTo>
                <a:cubicBezTo>
                  <a:pt x="300" y="70"/>
                  <a:pt x="302" y="69"/>
                  <a:pt x="302" y="67"/>
                </a:cubicBezTo>
                <a:cubicBezTo>
                  <a:pt x="302" y="66"/>
                  <a:pt x="300" y="64"/>
                  <a:pt x="299" y="64"/>
                </a:cubicBezTo>
                <a:cubicBezTo>
                  <a:pt x="295" y="64"/>
                  <a:pt x="295" y="64"/>
                  <a:pt x="295" y="64"/>
                </a:cubicBezTo>
                <a:cubicBezTo>
                  <a:pt x="293" y="64"/>
                  <a:pt x="292" y="66"/>
                  <a:pt x="292" y="67"/>
                </a:cubicBezTo>
                <a:cubicBezTo>
                  <a:pt x="292" y="69"/>
                  <a:pt x="293" y="70"/>
                  <a:pt x="295" y="70"/>
                </a:cubicBezTo>
                <a:close/>
                <a:moveTo>
                  <a:pt x="275" y="70"/>
                </a:moveTo>
                <a:cubicBezTo>
                  <a:pt x="279" y="70"/>
                  <a:pt x="279" y="70"/>
                  <a:pt x="279" y="70"/>
                </a:cubicBezTo>
                <a:cubicBezTo>
                  <a:pt x="280" y="70"/>
                  <a:pt x="282" y="69"/>
                  <a:pt x="282" y="67"/>
                </a:cubicBezTo>
                <a:cubicBezTo>
                  <a:pt x="282" y="66"/>
                  <a:pt x="280" y="64"/>
                  <a:pt x="279" y="64"/>
                </a:cubicBezTo>
                <a:cubicBezTo>
                  <a:pt x="275" y="64"/>
                  <a:pt x="275" y="64"/>
                  <a:pt x="275" y="64"/>
                </a:cubicBezTo>
                <a:cubicBezTo>
                  <a:pt x="273" y="64"/>
                  <a:pt x="272" y="66"/>
                  <a:pt x="272" y="67"/>
                </a:cubicBezTo>
                <a:cubicBezTo>
                  <a:pt x="272" y="69"/>
                  <a:pt x="273" y="70"/>
                  <a:pt x="275" y="70"/>
                </a:cubicBezTo>
                <a:close/>
                <a:moveTo>
                  <a:pt x="255" y="70"/>
                </a:moveTo>
                <a:cubicBezTo>
                  <a:pt x="259" y="70"/>
                  <a:pt x="259" y="70"/>
                  <a:pt x="259" y="70"/>
                </a:cubicBezTo>
                <a:cubicBezTo>
                  <a:pt x="260" y="70"/>
                  <a:pt x="262" y="69"/>
                  <a:pt x="262" y="67"/>
                </a:cubicBezTo>
                <a:cubicBezTo>
                  <a:pt x="262" y="66"/>
                  <a:pt x="260" y="64"/>
                  <a:pt x="259" y="64"/>
                </a:cubicBezTo>
                <a:cubicBezTo>
                  <a:pt x="255" y="64"/>
                  <a:pt x="255" y="64"/>
                  <a:pt x="255" y="64"/>
                </a:cubicBezTo>
                <a:cubicBezTo>
                  <a:pt x="253" y="64"/>
                  <a:pt x="252" y="66"/>
                  <a:pt x="252" y="67"/>
                </a:cubicBezTo>
                <a:cubicBezTo>
                  <a:pt x="252" y="69"/>
                  <a:pt x="253" y="70"/>
                  <a:pt x="255" y="70"/>
                </a:cubicBezTo>
                <a:close/>
                <a:moveTo>
                  <a:pt x="235" y="70"/>
                </a:moveTo>
                <a:cubicBezTo>
                  <a:pt x="239" y="70"/>
                  <a:pt x="239" y="70"/>
                  <a:pt x="239" y="70"/>
                </a:cubicBezTo>
                <a:cubicBezTo>
                  <a:pt x="240" y="70"/>
                  <a:pt x="242" y="69"/>
                  <a:pt x="242" y="67"/>
                </a:cubicBezTo>
                <a:cubicBezTo>
                  <a:pt x="242" y="66"/>
                  <a:pt x="240" y="64"/>
                  <a:pt x="239" y="64"/>
                </a:cubicBezTo>
                <a:cubicBezTo>
                  <a:pt x="235" y="64"/>
                  <a:pt x="235" y="64"/>
                  <a:pt x="235" y="64"/>
                </a:cubicBezTo>
                <a:cubicBezTo>
                  <a:pt x="233" y="64"/>
                  <a:pt x="232" y="66"/>
                  <a:pt x="232" y="67"/>
                </a:cubicBezTo>
                <a:cubicBezTo>
                  <a:pt x="232" y="69"/>
                  <a:pt x="233" y="70"/>
                  <a:pt x="235" y="70"/>
                </a:cubicBezTo>
                <a:close/>
                <a:moveTo>
                  <a:pt x="215" y="70"/>
                </a:moveTo>
                <a:cubicBezTo>
                  <a:pt x="219" y="70"/>
                  <a:pt x="219" y="70"/>
                  <a:pt x="219" y="70"/>
                </a:cubicBezTo>
                <a:cubicBezTo>
                  <a:pt x="220" y="70"/>
                  <a:pt x="222" y="69"/>
                  <a:pt x="222" y="67"/>
                </a:cubicBezTo>
                <a:cubicBezTo>
                  <a:pt x="222" y="66"/>
                  <a:pt x="220" y="64"/>
                  <a:pt x="219" y="64"/>
                </a:cubicBezTo>
                <a:cubicBezTo>
                  <a:pt x="215" y="64"/>
                  <a:pt x="215" y="64"/>
                  <a:pt x="215" y="64"/>
                </a:cubicBezTo>
                <a:cubicBezTo>
                  <a:pt x="213" y="64"/>
                  <a:pt x="212" y="66"/>
                  <a:pt x="212" y="67"/>
                </a:cubicBezTo>
                <a:cubicBezTo>
                  <a:pt x="212" y="69"/>
                  <a:pt x="213" y="70"/>
                  <a:pt x="215" y="70"/>
                </a:cubicBezTo>
                <a:close/>
                <a:moveTo>
                  <a:pt x="195" y="70"/>
                </a:moveTo>
                <a:cubicBezTo>
                  <a:pt x="199" y="70"/>
                  <a:pt x="199" y="70"/>
                  <a:pt x="199" y="70"/>
                </a:cubicBezTo>
                <a:cubicBezTo>
                  <a:pt x="200" y="70"/>
                  <a:pt x="202" y="69"/>
                  <a:pt x="202" y="67"/>
                </a:cubicBezTo>
                <a:cubicBezTo>
                  <a:pt x="202" y="66"/>
                  <a:pt x="200" y="64"/>
                  <a:pt x="199" y="64"/>
                </a:cubicBezTo>
                <a:cubicBezTo>
                  <a:pt x="195" y="64"/>
                  <a:pt x="195" y="64"/>
                  <a:pt x="195" y="64"/>
                </a:cubicBezTo>
                <a:cubicBezTo>
                  <a:pt x="193" y="64"/>
                  <a:pt x="192" y="66"/>
                  <a:pt x="192" y="67"/>
                </a:cubicBezTo>
                <a:cubicBezTo>
                  <a:pt x="192" y="69"/>
                  <a:pt x="193" y="70"/>
                  <a:pt x="195" y="70"/>
                </a:cubicBezTo>
                <a:close/>
                <a:moveTo>
                  <a:pt x="175" y="70"/>
                </a:moveTo>
                <a:cubicBezTo>
                  <a:pt x="179" y="70"/>
                  <a:pt x="179" y="70"/>
                  <a:pt x="179" y="70"/>
                </a:cubicBezTo>
                <a:cubicBezTo>
                  <a:pt x="180" y="70"/>
                  <a:pt x="182" y="69"/>
                  <a:pt x="182" y="67"/>
                </a:cubicBezTo>
                <a:cubicBezTo>
                  <a:pt x="182" y="66"/>
                  <a:pt x="180" y="64"/>
                  <a:pt x="179" y="64"/>
                </a:cubicBezTo>
                <a:cubicBezTo>
                  <a:pt x="175" y="64"/>
                  <a:pt x="175" y="64"/>
                  <a:pt x="175" y="64"/>
                </a:cubicBezTo>
                <a:cubicBezTo>
                  <a:pt x="173" y="64"/>
                  <a:pt x="172" y="66"/>
                  <a:pt x="172" y="67"/>
                </a:cubicBezTo>
                <a:cubicBezTo>
                  <a:pt x="172" y="69"/>
                  <a:pt x="173" y="70"/>
                  <a:pt x="175" y="70"/>
                </a:cubicBezTo>
                <a:close/>
                <a:moveTo>
                  <a:pt x="155" y="70"/>
                </a:moveTo>
                <a:cubicBezTo>
                  <a:pt x="159" y="70"/>
                  <a:pt x="159" y="70"/>
                  <a:pt x="159" y="70"/>
                </a:cubicBezTo>
                <a:cubicBezTo>
                  <a:pt x="160" y="70"/>
                  <a:pt x="162" y="69"/>
                  <a:pt x="162" y="67"/>
                </a:cubicBezTo>
                <a:cubicBezTo>
                  <a:pt x="162" y="66"/>
                  <a:pt x="160" y="64"/>
                  <a:pt x="159" y="64"/>
                </a:cubicBezTo>
                <a:cubicBezTo>
                  <a:pt x="155" y="64"/>
                  <a:pt x="155" y="64"/>
                  <a:pt x="155" y="64"/>
                </a:cubicBezTo>
                <a:cubicBezTo>
                  <a:pt x="153" y="64"/>
                  <a:pt x="152" y="66"/>
                  <a:pt x="152" y="67"/>
                </a:cubicBezTo>
                <a:cubicBezTo>
                  <a:pt x="152" y="69"/>
                  <a:pt x="153" y="70"/>
                  <a:pt x="155" y="70"/>
                </a:cubicBezTo>
                <a:close/>
                <a:moveTo>
                  <a:pt x="135" y="70"/>
                </a:moveTo>
                <a:cubicBezTo>
                  <a:pt x="139" y="70"/>
                  <a:pt x="139" y="70"/>
                  <a:pt x="139" y="70"/>
                </a:cubicBezTo>
                <a:cubicBezTo>
                  <a:pt x="140" y="70"/>
                  <a:pt x="142" y="69"/>
                  <a:pt x="142" y="67"/>
                </a:cubicBezTo>
                <a:cubicBezTo>
                  <a:pt x="142" y="66"/>
                  <a:pt x="140" y="64"/>
                  <a:pt x="139" y="64"/>
                </a:cubicBezTo>
                <a:cubicBezTo>
                  <a:pt x="135" y="64"/>
                  <a:pt x="135" y="64"/>
                  <a:pt x="135" y="64"/>
                </a:cubicBezTo>
                <a:cubicBezTo>
                  <a:pt x="133" y="64"/>
                  <a:pt x="132" y="66"/>
                  <a:pt x="132" y="67"/>
                </a:cubicBezTo>
                <a:cubicBezTo>
                  <a:pt x="132" y="69"/>
                  <a:pt x="133" y="70"/>
                  <a:pt x="135" y="70"/>
                </a:cubicBezTo>
                <a:close/>
                <a:moveTo>
                  <a:pt x="115" y="70"/>
                </a:moveTo>
                <a:cubicBezTo>
                  <a:pt x="119" y="70"/>
                  <a:pt x="119" y="70"/>
                  <a:pt x="119" y="70"/>
                </a:cubicBezTo>
                <a:cubicBezTo>
                  <a:pt x="120" y="70"/>
                  <a:pt x="122" y="69"/>
                  <a:pt x="122" y="67"/>
                </a:cubicBezTo>
                <a:cubicBezTo>
                  <a:pt x="122" y="66"/>
                  <a:pt x="120" y="64"/>
                  <a:pt x="119" y="64"/>
                </a:cubicBezTo>
                <a:cubicBezTo>
                  <a:pt x="115" y="64"/>
                  <a:pt x="115" y="64"/>
                  <a:pt x="115" y="64"/>
                </a:cubicBezTo>
                <a:cubicBezTo>
                  <a:pt x="113" y="64"/>
                  <a:pt x="112" y="66"/>
                  <a:pt x="112" y="67"/>
                </a:cubicBezTo>
                <a:cubicBezTo>
                  <a:pt x="112" y="69"/>
                  <a:pt x="113" y="70"/>
                  <a:pt x="115" y="70"/>
                </a:cubicBezTo>
                <a:close/>
                <a:moveTo>
                  <a:pt x="95" y="70"/>
                </a:moveTo>
                <a:cubicBezTo>
                  <a:pt x="99" y="70"/>
                  <a:pt x="99" y="70"/>
                  <a:pt x="99" y="70"/>
                </a:cubicBezTo>
                <a:cubicBezTo>
                  <a:pt x="100" y="70"/>
                  <a:pt x="102" y="69"/>
                  <a:pt x="102" y="67"/>
                </a:cubicBezTo>
                <a:cubicBezTo>
                  <a:pt x="102" y="66"/>
                  <a:pt x="100" y="64"/>
                  <a:pt x="99" y="64"/>
                </a:cubicBezTo>
                <a:cubicBezTo>
                  <a:pt x="95" y="64"/>
                  <a:pt x="95" y="64"/>
                  <a:pt x="95" y="64"/>
                </a:cubicBezTo>
                <a:cubicBezTo>
                  <a:pt x="93" y="64"/>
                  <a:pt x="92" y="66"/>
                  <a:pt x="92" y="67"/>
                </a:cubicBezTo>
                <a:cubicBezTo>
                  <a:pt x="92" y="69"/>
                  <a:pt x="93" y="70"/>
                  <a:pt x="95" y="70"/>
                </a:cubicBezTo>
                <a:close/>
                <a:moveTo>
                  <a:pt x="75" y="70"/>
                </a:moveTo>
                <a:cubicBezTo>
                  <a:pt x="79" y="70"/>
                  <a:pt x="79" y="70"/>
                  <a:pt x="79" y="70"/>
                </a:cubicBezTo>
                <a:cubicBezTo>
                  <a:pt x="80" y="70"/>
                  <a:pt x="82" y="69"/>
                  <a:pt x="82" y="67"/>
                </a:cubicBezTo>
                <a:cubicBezTo>
                  <a:pt x="82" y="66"/>
                  <a:pt x="80" y="64"/>
                  <a:pt x="79" y="64"/>
                </a:cubicBezTo>
                <a:cubicBezTo>
                  <a:pt x="75" y="64"/>
                  <a:pt x="75" y="64"/>
                  <a:pt x="75" y="64"/>
                </a:cubicBezTo>
                <a:cubicBezTo>
                  <a:pt x="73" y="64"/>
                  <a:pt x="72" y="66"/>
                  <a:pt x="72" y="67"/>
                </a:cubicBezTo>
                <a:cubicBezTo>
                  <a:pt x="72" y="69"/>
                  <a:pt x="73" y="70"/>
                  <a:pt x="75" y="70"/>
                </a:cubicBezTo>
                <a:close/>
                <a:moveTo>
                  <a:pt x="55" y="70"/>
                </a:moveTo>
                <a:cubicBezTo>
                  <a:pt x="59" y="70"/>
                  <a:pt x="59" y="70"/>
                  <a:pt x="59" y="70"/>
                </a:cubicBezTo>
                <a:cubicBezTo>
                  <a:pt x="60" y="70"/>
                  <a:pt x="62" y="69"/>
                  <a:pt x="62" y="67"/>
                </a:cubicBezTo>
                <a:cubicBezTo>
                  <a:pt x="62" y="66"/>
                  <a:pt x="60" y="64"/>
                  <a:pt x="59" y="64"/>
                </a:cubicBezTo>
                <a:cubicBezTo>
                  <a:pt x="55" y="64"/>
                  <a:pt x="55" y="64"/>
                  <a:pt x="55" y="64"/>
                </a:cubicBezTo>
                <a:cubicBezTo>
                  <a:pt x="53" y="64"/>
                  <a:pt x="52" y="66"/>
                  <a:pt x="52" y="67"/>
                </a:cubicBezTo>
                <a:cubicBezTo>
                  <a:pt x="52" y="69"/>
                  <a:pt x="53" y="70"/>
                  <a:pt x="55" y="70"/>
                </a:cubicBezTo>
                <a:close/>
                <a:moveTo>
                  <a:pt x="35" y="70"/>
                </a:moveTo>
                <a:cubicBezTo>
                  <a:pt x="39" y="70"/>
                  <a:pt x="39" y="70"/>
                  <a:pt x="39" y="70"/>
                </a:cubicBezTo>
                <a:cubicBezTo>
                  <a:pt x="40" y="70"/>
                  <a:pt x="42" y="69"/>
                  <a:pt x="42" y="67"/>
                </a:cubicBezTo>
                <a:cubicBezTo>
                  <a:pt x="42" y="66"/>
                  <a:pt x="40" y="64"/>
                  <a:pt x="39" y="64"/>
                </a:cubicBezTo>
                <a:cubicBezTo>
                  <a:pt x="35" y="64"/>
                  <a:pt x="35" y="64"/>
                  <a:pt x="35" y="64"/>
                </a:cubicBezTo>
                <a:cubicBezTo>
                  <a:pt x="33" y="64"/>
                  <a:pt x="32" y="66"/>
                  <a:pt x="32" y="67"/>
                </a:cubicBezTo>
                <a:cubicBezTo>
                  <a:pt x="32" y="69"/>
                  <a:pt x="33" y="70"/>
                  <a:pt x="35" y="70"/>
                </a:cubicBezTo>
                <a:close/>
                <a:moveTo>
                  <a:pt x="14" y="70"/>
                </a:moveTo>
                <a:cubicBezTo>
                  <a:pt x="15" y="70"/>
                  <a:pt x="17" y="70"/>
                  <a:pt x="19" y="70"/>
                </a:cubicBezTo>
                <a:cubicBezTo>
                  <a:pt x="20" y="70"/>
                  <a:pt x="22" y="69"/>
                  <a:pt x="22" y="67"/>
                </a:cubicBezTo>
                <a:cubicBezTo>
                  <a:pt x="22" y="66"/>
                  <a:pt x="20" y="64"/>
                  <a:pt x="19" y="64"/>
                </a:cubicBezTo>
                <a:cubicBezTo>
                  <a:pt x="17" y="64"/>
                  <a:pt x="16" y="64"/>
                  <a:pt x="15" y="64"/>
                </a:cubicBezTo>
                <a:cubicBezTo>
                  <a:pt x="14" y="63"/>
                  <a:pt x="12" y="64"/>
                  <a:pt x="12" y="66"/>
                </a:cubicBezTo>
                <a:cubicBezTo>
                  <a:pt x="11" y="68"/>
                  <a:pt x="12" y="69"/>
                  <a:pt x="14" y="70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3" name="Rectangle 64">
            <a:extLst>
              <a:ext uri="{FF2B5EF4-FFF2-40B4-BE49-F238E27FC236}">
                <a16:creationId xmlns:a16="http://schemas.microsoft.com/office/drawing/2014/main" id="{A27E4EBB-7016-7C3C-AC77-494B9FA22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3837" y="1448514"/>
            <a:ext cx="2318130" cy="2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598" b="1">
                <a:solidFill>
                  <a:srgbClr val="4D4D4F"/>
                </a:solidFill>
                <a:latin typeface="Univers LT Std 47 Cn Lt" panose="020B0406020202040204" pitchFamily="34" charset="0"/>
              </a:rPr>
              <a:t>Function and sub-functions</a:t>
            </a:r>
            <a:endParaRPr lang="en-US" altLang="en-US" sz="3595">
              <a:solidFill>
                <a:prstClr val="black"/>
              </a:solidFill>
            </a:endParaRPr>
          </a:p>
        </p:txBody>
      </p:sp>
      <p:sp>
        <p:nvSpPr>
          <p:cNvPr id="144" name="Freeform 65">
            <a:extLst>
              <a:ext uri="{FF2B5EF4-FFF2-40B4-BE49-F238E27FC236}">
                <a16:creationId xmlns:a16="http://schemas.microsoft.com/office/drawing/2014/main" id="{4C6173E3-5BCC-A53F-67EC-94D9EFE72E7C}"/>
              </a:ext>
            </a:extLst>
          </p:cNvPr>
          <p:cNvSpPr>
            <a:spLocks/>
          </p:cNvSpPr>
          <p:nvPr/>
        </p:nvSpPr>
        <p:spPr bwMode="auto">
          <a:xfrm>
            <a:off x="3881625" y="3322441"/>
            <a:ext cx="1662330" cy="1464433"/>
          </a:xfrm>
          <a:custGeom>
            <a:avLst/>
            <a:gdLst>
              <a:gd name="T0" fmla="*/ 0 w 568"/>
              <a:gd name="T1" fmla="*/ 488 h 500"/>
              <a:gd name="T2" fmla="*/ 12 w 568"/>
              <a:gd name="T3" fmla="*/ 500 h 500"/>
              <a:gd name="T4" fmla="*/ 556 w 568"/>
              <a:gd name="T5" fmla="*/ 500 h 500"/>
              <a:gd name="T6" fmla="*/ 568 w 568"/>
              <a:gd name="T7" fmla="*/ 488 h 500"/>
              <a:gd name="T8" fmla="*/ 568 w 568"/>
              <a:gd name="T9" fmla="*/ 12 h 500"/>
              <a:gd name="T10" fmla="*/ 556 w 568"/>
              <a:gd name="T11" fmla="*/ 0 h 500"/>
              <a:gd name="T12" fmla="*/ 12 w 568"/>
              <a:gd name="T13" fmla="*/ 0 h 500"/>
              <a:gd name="T14" fmla="*/ 0 w 568"/>
              <a:gd name="T15" fmla="*/ 12 h 500"/>
              <a:gd name="T16" fmla="*/ 0 w 568"/>
              <a:gd name="T17" fmla="*/ 488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8" h="500">
                <a:moveTo>
                  <a:pt x="0" y="488"/>
                </a:moveTo>
                <a:cubicBezTo>
                  <a:pt x="0" y="494"/>
                  <a:pt x="5" y="500"/>
                  <a:pt x="12" y="500"/>
                </a:cubicBezTo>
                <a:cubicBezTo>
                  <a:pt x="556" y="500"/>
                  <a:pt x="556" y="500"/>
                  <a:pt x="556" y="500"/>
                </a:cubicBezTo>
                <a:cubicBezTo>
                  <a:pt x="563" y="500"/>
                  <a:pt x="568" y="494"/>
                  <a:pt x="568" y="488"/>
                </a:cubicBezTo>
                <a:cubicBezTo>
                  <a:pt x="568" y="12"/>
                  <a:pt x="568" y="12"/>
                  <a:pt x="568" y="12"/>
                </a:cubicBezTo>
                <a:cubicBezTo>
                  <a:pt x="568" y="5"/>
                  <a:pt x="563" y="0"/>
                  <a:pt x="556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lnTo>
                  <a:pt x="0" y="488"/>
                </a:lnTo>
                <a:close/>
              </a:path>
            </a:pathLst>
          </a:custGeom>
          <a:solidFill>
            <a:srgbClr val="D9CD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5" name="Freeform 66">
            <a:extLst>
              <a:ext uri="{FF2B5EF4-FFF2-40B4-BE49-F238E27FC236}">
                <a16:creationId xmlns:a16="http://schemas.microsoft.com/office/drawing/2014/main" id="{7EC0D534-645A-6F46-A9AB-AFEDC888912E}"/>
              </a:ext>
            </a:extLst>
          </p:cNvPr>
          <p:cNvSpPr>
            <a:spLocks/>
          </p:cNvSpPr>
          <p:nvPr/>
        </p:nvSpPr>
        <p:spPr bwMode="auto">
          <a:xfrm>
            <a:off x="3872492" y="3313307"/>
            <a:ext cx="1679075" cy="1481178"/>
          </a:xfrm>
          <a:custGeom>
            <a:avLst/>
            <a:gdLst>
              <a:gd name="T0" fmla="*/ 3 w 574"/>
              <a:gd name="T1" fmla="*/ 491 h 506"/>
              <a:gd name="T2" fmla="*/ 0 w 574"/>
              <a:gd name="T3" fmla="*/ 491 h 506"/>
              <a:gd name="T4" fmla="*/ 15 w 574"/>
              <a:gd name="T5" fmla="*/ 506 h 506"/>
              <a:gd name="T6" fmla="*/ 559 w 574"/>
              <a:gd name="T7" fmla="*/ 506 h 506"/>
              <a:gd name="T8" fmla="*/ 574 w 574"/>
              <a:gd name="T9" fmla="*/ 491 h 506"/>
              <a:gd name="T10" fmla="*/ 574 w 574"/>
              <a:gd name="T11" fmla="*/ 15 h 506"/>
              <a:gd name="T12" fmla="*/ 559 w 574"/>
              <a:gd name="T13" fmla="*/ 0 h 506"/>
              <a:gd name="T14" fmla="*/ 15 w 574"/>
              <a:gd name="T15" fmla="*/ 0 h 506"/>
              <a:gd name="T16" fmla="*/ 0 w 574"/>
              <a:gd name="T17" fmla="*/ 15 h 506"/>
              <a:gd name="T18" fmla="*/ 0 w 574"/>
              <a:gd name="T19" fmla="*/ 491 h 506"/>
              <a:gd name="T20" fmla="*/ 3 w 574"/>
              <a:gd name="T21" fmla="*/ 491 h 506"/>
              <a:gd name="T22" fmla="*/ 6 w 574"/>
              <a:gd name="T23" fmla="*/ 491 h 506"/>
              <a:gd name="T24" fmla="*/ 6 w 574"/>
              <a:gd name="T25" fmla="*/ 15 h 506"/>
              <a:gd name="T26" fmla="*/ 15 w 574"/>
              <a:gd name="T27" fmla="*/ 6 h 506"/>
              <a:gd name="T28" fmla="*/ 559 w 574"/>
              <a:gd name="T29" fmla="*/ 6 h 506"/>
              <a:gd name="T30" fmla="*/ 568 w 574"/>
              <a:gd name="T31" fmla="*/ 15 h 506"/>
              <a:gd name="T32" fmla="*/ 568 w 574"/>
              <a:gd name="T33" fmla="*/ 491 h 506"/>
              <a:gd name="T34" fmla="*/ 559 w 574"/>
              <a:gd name="T35" fmla="*/ 500 h 506"/>
              <a:gd name="T36" fmla="*/ 15 w 574"/>
              <a:gd name="T37" fmla="*/ 500 h 506"/>
              <a:gd name="T38" fmla="*/ 6 w 574"/>
              <a:gd name="T39" fmla="*/ 491 h 506"/>
              <a:gd name="T40" fmla="*/ 3 w 574"/>
              <a:gd name="T41" fmla="*/ 491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4" h="506">
                <a:moveTo>
                  <a:pt x="3" y="491"/>
                </a:moveTo>
                <a:cubicBezTo>
                  <a:pt x="0" y="491"/>
                  <a:pt x="0" y="491"/>
                  <a:pt x="0" y="491"/>
                </a:cubicBezTo>
                <a:cubicBezTo>
                  <a:pt x="0" y="499"/>
                  <a:pt x="7" y="506"/>
                  <a:pt x="15" y="506"/>
                </a:cubicBezTo>
                <a:cubicBezTo>
                  <a:pt x="559" y="506"/>
                  <a:pt x="559" y="506"/>
                  <a:pt x="559" y="506"/>
                </a:cubicBezTo>
                <a:cubicBezTo>
                  <a:pt x="567" y="506"/>
                  <a:pt x="574" y="499"/>
                  <a:pt x="574" y="491"/>
                </a:cubicBezTo>
                <a:cubicBezTo>
                  <a:pt x="574" y="15"/>
                  <a:pt x="574" y="15"/>
                  <a:pt x="574" y="15"/>
                </a:cubicBezTo>
                <a:cubicBezTo>
                  <a:pt x="574" y="6"/>
                  <a:pt x="567" y="0"/>
                  <a:pt x="559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491"/>
                  <a:pt x="0" y="491"/>
                  <a:pt x="0" y="491"/>
                </a:cubicBezTo>
                <a:cubicBezTo>
                  <a:pt x="3" y="491"/>
                  <a:pt x="3" y="491"/>
                  <a:pt x="3" y="491"/>
                </a:cubicBezTo>
                <a:cubicBezTo>
                  <a:pt x="6" y="491"/>
                  <a:pt x="6" y="491"/>
                  <a:pt x="6" y="491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5" y="6"/>
                </a:cubicBezTo>
                <a:cubicBezTo>
                  <a:pt x="559" y="6"/>
                  <a:pt x="559" y="6"/>
                  <a:pt x="559" y="6"/>
                </a:cubicBezTo>
                <a:cubicBezTo>
                  <a:pt x="564" y="6"/>
                  <a:pt x="568" y="10"/>
                  <a:pt x="568" y="15"/>
                </a:cubicBezTo>
                <a:cubicBezTo>
                  <a:pt x="568" y="491"/>
                  <a:pt x="568" y="491"/>
                  <a:pt x="568" y="491"/>
                </a:cubicBezTo>
                <a:cubicBezTo>
                  <a:pt x="568" y="496"/>
                  <a:pt x="564" y="500"/>
                  <a:pt x="559" y="500"/>
                </a:cubicBezTo>
                <a:cubicBezTo>
                  <a:pt x="15" y="500"/>
                  <a:pt x="15" y="500"/>
                  <a:pt x="15" y="500"/>
                </a:cubicBezTo>
                <a:cubicBezTo>
                  <a:pt x="10" y="500"/>
                  <a:pt x="6" y="496"/>
                  <a:pt x="6" y="491"/>
                </a:cubicBezTo>
                <a:lnTo>
                  <a:pt x="3" y="491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6" name="Rectangle 67">
            <a:extLst>
              <a:ext uri="{FF2B5EF4-FFF2-40B4-BE49-F238E27FC236}">
                <a16:creationId xmlns:a16="http://schemas.microsoft.com/office/drawing/2014/main" id="{C0674624-90E3-F760-BE7D-04D73EE2D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292" y="3363542"/>
            <a:ext cx="1172577" cy="21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398" b="1">
                <a:solidFill>
                  <a:srgbClr val="7F5091"/>
                </a:solidFill>
                <a:latin typeface="Univers LT Std 47 Cn Lt" panose="020B0406020202040204" pitchFamily="34" charset="0"/>
              </a:rPr>
              <a:t>Service delivery</a:t>
            </a:r>
            <a:endParaRPr lang="en-US" altLang="en-US" sz="3196">
              <a:solidFill>
                <a:prstClr val="black"/>
              </a:solidFill>
            </a:endParaRPr>
          </a:p>
        </p:txBody>
      </p:sp>
      <p:sp>
        <p:nvSpPr>
          <p:cNvPr id="147" name="Freeform 68">
            <a:extLst>
              <a:ext uri="{FF2B5EF4-FFF2-40B4-BE49-F238E27FC236}">
                <a16:creationId xmlns:a16="http://schemas.microsoft.com/office/drawing/2014/main" id="{7CD44D33-B034-EAA8-F838-0A63687DB90B}"/>
              </a:ext>
            </a:extLst>
          </p:cNvPr>
          <p:cNvSpPr>
            <a:spLocks/>
          </p:cNvSpPr>
          <p:nvPr/>
        </p:nvSpPr>
        <p:spPr bwMode="auto">
          <a:xfrm>
            <a:off x="3960783" y="3664954"/>
            <a:ext cx="289233" cy="887489"/>
          </a:xfrm>
          <a:custGeom>
            <a:avLst/>
            <a:gdLst>
              <a:gd name="T0" fmla="*/ 0 w 99"/>
              <a:gd name="T1" fmla="*/ 288 h 303"/>
              <a:gd name="T2" fmla="*/ 16 w 99"/>
              <a:gd name="T3" fmla="*/ 303 h 303"/>
              <a:gd name="T4" fmla="*/ 84 w 99"/>
              <a:gd name="T5" fmla="*/ 303 h 303"/>
              <a:gd name="T6" fmla="*/ 99 w 99"/>
              <a:gd name="T7" fmla="*/ 288 h 303"/>
              <a:gd name="T8" fmla="*/ 99 w 99"/>
              <a:gd name="T9" fmla="*/ 16 h 303"/>
              <a:gd name="T10" fmla="*/ 84 w 99"/>
              <a:gd name="T11" fmla="*/ 0 h 303"/>
              <a:gd name="T12" fmla="*/ 16 w 99"/>
              <a:gd name="T13" fmla="*/ 0 h 303"/>
              <a:gd name="T14" fmla="*/ 0 w 99"/>
              <a:gd name="T15" fmla="*/ 16 h 303"/>
              <a:gd name="T16" fmla="*/ 0 w 99"/>
              <a:gd name="T17" fmla="*/ 288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9" h="303">
                <a:moveTo>
                  <a:pt x="0" y="288"/>
                </a:moveTo>
                <a:cubicBezTo>
                  <a:pt x="0" y="296"/>
                  <a:pt x="7" y="303"/>
                  <a:pt x="16" y="303"/>
                </a:cubicBezTo>
                <a:cubicBezTo>
                  <a:pt x="84" y="303"/>
                  <a:pt x="84" y="303"/>
                  <a:pt x="84" y="303"/>
                </a:cubicBezTo>
                <a:cubicBezTo>
                  <a:pt x="92" y="303"/>
                  <a:pt x="99" y="296"/>
                  <a:pt x="99" y="288"/>
                </a:cubicBezTo>
                <a:cubicBezTo>
                  <a:pt x="99" y="16"/>
                  <a:pt x="99" y="16"/>
                  <a:pt x="99" y="16"/>
                </a:cubicBezTo>
                <a:cubicBezTo>
                  <a:pt x="99" y="7"/>
                  <a:pt x="92" y="0"/>
                  <a:pt x="84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lnTo>
                  <a:pt x="0" y="288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8" name="Freeform 69">
            <a:extLst>
              <a:ext uri="{FF2B5EF4-FFF2-40B4-BE49-F238E27FC236}">
                <a16:creationId xmlns:a16="http://schemas.microsoft.com/office/drawing/2014/main" id="{55659403-79B8-9F68-0F4A-845C76D594C1}"/>
              </a:ext>
            </a:extLst>
          </p:cNvPr>
          <p:cNvSpPr>
            <a:spLocks/>
          </p:cNvSpPr>
          <p:nvPr/>
        </p:nvSpPr>
        <p:spPr bwMode="auto">
          <a:xfrm>
            <a:off x="3957740" y="3661910"/>
            <a:ext cx="295322" cy="893578"/>
          </a:xfrm>
          <a:custGeom>
            <a:avLst/>
            <a:gdLst>
              <a:gd name="T0" fmla="*/ 1 w 101"/>
              <a:gd name="T1" fmla="*/ 289 h 305"/>
              <a:gd name="T2" fmla="*/ 0 w 101"/>
              <a:gd name="T3" fmla="*/ 289 h 305"/>
              <a:gd name="T4" fmla="*/ 17 w 101"/>
              <a:gd name="T5" fmla="*/ 305 h 305"/>
              <a:gd name="T6" fmla="*/ 85 w 101"/>
              <a:gd name="T7" fmla="*/ 305 h 305"/>
              <a:gd name="T8" fmla="*/ 101 w 101"/>
              <a:gd name="T9" fmla="*/ 289 h 305"/>
              <a:gd name="T10" fmla="*/ 101 w 101"/>
              <a:gd name="T11" fmla="*/ 17 h 305"/>
              <a:gd name="T12" fmla="*/ 85 w 101"/>
              <a:gd name="T13" fmla="*/ 0 h 305"/>
              <a:gd name="T14" fmla="*/ 17 w 101"/>
              <a:gd name="T15" fmla="*/ 0 h 305"/>
              <a:gd name="T16" fmla="*/ 0 w 101"/>
              <a:gd name="T17" fmla="*/ 17 h 305"/>
              <a:gd name="T18" fmla="*/ 0 w 101"/>
              <a:gd name="T19" fmla="*/ 289 h 305"/>
              <a:gd name="T20" fmla="*/ 1 w 101"/>
              <a:gd name="T21" fmla="*/ 289 h 305"/>
              <a:gd name="T22" fmla="*/ 3 w 101"/>
              <a:gd name="T23" fmla="*/ 289 h 305"/>
              <a:gd name="T24" fmla="*/ 3 w 101"/>
              <a:gd name="T25" fmla="*/ 17 h 305"/>
              <a:gd name="T26" fmla="*/ 17 w 101"/>
              <a:gd name="T27" fmla="*/ 3 h 305"/>
              <a:gd name="T28" fmla="*/ 85 w 101"/>
              <a:gd name="T29" fmla="*/ 3 h 305"/>
              <a:gd name="T30" fmla="*/ 98 w 101"/>
              <a:gd name="T31" fmla="*/ 17 h 305"/>
              <a:gd name="T32" fmla="*/ 98 w 101"/>
              <a:gd name="T33" fmla="*/ 289 h 305"/>
              <a:gd name="T34" fmla="*/ 85 w 101"/>
              <a:gd name="T35" fmla="*/ 302 h 305"/>
              <a:gd name="T36" fmla="*/ 17 w 101"/>
              <a:gd name="T37" fmla="*/ 302 h 305"/>
              <a:gd name="T38" fmla="*/ 3 w 101"/>
              <a:gd name="T39" fmla="*/ 289 h 305"/>
              <a:gd name="T40" fmla="*/ 1 w 101"/>
              <a:gd name="T41" fmla="*/ 289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" h="305">
                <a:moveTo>
                  <a:pt x="1" y="289"/>
                </a:moveTo>
                <a:cubicBezTo>
                  <a:pt x="0" y="289"/>
                  <a:pt x="0" y="289"/>
                  <a:pt x="0" y="289"/>
                </a:cubicBezTo>
                <a:cubicBezTo>
                  <a:pt x="0" y="298"/>
                  <a:pt x="7" y="305"/>
                  <a:pt x="17" y="305"/>
                </a:cubicBezTo>
                <a:cubicBezTo>
                  <a:pt x="85" y="305"/>
                  <a:pt x="85" y="305"/>
                  <a:pt x="85" y="305"/>
                </a:cubicBezTo>
                <a:cubicBezTo>
                  <a:pt x="94" y="305"/>
                  <a:pt x="101" y="298"/>
                  <a:pt x="101" y="289"/>
                </a:cubicBezTo>
                <a:cubicBezTo>
                  <a:pt x="101" y="17"/>
                  <a:pt x="101" y="17"/>
                  <a:pt x="101" y="17"/>
                </a:cubicBezTo>
                <a:cubicBezTo>
                  <a:pt x="101" y="8"/>
                  <a:pt x="94" y="0"/>
                  <a:pt x="8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7" y="0"/>
                  <a:pt x="0" y="8"/>
                  <a:pt x="0" y="17"/>
                </a:cubicBezTo>
                <a:cubicBezTo>
                  <a:pt x="0" y="289"/>
                  <a:pt x="0" y="289"/>
                  <a:pt x="0" y="289"/>
                </a:cubicBezTo>
                <a:cubicBezTo>
                  <a:pt x="1" y="289"/>
                  <a:pt x="1" y="289"/>
                  <a:pt x="1" y="289"/>
                </a:cubicBezTo>
                <a:cubicBezTo>
                  <a:pt x="3" y="289"/>
                  <a:pt x="3" y="289"/>
                  <a:pt x="3" y="289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9"/>
                  <a:pt x="9" y="3"/>
                  <a:pt x="17" y="3"/>
                </a:cubicBezTo>
                <a:cubicBezTo>
                  <a:pt x="85" y="3"/>
                  <a:pt x="85" y="3"/>
                  <a:pt x="85" y="3"/>
                </a:cubicBezTo>
                <a:cubicBezTo>
                  <a:pt x="92" y="3"/>
                  <a:pt x="98" y="9"/>
                  <a:pt x="98" y="17"/>
                </a:cubicBezTo>
                <a:cubicBezTo>
                  <a:pt x="98" y="289"/>
                  <a:pt x="98" y="289"/>
                  <a:pt x="98" y="289"/>
                </a:cubicBezTo>
                <a:cubicBezTo>
                  <a:pt x="98" y="296"/>
                  <a:pt x="92" y="302"/>
                  <a:pt x="85" y="302"/>
                </a:cubicBezTo>
                <a:cubicBezTo>
                  <a:pt x="17" y="302"/>
                  <a:pt x="17" y="302"/>
                  <a:pt x="17" y="302"/>
                </a:cubicBezTo>
                <a:cubicBezTo>
                  <a:pt x="9" y="302"/>
                  <a:pt x="3" y="296"/>
                  <a:pt x="3" y="289"/>
                </a:cubicBezTo>
                <a:lnTo>
                  <a:pt x="1" y="289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9" name="Rectangle 70">
            <a:extLst>
              <a:ext uri="{FF2B5EF4-FFF2-40B4-BE49-F238E27FC236}">
                <a16:creationId xmlns:a16="http://schemas.microsoft.com/office/drawing/2014/main" id="{CD034031-3960-B9C4-18F2-0586FB1A05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815988" y="4003005"/>
            <a:ext cx="56512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Governance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59" name="Freeform 80">
            <a:extLst>
              <a:ext uri="{FF2B5EF4-FFF2-40B4-BE49-F238E27FC236}">
                <a16:creationId xmlns:a16="http://schemas.microsoft.com/office/drawing/2014/main" id="{731E0F2C-E51F-A32B-56C0-0ABCF1B1C1A6}"/>
              </a:ext>
            </a:extLst>
          </p:cNvPr>
          <p:cNvSpPr>
            <a:spLocks noEditPoints="1"/>
          </p:cNvSpPr>
          <p:nvPr/>
        </p:nvSpPr>
        <p:spPr bwMode="auto">
          <a:xfrm>
            <a:off x="3957740" y="3664954"/>
            <a:ext cx="295322" cy="890533"/>
          </a:xfrm>
          <a:custGeom>
            <a:avLst/>
            <a:gdLst>
              <a:gd name="T0" fmla="*/ 4 w 101"/>
              <a:gd name="T1" fmla="*/ 295 h 304"/>
              <a:gd name="T2" fmla="*/ 0 w 101"/>
              <a:gd name="T3" fmla="*/ 264 h 304"/>
              <a:gd name="T4" fmla="*/ 0 w 101"/>
              <a:gd name="T5" fmla="*/ 264 h 304"/>
              <a:gd name="T6" fmla="*/ 2 w 101"/>
              <a:gd name="T7" fmla="*/ 248 h 304"/>
              <a:gd name="T8" fmla="*/ 2 w 101"/>
              <a:gd name="T9" fmla="*/ 240 h 304"/>
              <a:gd name="T10" fmla="*/ 0 w 101"/>
              <a:gd name="T11" fmla="*/ 224 h 304"/>
              <a:gd name="T12" fmla="*/ 0 w 101"/>
              <a:gd name="T13" fmla="*/ 200 h 304"/>
              <a:gd name="T14" fmla="*/ 0 w 101"/>
              <a:gd name="T15" fmla="*/ 200 h 304"/>
              <a:gd name="T16" fmla="*/ 2 w 101"/>
              <a:gd name="T17" fmla="*/ 184 h 304"/>
              <a:gd name="T18" fmla="*/ 2 w 101"/>
              <a:gd name="T19" fmla="*/ 176 h 304"/>
              <a:gd name="T20" fmla="*/ 0 w 101"/>
              <a:gd name="T21" fmla="*/ 160 h 304"/>
              <a:gd name="T22" fmla="*/ 0 w 101"/>
              <a:gd name="T23" fmla="*/ 136 h 304"/>
              <a:gd name="T24" fmla="*/ 0 w 101"/>
              <a:gd name="T25" fmla="*/ 136 h 304"/>
              <a:gd name="T26" fmla="*/ 2 w 101"/>
              <a:gd name="T27" fmla="*/ 120 h 304"/>
              <a:gd name="T28" fmla="*/ 2 w 101"/>
              <a:gd name="T29" fmla="*/ 112 h 304"/>
              <a:gd name="T30" fmla="*/ 0 w 101"/>
              <a:gd name="T31" fmla="*/ 96 h 304"/>
              <a:gd name="T32" fmla="*/ 0 w 101"/>
              <a:gd name="T33" fmla="*/ 72 h 304"/>
              <a:gd name="T34" fmla="*/ 0 w 101"/>
              <a:gd name="T35" fmla="*/ 72 h 304"/>
              <a:gd name="T36" fmla="*/ 2 w 101"/>
              <a:gd name="T37" fmla="*/ 56 h 304"/>
              <a:gd name="T38" fmla="*/ 2 w 101"/>
              <a:gd name="T39" fmla="*/ 48 h 304"/>
              <a:gd name="T40" fmla="*/ 0 w 101"/>
              <a:gd name="T41" fmla="*/ 32 h 304"/>
              <a:gd name="T42" fmla="*/ 2 w 101"/>
              <a:gd name="T43" fmla="*/ 8 h 304"/>
              <a:gd name="T44" fmla="*/ 2 w 101"/>
              <a:gd name="T45" fmla="*/ 16 h 304"/>
              <a:gd name="T46" fmla="*/ 8 w 101"/>
              <a:gd name="T47" fmla="*/ 2 h 304"/>
              <a:gd name="T48" fmla="*/ 32 w 101"/>
              <a:gd name="T49" fmla="*/ 0 h 304"/>
              <a:gd name="T50" fmla="*/ 32 w 101"/>
              <a:gd name="T51" fmla="*/ 0 h 304"/>
              <a:gd name="T52" fmla="*/ 48 w 101"/>
              <a:gd name="T53" fmla="*/ 2 h 304"/>
              <a:gd name="T54" fmla="*/ 56 w 101"/>
              <a:gd name="T55" fmla="*/ 2 h 304"/>
              <a:gd name="T56" fmla="*/ 72 w 101"/>
              <a:gd name="T57" fmla="*/ 0 h 304"/>
              <a:gd name="T58" fmla="*/ 96 w 101"/>
              <a:gd name="T59" fmla="*/ 4 h 304"/>
              <a:gd name="T60" fmla="*/ 96 w 101"/>
              <a:gd name="T61" fmla="*/ 4 h 304"/>
              <a:gd name="T62" fmla="*/ 98 w 101"/>
              <a:gd name="T63" fmla="*/ 12 h 304"/>
              <a:gd name="T64" fmla="*/ 101 w 101"/>
              <a:gd name="T65" fmla="*/ 36 h 304"/>
              <a:gd name="T66" fmla="*/ 101 w 101"/>
              <a:gd name="T67" fmla="*/ 36 h 304"/>
              <a:gd name="T68" fmla="*/ 99 w 101"/>
              <a:gd name="T69" fmla="*/ 52 h 304"/>
              <a:gd name="T70" fmla="*/ 99 w 101"/>
              <a:gd name="T71" fmla="*/ 60 h 304"/>
              <a:gd name="T72" fmla="*/ 101 w 101"/>
              <a:gd name="T73" fmla="*/ 76 h 304"/>
              <a:gd name="T74" fmla="*/ 101 w 101"/>
              <a:gd name="T75" fmla="*/ 100 h 304"/>
              <a:gd name="T76" fmla="*/ 101 w 101"/>
              <a:gd name="T77" fmla="*/ 100 h 304"/>
              <a:gd name="T78" fmla="*/ 99 w 101"/>
              <a:gd name="T79" fmla="*/ 116 h 304"/>
              <a:gd name="T80" fmla="*/ 99 w 101"/>
              <a:gd name="T81" fmla="*/ 124 h 304"/>
              <a:gd name="T82" fmla="*/ 101 w 101"/>
              <a:gd name="T83" fmla="*/ 140 h 304"/>
              <a:gd name="T84" fmla="*/ 101 w 101"/>
              <a:gd name="T85" fmla="*/ 164 h 304"/>
              <a:gd name="T86" fmla="*/ 101 w 101"/>
              <a:gd name="T87" fmla="*/ 164 h 304"/>
              <a:gd name="T88" fmla="*/ 99 w 101"/>
              <a:gd name="T89" fmla="*/ 180 h 304"/>
              <a:gd name="T90" fmla="*/ 99 w 101"/>
              <a:gd name="T91" fmla="*/ 188 h 304"/>
              <a:gd name="T92" fmla="*/ 101 w 101"/>
              <a:gd name="T93" fmla="*/ 204 h 304"/>
              <a:gd name="T94" fmla="*/ 101 w 101"/>
              <a:gd name="T95" fmla="*/ 228 h 304"/>
              <a:gd name="T96" fmla="*/ 101 w 101"/>
              <a:gd name="T97" fmla="*/ 228 h 304"/>
              <a:gd name="T98" fmla="*/ 99 w 101"/>
              <a:gd name="T99" fmla="*/ 244 h 304"/>
              <a:gd name="T100" fmla="*/ 99 w 101"/>
              <a:gd name="T101" fmla="*/ 252 h 304"/>
              <a:gd name="T102" fmla="*/ 101 w 101"/>
              <a:gd name="T103" fmla="*/ 268 h 304"/>
              <a:gd name="T104" fmla="*/ 100 w 101"/>
              <a:gd name="T105" fmla="*/ 292 h 304"/>
              <a:gd name="T106" fmla="*/ 99 w 101"/>
              <a:gd name="T107" fmla="*/ 288 h 304"/>
              <a:gd name="T108" fmla="*/ 96 w 101"/>
              <a:gd name="T109" fmla="*/ 299 h 304"/>
              <a:gd name="T110" fmla="*/ 73 w 101"/>
              <a:gd name="T111" fmla="*/ 304 h 304"/>
              <a:gd name="T112" fmla="*/ 73 w 101"/>
              <a:gd name="T113" fmla="*/ 304 h 304"/>
              <a:gd name="T114" fmla="*/ 57 w 101"/>
              <a:gd name="T115" fmla="*/ 302 h 304"/>
              <a:gd name="T116" fmla="*/ 49 w 101"/>
              <a:gd name="T117" fmla="*/ 302 h 304"/>
              <a:gd name="T118" fmla="*/ 33 w 101"/>
              <a:gd name="T119" fmla="*/ 304 h 304"/>
              <a:gd name="T120" fmla="*/ 9 w 101"/>
              <a:gd name="T121" fmla="*/ 302 h 304"/>
              <a:gd name="T122" fmla="*/ 9 w 101"/>
              <a:gd name="T123" fmla="*/ 302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1" h="304">
                <a:moveTo>
                  <a:pt x="0" y="280"/>
                </a:moveTo>
                <a:cubicBezTo>
                  <a:pt x="0" y="288"/>
                  <a:pt x="0" y="288"/>
                  <a:pt x="0" y="288"/>
                </a:cubicBezTo>
                <a:cubicBezTo>
                  <a:pt x="0" y="291"/>
                  <a:pt x="1" y="294"/>
                  <a:pt x="3" y="296"/>
                </a:cubicBezTo>
                <a:cubicBezTo>
                  <a:pt x="4" y="295"/>
                  <a:pt x="4" y="295"/>
                  <a:pt x="4" y="295"/>
                </a:cubicBezTo>
                <a:cubicBezTo>
                  <a:pt x="3" y="293"/>
                  <a:pt x="2" y="291"/>
                  <a:pt x="2" y="288"/>
                </a:cubicBezTo>
                <a:cubicBezTo>
                  <a:pt x="2" y="280"/>
                  <a:pt x="2" y="280"/>
                  <a:pt x="2" y="280"/>
                </a:cubicBezTo>
                <a:cubicBezTo>
                  <a:pt x="0" y="280"/>
                  <a:pt x="0" y="280"/>
                  <a:pt x="0" y="280"/>
                </a:cubicBezTo>
                <a:close/>
                <a:moveTo>
                  <a:pt x="0" y="264"/>
                </a:moveTo>
                <a:cubicBezTo>
                  <a:pt x="0" y="272"/>
                  <a:pt x="0" y="272"/>
                  <a:pt x="0" y="272"/>
                </a:cubicBezTo>
                <a:cubicBezTo>
                  <a:pt x="2" y="272"/>
                  <a:pt x="2" y="272"/>
                  <a:pt x="2" y="272"/>
                </a:cubicBezTo>
                <a:cubicBezTo>
                  <a:pt x="2" y="264"/>
                  <a:pt x="2" y="264"/>
                  <a:pt x="2" y="264"/>
                </a:cubicBezTo>
                <a:lnTo>
                  <a:pt x="0" y="264"/>
                </a:lnTo>
                <a:close/>
                <a:moveTo>
                  <a:pt x="0" y="248"/>
                </a:moveTo>
                <a:cubicBezTo>
                  <a:pt x="0" y="256"/>
                  <a:pt x="0" y="256"/>
                  <a:pt x="0" y="256"/>
                </a:cubicBezTo>
                <a:cubicBezTo>
                  <a:pt x="2" y="256"/>
                  <a:pt x="2" y="256"/>
                  <a:pt x="2" y="256"/>
                </a:cubicBezTo>
                <a:cubicBezTo>
                  <a:pt x="2" y="248"/>
                  <a:pt x="2" y="248"/>
                  <a:pt x="2" y="248"/>
                </a:cubicBezTo>
                <a:lnTo>
                  <a:pt x="0" y="248"/>
                </a:lnTo>
                <a:close/>
                <a:moveTo>
                  <a:pt x="0" y="232"/>
                </a:moveTo>
                <a:cubicBezTo>
                  <a:pt x="0" y="240"/>
                  <a:pt x="0" y="240"/>
                  <a:pt x="0" y="240"/>
                </a:cubicBezTo>
                <a:cubicBezTo>
                  <a:pt x="2" y="240"/>
                  <a:pt x="2" y="240"/>
                  <a:pt x="2" y="240"/>
                </a:cubicBezTo>
                <a:cubicBezTo>
                  <a:pt x="2" y="232"/>
                  <a:pt x="2" y="232"/>
                  <a:pt x="2" y="232"/>
                </a:cubicBezTo>
                <a:lnTo>
                  <a:pt x="0" y="232"/>
                </a:lnTo>
                <a:close/>
                <a:moveTo>
                  <a:pt x="0" y="216"/>
                </a:moveTo>
                <a:cubicBezTo>
                  <a:pt x="0" y="224"/>
                  <a:pt x="0" y="224"/>
                  <a:pt x="0" y="224"/>
                </a:cubicBezTo>
                <a:cubicBezTo>
                  <a:pt x="2" y="224"/>
                  <a:pt x="2" y="224"/>
                  <a:pt x="2" y="224"/>
                </a:cubicBezTo>
                <a:cubicBezTo>
                  <a:pt x="2" y="216"/>
                  <a:pt x="2" y="216"/>
                  <a:pt x="2" y="216"/>
                </a:cubicBezTo>
                <a:lnTo>
                  <a:pt x="0" y="216"/>
                </a:lnTo>
                <a:close/>
                <a:moveTo>
                  <a:pt x="0" y="200"/>
                </a:moveTo>
                <a:cubicBezTo>
                  <a:pt x="0" y="208"/>
                  <a:pt x="0" y="208"/>
                  <a:pt x="0" y="208"/>
                </a:cubicBezTo>
                <a:cubicBezTo>
                  <a:pt x="2" y="208"/>
                  <a:pt x="2" y="208"/>
                  <a:pt x="2" y="208"/>
                </a:cubicBezTo>
                <a:cubicBezTo>
                  <a:pt x="2" y="200"/>
                  <a:pt x="2" y="200"/>
                  <a:pt x="2" y="200"/>
                </a:cubicBezTo>
                <a:lnTo>
                  <a:pt x="0" y="200"/>
                </a:lnTo>
                <a:close/>
                <a:moveTo>
                  <a:pt x="0" y="184"/>
                </a:moveTo>
                <a:cubicBezTo>
                  <a:pt x="0" y="192"/>
                  <a:pt x="0" y="192"/>
                  <a:pt x="0" y="192"/>
                </a:cubicBezTo>
                <a:cubicBezTo>
                  <a:pt x="2" y="192"/>
                  <a:pt x="2" y="192"/>
                  <a:pt x="2" y="192"/>
                </a:cubicBezTo>
                <a:cubicBezTo>
                  <a:pt x="2" y="184"/>
                  <a:pt x="2" y="184"/>
                  <a:pt x="2" y="184"/>
                </a:cubicBezTo>
                <a:lnTo>
                  <a:pt x="0" y="184"/>
                </a:lnTo>
                <a:close/>
                <a:moveTo>
                  <a:pt x="0" y="168"/>
                </a:moveTo>
                <a:cubicBezTo>
                  <a:pt x="0" y="176"/>
                  <a:pt x="0" y="176"/>
                  <a:pt x="0" y="176"/>
                </a:cubicBezTo>
                <a:cubicBezTo>
                  <a:pt x="2" y="176"/>
                  <a:pt x="2" y="176"/>
                  <a:pt x="2" y="176"/>
                </a:cubicBezTo>
                <a:cubicBezTo>
                  <a:pt x="2" y="168"/>
                  <a:pt x="2" y="168"/>
                  <a:pt x="2" y="168"/>
                </a:cubicBezTo>
                <a:lnTo>
                  <a:pt x="0" y="168"/>
                </a:lnTo>
                <a:close/>
                <a:moveTo>
                  <a:pt x="0" y="152"/>
                </a:moveTo>
                <a:cubicBezTo>
                  <a:pt x="0" y="160"/>
                  <a:pt x="0" y="160"/>
                  <a:pt x="0" y="160"/>
                </a:cubicBezTo>
                <a:cubicBezTo>
                  <a:pt x="2" y="160"/>
                  <a:pt x="2" y="160"/>
                  <a:pt x="2" y="160"/>
                </a:cubicBezTo>
                <a:cubicBezTo>
                  <a:pt x="2" y="152"/>
                  <a:pt x="2" y="152"/>
                  <a:pt x="2" y="152"/>
                </a:cubicBezTo>
                <a:lnTo>
                  <a:pt x="0" y="152"/>
                </a:lnTo>
                <a:close/>
                <a:moveTo>
                  <a:pt x="0" y="136"/>
                </a:moveTo>
                <a:cubicBezTo>
                  <a:pt x="0" y="144"/>
                  <a:pt x="0" y="144"/>
                  <a:pt x="0" y="144"/>
                </a:cubicBezTo>
                <a:cubicBezTo>
                  <a:pt x="2" y="144"/>
                  <a:pt x="2" y="144"/>
                  <a:pt x="2" y="144"/>
                </a:cubicBezTo>
                <a:cubicBezTo>
                  <a:pt x="2" y="136"/>
                  <a:pt x="2" y="136"/>
                  <a:pt x="2" y="136"/>
                </a:cubicBezTo>
                <a:lnTo>
                  <a:pt x="0" y="136"/>
                </a:lnTo>
                <a:close/>
                <a:moveTo>
                  <a:pt x="0" y="120"/>
                </a:moveTo>
                <a:cubicBezTo>
                  <a:pt x="0" y="128"/>
                  <a:pt x="0" y="128"/>
                  <a:pt x="0" y="128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20"/>
                  <a:pt x="2" y="120"/>
                  <a:pt x="2" y="120"/>
                </a:cubicBezTo>
                <a:lnTo>
                  <a:pt x="0" y="120"/>
                </a:lnTo>
                <a:close/>
                <a:moveTo>
                  <a:pt x="0" y="104"/>
                </a:moveTo>
                <a:cubicBezTo>
                  <a:pt x="0" y="112"/>
                  <a:pt x="0" y="112"/>
                  <a:pt x="0" y="112"/>
                </a:cubicBezTo>
                <a:cubicBezTo>
                  <a:pt x="2" y="112"/>
                  <a:pt x="2" y="112"/>
                  <a:pt x="2" y="112"/>
                </a:cubicBezTo>
                <a:cubicBezTo>
                  <a:pt x="2" y="104"/>
                  <a:pt x="2" y="104"/>
                  <a:pt x="2" y="104"/>
                </a:cubicBezTo>
                <a:lnTo>
                  <a:pt x="0" y="104"/>
                </a:lnTo>
                <a:close/>
                <a:moveTo>
                  <a:pt x="0" y="88"/>
                </a:moveTo>
                <a:cubicBezTo>
                  <a:pt x="0" y="96"/>
                  <a:pt x="0" y="96"/>
                  <a:pt x="0" y="96"/>
                </a:cubicBezTo>
                <a:cubicBezTo>
                  <a:pt x="2" y="96"/>
                  <a:pt x="2" y="96"/>
                  <a:pt x="2" y="96"/>
                </a:cubicBezTo>
                <a:cubicBezTo>
                  <a:pt x="2" y="88"/>
                  <a:pt x="2" y="88"/>
                  <a:pt x="2" y="88"/>
                </a:cubicBezTo>
                <a:lnTo>
                  <a:pt x="0" y="88"/>
                </a:lnTo>
                <a:close/>
                <a:moveTo>
                  <a:pt x="0" y="72"/>
                </a:moveTo>
                <a:cubicBezTo>
                  <a:pt x="0" y="80"/>
                  <a:pt x="0" y="80"/>
                  <a:pt x="0" y="80"/>
                </a:cubicBezTo>
                <a:cubicBezTo>
                  <a:pt x="2" y="80"/>
                  <a:pt x="2" y="80"/>
                  <a:pt x="2" y="80"/>
                </a:cubicBezTo>
                <a:cubicBezTo>
                  <a:pt x="2" y="72"/>
                  <a:pt x="2" y="72"/>
                  <a:pt x="2" y="72"/>
                </a:cubicBezTo>
                <a:lnTo>
                  <a:pt x="0" y="72"/>
                </a:lnTo>
                <a:close/>
                <a:moveTo>
                  <a:pt x="0" y="56"/>
                </a:moveTo>
                <a:cubicBezTo>
                  <a:pt x="0" y="64"/>
                  <a:pt x="0" y="64"/>
                  <a:pt x="0" y="64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56"/>
                  <a:pt x="2" y="56"/>
                  <a:pt x="2" y="56"/>
                </a:cubicBezTo>
                <a:lnTo>
                  <a:pt x="0" y="56"/>
                </a:lnTo>
                <a:close/>
                <a:moveTo>
                  <a:pt x="0" y="40"/>
                </a:moveTo>
                <a:cubicBezTo>
                  <a:pt x="0" y="48"/>
                  <a:pt x="0" y="48"/>
                  <a:pt x="0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0"/>
                  <a:pt x="2" y="40"/>
                  <a:pt x="2" y="40"/>
                </a:cubicBezTo>
                <a:lnTo>
                  <a:pt x="0" y="40"/>
                </a:lnTo>
                <a:close/>
                <a:moveTo>
                  <a:pt x="0" y="24"/>
                </a:moveTo>
                <a:cubicBezTo>
                  <a:pt x="0" y="32"/>
                  <a:pt x="0" y="32"/>
                  <a:pt x="0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24"/>
                  <a:pt x="2" y="24"/>
                  <a:pt x="2" y="24"/>
                </a:cubicBezTo>
                <a:lnTo>
                  <a:pt x="0" y="24"/>
                </a:lnTo>
                <a:close/>
                <a:moveTo>
                  <a:pt x="2" y="8"/>
                </a:moveTo>
                <a:cubicBezTo>
                  <a:pt x="1" y="11"/>
                  <a:pt x="0" y="13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4"/>
                  <a:pt x="3" y="11"/>
                  <a:pt x="4" y="9"/>
                </a:cubicBezTo>
                <a:cubicBezTo>
                  <a:pt x="2" y="8"/>
                  <a:pt x="2" y="8"/>
                  <a:pt x="2" y="8"/>
                </a:cubicBezTo>
                <a:close/>
                <a:moveTo>
                  <a:pt x="16" y="0"/>
                </a:moveTo>
                <a:cubicBezTo>
                  <a:pt x="13" y="0"/>
                  <a:pt x="11" y="1"/>
                  <a:pt x="8" y="2"/>
                </a:cubicBezTo>
                <a:cubicBezTo>
                  <a:pt x="9" y="4"/>
                  <a:pt x="9" y="4"/>
                  <a:pt x="9" y="4"/>
                </a:cubicBezTo>
                <a:cubicBezTo>
                  <a:pt x="11" y="3"/>
                  <a:pt x="14" y="2"/>
                  <a:pt x="16" y="2"/>
                </a:cubicBezTo>
                <a:cubicBezTo>
                  <a:pt x="16" y="0"/>
                  <a:pt x="16" y="0"/>
                  <a:pt x="16" y="0"/>
                </a:cubicBezTo>
                <a:close/>
                <a:moveTo>
                  <a:pt x="32" y="0"/>
                </a:moveTo>
                <a:cubicBezTo>
                  <a:pt x="24" y="0"/>
                  <a:pt x="24" y="0"/>
                  <a:pt x="24" y="0"/>
                </a:cubicBezTo>
                <a:cubicBezTo>
                  <a:pt x="24" y="2"/>
                  <a:pt x="24" y="2"/>
                  <a:pt x="24" y="2"/>
                </a:cubicBezTo>
                <a:cubicBezTo>
                  <a:pt x="32" y="2"/>
                  <a:pt x="32" y="2"/>
                  <a:pt x="32" y="2"/>
                </a:cubicBezTo>
                <a:lnTo>
                  <a:pt x="32" y="0"/>
                </a:lnTo>
                <a:close/>
                <a:moveTo>
                  <a:pt x="48" y="0"/>
                </a:moveTo>
                <a:cubicBezTo>
                  <a:pt x="40" y="0"/>
                  <a:pt x="40" y="0"/>
                  <a:pt x="40" y="0"/>
                </a:cubicBezTo>
                <a:cubicBezTo>
                  <a:pt x="40" y="2"/>
                  <a:pt x="40" y="2"/>
                  <a:pt x="40" y="2"/>
                </a:cubicBezTo>
                <a:cubicBezTo>
                  <a:pt x="48" y="2"/>
                  <a:pt x="48" y="2"/>
                  <a:pt x="48" y="2"/>
                </a:cubicBezTo>
                <a:lnTo>
                  <a:pt x="48" y="0"/>
                </a:lnTo>
                <a:close/>
                <a:moveTo>
                  <a:pt x="64" y="0"/>
                </a:moveTo>
                <a:cubicBezTo>
                  <a:pt x="56" y="0"/>
                  <a:pt x="56" y="0"/>
                  <a:pt x="56" y="0"/>
                </a:cubicBezTo>
                <a:cubicBezTo>
                  <a:pt x="56" y="2"/>
                  <a:pt x="56" y="2"/>
                  <a:pt x="56" y="2"/>
                </a:cubicBezTo>
                <a:cubicBezTo>
                  <a:pt x="64" y="2"/>
                  <a:pt x="64" y="2"/>
                  <a:pt x="64" y="2"/>
                </a:cubicBezTo>
                <a:lnTo>
                  <a:pt x="64" y="0"/>
                </a:lnTo>
                <a:close/>
                <a:moveTo>
                  <a:pt x="80" y="0"/>
                </a:moveTo>
                <a:cubicBezTo>
                  <a:pt x="72" y="0"/>
                  <a:pt x="72" y="0"/>
                  <a:pt x="72" y="0"/>
                </a:cubicBezTo>
                <a:cubicBezTo>
                  <a:pt x="72" y="2"/>
                  <a:pt x="72" y="2"/>
                  <a:pt x="72" y="2"/>
                </a:cubicBezTo>
                <a:cubicBezTo>
                  <a:pt x="80" y="2"/>
                  <a:pt x="80" y="2"/>
                  <a:pt x="80" y="2"/>
                </a:cubicBezTo>
                <a:lnTo>
                  <a:pt x="80" y="0"/>
                </a:lnTo>
                <a:close/>
                <a:moveTo>
                  <a:pt x="96" y="4"/>
                </a:moveTo>
                <a:cubicBezTo>
                  <a:pt x="94" y="3"/>
                  <a:pt x="91" y="1"/>
                  <a:pt x="89" y="0"/>
                </a:cubicBezTo>
                <a:cubicBezTo>
                  <a:pt x="88" y="2"/>
                  <a:pt x="88" y="2"/>
                  <a:pt x="88" y="2"/>
                </a:cubicBezTo>
                <a:cubicBezTo>
                  <a:pt x="91" y="3"/>
                  <a:pt x="93" y="4"/>
                  <a:pt x="95" y="6"/>
                </a:cubicBezTo>
                <a:lnTo>
                  <a:pt x="96" y="4"/>
                </a:lnTo>
                <a:close/>
                <a:moveTo>
                  <a:pt x="101" y="20"/>
                </a:moveTo>
                <a:cubicBezTo>
                  <a:pt x="101" y="16"/>
                  <a:pt x="101" y="16"/>
                  <a:pt x="101" y="16"/>
                </a:cubicBezTo>
                <a:cubicBezTo>
                  <a:pt x="101" y="15"/>
                  <a:pt x="101" y="13"/>
                  <a:pt x="100" y="12"/>
                </a:cubicBezTo>
                <a:cubicBezTo>
                  <a:pt x="98" y="12"/>
                  <a:pt x="98" y="12"/>
                  <a:pt x="98" y="12"/>
                </a:cubicBezTo>
                <a:cubicBezTo>
                  <a:pt x="99" y="13"/>
                  <a:pt x="99" y="15"/>
                  <a:pt x="99" y="16"/>
                </a:cubicBezTo>
                <a:cubicBezTo>
                  <a:pt x="99" y="20"/>
                  <a:pt x="99" y="20"/>
                  <a:pt x="99" y="20"/>
                </a:cubicBezTo>
                <a:cubicBezTo>
                  <a:pt x="101" y="20"/>
                  <a:pt x="101" y="20"/>
                  <a:pt x="101" y="20"/>
                </a:cubicBezTo>
                <a:close/>
                <a:moveTo>
                  <a:pt x="101" y="36"/>
                </a:moveTo>
                <a:cubicBezTo>
                  <a:pt x="101" y="28"/>
                  <a:pt x="101" y="28"/>
                  <a:pt x="101" y="28"/>
                </a:cubicBezTo>
                <a:cubicBezTo>
                  <a:pt x="99" y="28"/>
                  <a:pt x="99" y="28"/>
                  <a:pt x="99" y="28"/>
                </a:cubicBezTo>
                <a:cubicBezTo>
                  <a:pt x="99" y="36"/>
                  <a:pt x="99" y="36"/>
                  <a:pt x="99" y="36"/>
                </a:cubicBezTo>
                <a:lnTo>
                  <a:pt x="101" y="36"/>
                </a:lnTo>
                <a:close/>
                <a:moveTo>
                  <a:pt x="101" y="52"/>
                </a:moveTo>
                <a:cubicBezTo>
                  <a:pt x="101" y="44"/>
                  <a:pt x="101" y="44"/>
                  <a:pt x="101" y="44"/>
                </a:cubicBezTo>
                <a:cubicBezTo>
                  <a:pt x="99" y="44"/>
                  <a:pt x="99" y="44"/>
                  <a:pt x="99" y="44"/>
                </a:cubicBezTo>
                <a:cubicBezTo>
                  <a:pt x="99" y="52"/>
                  <a:pt x="99" y="52"/>
                  <a:pt x="99" y="52"/>
                </a:cubicBezTo>
                <a:lnTo>
                  <a:pt x="101" y="52"/>
                </a:lnTo>
                <a:close/>
                <a:moveTo>
                  <a:pt x="101" y="68"/>
                </a:moveTo>
                <a:cubicBezTo>
                  <a:pt x="101" y="60"/>
                  <a:pt x="101" y="60"/>
                  <a:pt x="101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99" y="68"/>
                  <a:pt x="99" y="68"/>
                  <a:pt x="99" y="68"/>
                </a:cubicBezTo>
                <a:lnTo>
                  <a:pt x="101" y="68"/>
                </a:lnTo>
                <a:close/>
                <a:moveTo>
                  <a:pt x="101" y="84"/>
                </a:moveTo>
                <a:cubicBezTo>
                  <a:pt x="101" y="76"/>
                  <a:pt x="101" y="76"/>
                  <a:pt x="101" y="76"/>
                </a:cubicBezTo>
                <a:cubicBezTo>
                  <a:pt x="99" y="76"/>
                  <a:pt x="99" y="76"/>
                  <a:pt x="99" y="76"/>
                </a:cubicBezTo>
                <a:cubicBezTo>
                  <a:pt x="99" y="84"/>
                  <a:pt x="99" y="84"/>
                  <a:pt x="99" y="84"/>
                </a:cubicBezTo>
                <a:lnTo>
                  <a:pt x="101" y="84"/>
                </a:lnTo>
                <a:close/>
                <a:moveTo>
                  <a:pt x="101" y="100"/>
                </a:moveTo>
                <a:cubicBezTo>
                  <a:pt x="101" y="92"/>
                  <a:pt x="101" y="92"/>
                  <a:pt x="101" y="92"/>
                </a:cubicBezTo>
                <a:cubicBezTo>
                  <a:pt x="99" y="92"/>
                  <a:pt x="99" y="92"/>
                  <a:pt x="99" y="92"/>
                </a:cubicBezTo>
                <a:cubicBezTo>
                  <a:pt x="99" y="100"/>
                  <a:pt x="99" y="100"/>
                  <a:pt x="99" y="100"/>
                </a:cubicBezTo>
                <a:lnTo>
                  <a:pt x="101" y="100"/>
                </a:lnTo>
                <a:close/>
                <a:moveTo>
                  <a:pt x="101" y="116"/>
                </a:moveTo>
                <a:cubicBezTo>
                  <a:pt x="101" y="108"/>
                  <a:pt x="101" y="108"/>
                  <a:pt x="101" y="108"/>
                </a:cubicBezTo>
                <a:cubicBezTo>
                  <a:pt x="99" y="108"/>
                  <a:pt x="99" y="108"/>
                  <a:pt x="99" y="108"/>
                </a:cubicBezTo>
                <a:cubicBezTo>
                  <a:pt x="99" y="116"/>
                  <a:pt x="99" y="116"/>
                  <a:pt x="99" y="116"/>
                </a:cubicBezTo>
                <a:lnTo>
                  <a:pt x="101" y="116"/>
                </a:lnTo>
                <a:close/>
                <a:moveTo>
                  <a:pt x="101" y="132"/>
                </a:moveTo>
                <a:cubicBezTo>
                  <a:pt x="101" y="124"/>
                  <a:pt x="101" y="124"/>
                  <a:pt x="101" y="124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99" y="132"/>
                  <a:pt x="99" y="132"/>
                  <a:pt x="99" y="132"/>
                </a:cubicBezTo>
                <a:lnTo>
                  <a:pt x="101" y="132"/>
                </a:lnTo>
                <a:close/>
                <a:moveTo>
                  <a:pt x="101" y="148"/>
                </a:moveTo>
                <a:cubicBezTo>
                  <a:pt x="101" y="140"/>
                  <a:pt x="101" y="140"/>
                  <a:pt x="101" y="140"/>
                </a:cubicBezTo>
                <a:cubicBezTo>
                  <a:pt x="99" y="140"/>
                  <a:pt x="99" y="140"/>
                  <a:pt x="99" y="140"/>
                </a:cubicBezTo>
                <a:cubicBezTo>
                  <a:pt x="99" y="148"/>
                  <a:pt x="99" y="148"/>
                  <a:pt x="99" y="148"/>
                </a:cubicBezTo>
                <a:lnTo>
                  <a:pt x="101" y="148"/>
                </a:lnTo>
                <a:close/>
                <a:moveTo>
                  <a:pt x="101" y="164"/>
                </a:moveTo>
                <a:cubicBezTo>
                  <a:pt x="101" y="156"/>
                  <a:pt x="101" y="156"/>
                  <a:pt x="101" y="156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99" y="164"/>
                  <a:pt x="99" y="164"/>
                  <a:pt x="99" y="164"/>
                </a:cubicBezTo>
                <a:lnTo>
                  <a:pt x="101" y="164"/>
                </a:lnTo>
                <a:close/>
                <a:moveTo>
                  <a:pt x="101" y="180"/>
                </a:moveTo>
                <a:cubicBezTo>
                  <a:pt x="101" y="172"/>
                  <a:pt x="101" y="172"/>
                  <a:pt x="101" y="172"/>
                </a:cubicBezTo>
                <a:cubicBezTo>
                  <a:pt x="99" y="172"/>
                  <a:pt x="99" y="172"/>
                  <a:pt x="99" y="172"/>
                </a:cubicBezTo>
                <a:cubicBezTo>
                  <a:pt x="99" y="180"/>
                  <a:pt x="99" y="180"/>
                  <a:pt x="99" y="180"/>
                </a:cubicBezTo>
                <a:lnTo>
                  <a:pt x="101" y="180"/>
                </a:lnTo>
                <a:close/>
                <a:moveTo>
                  <a:pt x="101" y="196"/>
                </a:moveTo>
                <a:cubicBezTo>
                  <a:pt x="101" y="188"/>
                  <a:pt x="101" y="188"/>
                  <a:pt x="101" y="188"/>
                </a:cubicBezTo>
                <a:cubicBezTo>
                  <a:pt x="99" y="188"/>
                  <a:pt x="99" y="188"/>
                  <a:pt x="99" y="188"/>
                </a:cubicBezTo>
                <a:cubicBezTo>
                  <a:pt x="99" y="196"/>
                  <a:pt x="99" y="196"/>
                  <a:pt x="99" y="196"/>
                </a:cubicBezTo>
                <a:lnTo>
                  <a:pt x="101" y="196"/>
                </a:lnTo>
                <a:close/>
                <a:moveTo>
                  <a:pt x="101" y="212"/>
                </a:moveTo>
                <a:cubicBezTo>
                  <a:pt x="101" y="204"/>
                  <a:pt x="101" y="204"/>
                  <a:pt x="101" y="204"/>
                </a:cubicBezTo>
                <a:cubicBezTo>
                  <a:pt x="99" y="204"/>
                  <a:pt x="99" y="204"/>
                  <a:pt x="99" y="204"/>
                </a:cubicBezTo>
                <a:cubicBezTo>
                  <a:pt x="99" y="212"/>
                  <a:pt x="99" y="212"/>
                  <a:pt x="99" y="212"/>
                </a:cubicBezTo>
                <a:lnTo>
                  <a:pt x="101" y="212"/>
                </a:lnTo>
                <a:close/>
                <a:moveTo>
                  <a:pt x="101" y="228"/>
                </a:moveTo>
                <a:cubicBezTo>
                  <a:pt x="101" y="220"/>
                  <a:pt x="101" y="220"/>
                  <a:pt x="101" y="220"/>
                </a:cubicBezTo>
                <a:cubicBezTo>
                  <a:pt x="99" y="220"/>
                  <a:pt x="99" y="220"/>
                  <a:pt x="99" y="220"/>
                </a:cubicBezTo>
                <a:cubicBezTo>
                  <a:pt x="99" y="228"/>
                  <a:pt x="99" y="228"/>
                  <a:pt x="99" y="228"/>
                </a:cubicBezTo>
                <a:lnTo>
                  <a:pt x="101" y="228"/>
                </a:lnTo>
                <a:close/>
                <a:moveTo>
                  <a:pt x="101" y="244"/>
                </a:moveTo>
                <a:cubicBezTo>
                  <a:pt x="101" y="236"/>
                  <a:pt x="101" y="236"/>
                  <a:pt x="101" y="236"/>
                </a:cubicBezTo>
                <a:cubicBezTo>
                  <a:pt x="99" y="236"/>
                  <a:pt x="99" y="236"/>
                  <a:pt x="99" y="236"/>
                </a:cubicBezTo>
                <a:cubicBezTo>
                  <a:pt x="99" y="244"/>
                  <a:pt x="99" y="244"/>
                  <a:pt x="99" y="244"/>
                </a:cubicBezTo>
                <a:lnTo>
                  <a:pt x="101" y="244"/>
                </a:lnTo>
                <a:close/>
                <a:moveTo>
                  <a:pt x="101" y="260"/>
                </a:moveTo>
                <a:cubicBezTo>
                  <a:pt x="101" y="252"/>
                  <a:pt x="101" y="252"/>
                  <a:pt x="101" y="252"/>
                </a:cubicBezTo>
                <a:cubicBezTo>
                  <a:pt x="99" y="252"/>
                  <a:pt x="99" y="252"/>
                  <a:pt x="99" y="252"/>
                </a:cubicBezTo>
                <a:cubicBezTo>
                  <a:pt x="99" y="260"/>
                  <a:pt x="99" y="260"/>
                  <a:pt x="99" y="260"/>
                </a:cubicBezTo>
                <a:lnTo>
                  <a:pt x="101" y="260"/>
                </a:lnTo>
                <a:close/>
                <a:moveTo>
                  <a:pt x="101" y="276"/>
                </a:moveTo>
                <a:cubicBezTo>
                  <a:pt x="101" y="268"/>
                  <a:pt x="101" y="268"/>
                  <a:pt x="101" y="268"/>
                </a:cubicBezTo>
                <a:cubicBezTo>
                  <a:pt x="99" y="268"/>
                  <a:pt x="99" y="268"/>
                  <a:pt x="99" y="268"/>
                </a:cubicBezTo>
                <a:cubicBezTo>
                  <a:pt x="99" y="276"/>
                  <a:pt x="99" y="276"/>
                  <a:pt x="99" y="276"/>
                </a:cubicBezTo>
                <a:lnTo>
                  <a:pt x="101" y="276"/>
                </a:lnTo>
                <a:close/>
                <a:moveTo>
                  <a:pt x="100" y="292"/>
                </a:moveTo>
                <a:cubicBezTo>
                  <a:pt x="101" y="291"/>
                  <a:pt x="101" y="289"/>
                  <a:pt x="101" y="288"/>
                </a:cubicBezTo>
                <a:cubicBezTo>
                  <a:pt x="101" y="284"/>
                  <a:pt x="101" y="284"/>
                  <a:pt x="101" y="284"/>
                </a:cubicBezTo>
                <a:cubicBezTo>
                  <a:pt x="99" y="284"/>
                  <a:pt x="99" y="284"/>
                  <a:pt x="99" y="284"/>
                </a:cubicBezTo>
                <a:cubicBezTo>
                  <a:pt x="99" y="288"/>
                  <a:pt x="99" y="288"/>
                  <a:pt x="99" y="288"/>
                </a:cubicBezTo>
                <a:cubicBezTo>
                  <a:pt x="99" y="289"/>
                  <a:pt x="99" y="290"/>
                  <a:pt x="98" y="292"/>
                </a:cubicBezTo>
                <a:lnTo>
                  <a:pt x="100" y="292"/>
                </a:lnTo>
                <a:close/>
                <a:moveTo>
                  <a:pt x="89" y="304"/>
                </a:moveTo>
                <a:cubicBezTo>
                  <a:pt x="92" y="303"/>
                  <a:pt x="94" y="301"/>
                  <a:pt x="96" y="299"/>
                </a:cubicBezTo>
                <a:cubicBezTo>
                  <a:pt x="95" y="298"/>
                  <a:pt x="95" y="298"/>
                  <a:pt x="95" y="298"/>
                </a:cubicBezTo>
                <a:cubicBezTo>
                  <a:pt x="93" y="300"/>
                  <a:pt x="91" y="301"/>
                  <a:pt x="88" y="302"/>
                </a:cubicBezTo>
                <a:cubicBezTo>
                  <a:pt x="89" y="304"/>
                  <a:pt x="89" y="304"/>
                  <a:pt x="89" y="304"/>
                </a:cubicBezTo>
                <a:close/>
                <a:moveTo>
                  <a:pt x="73" y="304"/>
                </a:moveTo>
                <a:cubicBezTo>
                  <a:pt x="81" y="304"/>
                  <a:pt x="81" y="304"/>
                  <a:pt x="81" y="304"/>
                </a:cubicBezTo>
                <a:cubicBezTo>
                  <a:pt x="81" y="302"/>
                  <a:pt x="81" y="302"/>
                  <a:pt x="81" y="302"/>
                </a:cubicBezTo>
                <a:cubicBezTo>
                  <a:pt x="73" y="302"/>
                  <a:pt x="73" y="302"/>
                  <a:pt x="73" y="302"/>
                </a:cubicBezTo>
                <a:lnTo>
                  <a:pt x="73" y="304"/>
                </a:lnTo>
                <a:close/>
                <a:moveTo>
                  <a:pt x="57" y="304"/>
                </a:moveTo>
                <a:cubicBezTo>
                  <a:pt x="65" y="304"/>
                  <a:pt x="65" y="304"/>
                  <a:pt x="65" y="304"/>
                </a:cubicBezTo>
                <a:cubicBezTo>
                  <a:pt x="65" y="302"/>
                  <a:pt x="65" y="302"/>
                  <a:pt x="65" y="302"/>
                </a:cubicBezTo>
                <a:cubicBezTo>
                  <a:pt x="57" y="302"/>
                  <a:pt x="57" y="302"/>
                  <a:pt x="57" y="302"/>
                </a:cubicBezTo>
                <a:lnTo>
                  <a:pt x="57" y="304"/>
                </a:lnTo>
                <a:close/>
                <a:moveTo>
                  <a:pt x="41" y="304"/>
                </a:moveTo>
                <a:cubicBezTo>
                  <a:pt x="49" y="304"/>
                  <a:pt x="49" y="304"/>
                  <a:pt x="49" y="304"/>
                </a:cubicBezTo>
                <a:cubicBezTo>
                  <a:pt x="49" y="302"/>
                  <a:pt x="49" y="302"/>
                  <a:pt x="49" y="302"/>
                </a:cubicBezTo>
                <a:cubicBezTo>
                  <a:pt x="41" y="302"/>
                  <a:pt x="41" y="302"/>
                  <a:pt x="41" y="302"/>
                </a:cubicBezTo>
                <a:lnTo>
                  <a:pt x="41" y="304"/>
                </a:lnTo>
                <a:close/>
                <a:moveTo>
                  <a:pt x="25" y="304"/>
                </a:moveTo>
                <a:cubicBezTo>
                  <a:pt x="33" y="304"/>
                  <a:pt x="33" y="304"/>
                  <a:pt x="33" y="304"/>
                </a:cubicBezTo>
                <a:cubicBezTo>
                  <a:pt x="33" y="302"/>
                  <a:pt x="33" y="302"/>
                  <a:pt x="33" y="302"/>
                </a:cubicBezTo>
                <a:cubicBezTo>
                  <a:pt x="25" y="302"/>
                  <a:pt x="25" y="302"/>
                  <a:pt x="25" y="302"/>
                </a:cubicBezTo>
                <a:lnTo>
                  <a:pt x="25" y="304"/>
                </a:lnTo>
                <a:close/>
                <a:moveTo>
                  <a:pt x="9" y="302"/>
                </a:moveTo>
                <a:cubicBezTo>
                  <a:pt x="11" y="303"/>
                  <a:pt x="14" y="304"/>
                  <a:pt x="17" y="304"/>
                </a:cubicBezTo>
                <a:cubicBezTo>
                  <a:pt x="17" y="302"/>
                  <a:pt x="17" y="302"/>
                  <a:pt x="17" y="302"/>
                </a:cubicBezTo>
                <a:cubicBezTo>
                  <a:pt x="14" y="302"/>
                  <a:pt x="12" y="302"/>
                  <a:pt x="10" y="300"/>
                </a:cubicBezTo>
                <a:cubicBezTo>
                  <a:pt x="9" y="302"/>
                  <a:pt x="9" y="302"/>
                  <a:pt x="9" y="302"/>
                </a:cubicBez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0" name="Freeform 81">
            <a:extLst>
              <a:ext uri="{FF2B5EF4-FFF2-40B4-BE49-F238E27FC236}">
                <a16:creationId xmlns:a16="http://schemas.microsoft.com/office/drawing/2014/main" id="{2C6FC86F-29DB-C2B8-5AC5-B62EBB9603BF}"/>
              </a:ext>
            </a:extLst>
          </p:cNvPr>
          <p:cNvSpPr>
            <a:spLocks noEditPoints="1"/>
          </p:cNvSpPr>
          <p:nvPr/>
        </p:nvSpPr>
        <p:spPr bwMode="auto">
          <a:xfrm>
            <a:off x="1980298" y="4001378"/>
            <a:ext cx="1983530" cy="12178"/>
          </a:xfrm>
          <a:custGeom>
            <a:avLst/>
            <a:gdLst>
              <a:gd name="T0" fmla="*/ 1303 w 1303"/>
              <a:gd name="T1" fmla="*/ 0 h 8"/>
              <a:gd name="T2" fmla="*/ 1245 w 1303"/>
              <a:gd name="T3" fmla="*/ 8 h 8"/>
              <a:gd name="T4" fmla="*/ 1245 w 1303"/>
              <a:gd name="T5" fmla="*/ 0 h 8"/>
              <a:gd name="T6" fmla="*/ 1222 w 1303"/>
              <a:gd name="T7" fmla="*/ 8 h 8"/>
              <a:gd name="T8" fmla="*/ 1199 w 1303"/>
              <a:gd name="T9" fmla="*/ 8 h 8"/>
              <a:gd name="T10" fmla="*/ 1176 w 1303"/>
              <a:gd name="T11" fmla="*/ 0 h 8"/>
              <a:gd name="T12" fmla="*/ 1107 w 1303"/>
              <a:gd name="T13" fmla="*/ 8 h 8"/>
              <a:gd name="T14" fmla="*/ 1107 w 1303"/>
              <a:gd name="T15" fmla="*/ 0 h 8"/>
              <a:gd name="T16" fmla="*/ 1084 w 1303"/>
              <a:gd name="T17" fmla="*/ 8 h 8"/>
              <a:gd name="T18" fmla="*/ 1061 w 1303"/>
              <a:gd name="T19" fmla="*/ 8 h 8"/>
              <a:gd name="T20" fmla="*/ 1037 w 1303"/>
              <a:gd name="T21" fmla="*/ 0 h 8"/>
              <a:gd name="T22" fmla="*/ 968 w 1303"/>
              <a:gd name="T23" fmla="*/ 8 h 8"/>
              <a:gd name="T24" fmla="*/ 968 w 1303"/>
              <a:gd name="T25" fmla="*/ 0 h 8"/>
              <a:gd name="T26" fmla="*/ 945 w 1303"/>
              <a:gd name="T27" fmla="*/ 8 h 8"/>
              <a:gd name="T28" fmla="*/ 922 w 1303"/>
              <a:gd name="T29" fmla="*/ 8 h 8"/>
              <a:gd name="T30" fmla="*/ 899 w 1303"/>
              <a:gd name="T31" fmla="*/ 0 h 8"/>
              <a:gd name="T32" fmla="*/ 830 w 1303"/>
              <a:gd name="T33" fmla="*/ 8 h 8"/>
              <a:gd name="T34" fmla="*/ 830 w 1303"/>
              <a:gd name="T35" fmla="*/ 0 h 8"/>
              <a:gd name="T36" fmla="*/ 807 w 1303"/>
              <a:gd name="T37" fmla="*/ 8 h 8"/>
              <a:gd name="T38" fmla="*/ 784 w 1303"/>
              <a:gd name="T39" fmla="*/ 8 h 8"/>
              <a:gd name="T40" fmla="*/ 761 w 1303"/>
              <a:gd name="T41" fmla="*/ 0 h 8"/>
              <a:gd name="T42" fmla="*/ 692 w 1303"/>
              <a:gd name="T43" fmla="*/ 8 h 8"/>
              <a:gd name="T44" fmla="*/ 692 w 1303"/>
              <a:gd name="T45" fmla="*/ 0 h 8"/>
              <a:gd name="T46" fmla="*/ 668 w 1303"/>
              <a:gd name="T47" fmla="*/ 8 h 8"/>
              <a:gd name="T48" fmla="*/ 645 w 1303"/>
              <a:gd name="T49" fmla="*/ 8 h 8"/>
              <a:gd name="T50" fmla="*/ 622 w 1303"/>
              <a:gd name="T51" fmla="*/ 0 h 8"/>
              <a:gd name="T52" fmla="*/ 553 w 1303"/>
              <a:gd name="T53" fmla="*/ 8 h 8"/>
              <a:gd name="T54" fmla="*/ 553 w 1303"/>
              <a:gd name="T55" fmla="*/ 0 h 8"/>
              <a:gd name="T56" fmla="*/ 530 w 1303"/>
              <a:gd name="T57" fmla="*/ 8 h 8"/>
              <a:gd name="T58" fmla="*/ 507 w 1303"/>
              <a:gd name="T59" fmla="*/ 8 h 8"/>
              <a:gd name="T60" fmla="*/ 484 w 1303"/>
              <a:gd name="T61" fmla="*/ 0 h 8"/>
              <a:gd name="T62" fmla="*/ 415 w 1303"/>
              <a:gd name="T63" fmla="*/ 8 h 8"/>
              <a:gd name="T64" fmla="*/ 415 w 1303"/>
              <a:gd name="T65" fmla="*/ 0 h 8"/>
              <a:gd name="T66" fmla="*/ 392 w 1303"/>
              <a:gd name="T67" fmla="*/ 8 h 8"/>
              <a:gd name="T68" fmla="*/ 369 w 1303"/>
              <a:gd name="T69" fmla="*/ 8 h 8"/>
              <a:gd name="T70" fmla="*/ 346 w 1303"/>
              <a:gd name="T71" fmla="*/ 0 h 8"/>
              <a:gd name="T72" fmla="*/ 276 w 1303"/>
              <a:gd name="T73" fmla="*/ 8 h 8"/>
              <a:gd name="T74" fmla="*/ 276 w 1303"/>
              <a:gd name="T75" fmla="*/ 0 h 8"/>
              <a:gd name="T76" fmla="*/ 253 w 1303"/>
              <a:gd name="T77" fmla="*/ 8 h 8"/>
              <a:gd name="T78" fmla="*/ 230 w 1303"/>
              <a:gd name="T79" fmla="*/ 8 h 8"/>
              <a:gd name="T80" fmla="*/ 207 w 1303"/>
              <a:gd name="T81" fmla="*/ 0 h 8"/>
              <a:gd name="T82" fmla="*/ 138 w 1303"/>
              <a:gd name="T83" fmla="*/ 8 h 8"/>
              <a:gd name="T84" fmla="*/ 138 w 1303"/>
              <a:gd name="T85" fmla="*/ 0 h 8"/>
              <a:gd name="T86" fmla="*/ 115 w 1303"/>
              <a:gd name="T87" fmla="*/ 8 h 8"/>
              <a:gd name="T88" fmla="*/ 92 w 1303"/>
              <a:gd name="T89" fmla="*/ 8 h 8"/>
              <a:gd name="T90" fmla="*/ 69 w 1303"/>
              <a:gd name="T91" fmla="*/ 0 h 8"/>
              <a:gd name="T92" fmla="*/ 0 w 1303"/>
              <a:gd name="T93" fmla="*/ 8 h 8"/>
              <a:gd name="T94" fmla="*/ 0 w 1303"/>
              <a:gd name="T9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303" h="8">
                <a:moveTo>
                  <a:pt x="1291" y="8"/>
                </a:moveTo>
                <a:lnTo>
                  <a:pt x="1303" y="8"/>
                </a:lnTo>
                <a:lnTo>
                  <a:pt x="1303" y="0"/>
                </a:lnTo>
                <a:lnTo>
                  <a:pt x="1291" y="0"/>
                </a:lnTo>
                <a:lnTo>
                  <a:pt x="1291" y="8"/>
                </a:lnTo>
                <a:close/>
                <a:moveTo>
                  <a:pt x="1245" y="8"/>
                </a:moveTo>
                <a:lnTo>
                  <a:pt x="1268" y="8"/>
                </a:lnTo>
                <a:lnTo>
                  <a:pt x="1268" y="0"/>
                </a:lnTo>
                <a:lnTo>
                  <a:pt x="1245" y="0"/>
                </a:lnTo>
                <a:lnTo>
                  <a:pt x="1245" y="8"/>
                </a:lnTo>
                <a:close/>
                <a:moveTo>
                  <a:pt x="1199" y="8"/>
                </a:moveTo>
                <a:lnTo>
                  <a:pt x="1222" y="8"/>
                </a:lnTo>
                <a:lnTo>
                  <a:pt x="1222" y="0"/>
                </a:lnTo>
                <a:lnTo>
                  <a:pt x="1199" y="0"/>
                </a:lnTo>
                <a:lnTo>
                  <a:pt x="1199" y="8"/>
                </a:lnTo>
                <a:close/>
                <a:moveTo>
                  <a:pt x="1153" y="8"/>
                </a:moveTo>
                <a:lnTo>
                  <a:pt x="1176" y="8"/>
                </a:lnTo>
                <a:lnTo>
                  <a:pt x="1176" y="0"/>
                </a:lnTo>
                <a:lnTo>
                  <a:pt x="1153" y="0"/>
                </a:lnTo>
                <a:lnTo>
                  <a:pt x="1153" y="8"/>
                </a:lnTo>
                <a:close/>
                <a:moveTo>
                  <a:pt x="1107" y="8"/>
                </a:moveTo>
                <a:lnTo>
                  <a:pt x="1130" y="8"/>
                </a:lnTo>
                <a:lnTo>
                  <a:pt x="1130" y="0"/>
                </a:lnTo>
                <a:lnTo>
                  <a:pt x="1107" y="0"/>
                </a:lnTo>
                <a:lnTo>
                  <a:pt x="1107" y="8"/>
                </a:lnTo>
                <a:close/>
                <a:moveTo>
                  <a:pt x="1061" y="8"/>
                </a:moveTo>
                <a:lnTo>
                  <a:pt x="1084" y="8"/>
                </a:lnTo>
                <a:lnTo>
                  <a:pt x="1084" y="0"/>
                </a:lnTo>
                <a:lnTo>
                  <a:pt x="1061" y="0"/>
                </a:lnTo>
                <a:lnTo>
                  <a:pt x="1061" y="8"/>
                </a:lnTo>
                <a:close/>
                <a:moveTo>
                  <a:pt x="1014" y="8"/>
                </a:moveTo>
                <a:lnTo>
                  <a:pt x="1037" y="8"/>
                </a:lnTo>
                <a:lnTo>
                  <a:pt x="1037" y="0"/>
                </a:lnTo>
                <a:lnTo>
                  <a:pt x="1014" y="0"/>
                </a:lnTo>
                <a:lnTo>
                  <a:pt x="1014" y="8"/>
                </a:lnTo>
                <a:close/>
                <a:moveTo>
                  <a:pt x="968" y="8"/>
                </a:moveTo>
                <a:lnTo>
                  <a:pt x="991" y="8"/>
                </a:lnTo>
                <a:lnTo>
                  <a:pt x="991" y="0"/>
                </a:lnTo>
                <a:lnTo>
                  <a:pt x="968" y="0"/>
                </a:lnTo>
                <a:lnTo>
                  <a:pt x="968" y="8"/>
                </a:lnTo>
                <a:close/>
                <a:moveTo>
                  <a:pt x="922" y="8"/>
                </a:moveTo>
                <a:lnTo>
                  <a:pt x="945" y="8"/>
                </a:lnTo>
                <a:lnTo>
                  <a:pt x="945" y="0"/>
                </a:lnTo>
                <a:lnTo>
                  <a:pt x="922" y="0"/>
                </a:lnTo>
                <a:lnTo>
                  <a:pt x="922" y="8"/>
                </a:lnTo>
                <a:close/>
                <a:moveTo>
                  <a:pt x="876" y="8"/>
                </a:moveTo>
                <a:lnTo>
                  <a:pt x="899" y="8"/>
                </a:lnTo>
                <a:lnTo>
                  <a:pt x="899" y="0"/>
                </a:lnTo>
                <a:lnTo>
                  <a:pt x="876" y="0"/>
                </a:lnTo>
                <a:lnTo>
                  <a:pt x="876" y="8"/>
                </a:lnTo>
                <a:close/>
                <a:moveTo>
                  <a:pt x="830" y="8"/>
                </a:moveTo>
                <a:lnTo>
                  <a:pt x="853" y="8"/>
                </a:lnTo>
                <a:lnTo>
                  <a:pt x="853" y="0"/>
                </a:lnTo>
                <a:lnTo>
                  <a:pt x="830" y="0"/>
                </a:lnTo>
                <a:lnTo>
                  <a:pt x="830" y="8"/>
                </a:lnTo>
                <a:close/>
                <a:moveTo>
                  <a:pt x="784" y="8"/>
                </a:moveTo>
                <a:lnTo>
                  <a:pt x="807" y="8"/>
                </a:lnTo>
                <a:lnTo>
                  <a:pt x="807" y="0"/>
                </a:lnTo>
                <a:lnTo>
                  <a:pt x="784" y="0"/>
                </a:lnTo>
                <a:lnTo>
                  <a:pt x="784" y="8"/>
                </a:lnTo>
                <a:close/>
                <a:moveTo>
                  <a:pt x="738" y="8"/>
                </a:moveTo>
                <a:lnTo>
                  <a:pt x="761" y="8"/>
                </a:lnTo>
                <a:lnTo>
                  <a:pt x="761" y="0"/>
                </a:lnTo>
                <a:lnTo>
                  <a:pt x="738" y="0"/>
                </a:lnTo>
                <a:lnTo>
                  <a:pt x="738" y="8"/>
                </a:lnTo>
                <a:close/>
                <a:moveTo>
                  <a:pt x="692" y="8"/>
                </a:moveTo>
                <a:lnTo>
                  <a:pt x="715" y="8"/>
                </a:lnTo>
                <a:lnTo>
                  <a:pt x="715" y="0"/>
                </a:lnTo>
                <a:lnTo>
                  <a:pt x="692" y="0"/>
                </a:lnTo>
                <a:lnTo>
                  <a:pt x="692" y="8"/>
                </a:lnTo>
                <a:close/>
                <a:moveTo>
                  <a:pt x="645" y="8"/>
                </a:moveTo>
                <a:lnTo>
                  <a:pt x="668" y="8"/>
                </a:lnTo>
                <a:lnTo>
                  <a:pt x="668" y="0"/>
                </a:lnTo>
                <a:lnTo>
                  <a:pt x="645" y="0"/>
                </a:lnTo>
                <a:lnTo>
                  <a:pt x="645" y="8"/>
                </a:lnTo>
                <a:close/>
                <a:moveTo>
                  <a:pt x="599" y="8"/>
                </a:moveTo>
                <a:lnTo>
                  <a:pt x="622" y="8"/>
                </a:lnTo>
                <a:lnTo>
                  <a:pt x="622" y="0"/>
                </a:lnTo>
                <a:lnTo>
                  <a:pt x="599" y="0"/>
                </a:lnTo>
                <a:lnTo>
                  <a:pt x="599" y="8"/>
                </a:lnTo>
                <a:close/>
                <a:moveTo>
                  <a:pt x="553" y="8"/>
                </a:moveTo>
                <a:lnTo>
                  <a:pt x="576" y="8"/>
                </a:lnTo>
                <a:lnTo>
                  <a:pt x="576" y="0"/>
                </a:lnTo>
                <a:lnTo>
                  <a:pt x="553" y="0"/>
                </a:lnTo>
                <a:lnTo>
                  <a:pt x="553" y="8"/>
                </a:lnTo>
                <a:close/>
                <a:moveTo>
                  <a:pt x="507" y="8"/>
                </a:moveTo>
                <a:lnTo>
                  <a:pt x="530" y="8"/>
                </a:lnTo>
                <a:lnTo>
                  <a:pt x="530" y="0"/>
                </a:lnTo>
                <a:lnTo>
                  <a:pt x="507" y="0"/>
                </a:lnTo>
                <a:lnTo>
                  <a:pt x="507" y="8"/>
                </a:lnTo>
                <a:close/>
                <a:moveTo>
                  <a:pt x="461" y="8"/>
                </a:moveTo>
                <a:lnTo>
                  <a:pt x="484" y="8"/>
                </a:lnTo>
                <a:lnTo>
                  <a:pt x="484" y="0"/>
                </a:lnTo>
                <a:lnTo>
                  <a:pt x="461" y="0"/>
                </a:lnTo>
                <a:lnTo>
                  <a:pt x="461" y="8"/>
                </a:lnTo>
                <a:close/>
                <a:moveTo>
                  <a:pt x="415" y="8"/>
                </a:moveTo>
                <a:lnTo>
                  <a:pt x="438" y="8"/>
                </a:lnTo>
                <a:lnTo>
                  <a:pt x="438" y="0"/>
                </a:lnTo>
                <a:lnTo>
                  <a:pt x="415" y="0"/>
                </a:lnTo>
                <a:lnTo>
                  <a:pt x="415" y="8"/>
                </a:lnTo>
                <a:close/>
                <a:moveTo>
                  <a:pt x="369" y="8"/>
                </a:moveTo>
                <a:lnTo>
                  <a:pt x="392" y="8"/>
                </a:lnTo>
                <a:lnTo>
                  <a:pt x="392" y="0"/>
                </a:lnTo>
                <a:lnTo>
                  <a:pt x="369" y="0"/>
                </a:lnTo>
                <a:lnTo>
                  <a:pt x="369" y="8"/>
                </a:lnTo>
                <a:close/>
                <a:moveTo>
                  <a:pt x="323" y="8"/>
                </a:moveTo>
                <a:lnTo>
                  <a:pt x="346" y="8"/>
                </a:lnTo>
                <a:lnTo>
                  <a:pt x="346" y="0"/>
                </a:lnTo>
                <a:lnTo>
                  <a:pt x="323" y="0"/>
                </a:lnTo>
                <a:lnTo>
                  <a:pt x="323" y="8"/>
                </a:lnTo>
                <a:close/>
                <a:moveTo>
                  <a:pt x="276" y="8"/>
                </a:moveTo>
                <a:lnTo>
                  <a:pt x="299" y="8"/>
                </a:lnTo>
                <a:lnTo>
                  <a:pt x="299" y="0"/>
                </a:lnTo>
                <a:lnTo>
                  <a:pt x="276" y="0"/>
                </a:lnTo>
                <a:lnTo>
                  <a:pt x="276" y="8"/>
                </a:lnTo>
                <a:close/>
                <a:moveTo>
                  <a:pt x="230" y="8"/>
                </a:moveTo>
                <a:lnTo>
                  <a:pt x="253" y="8"/>
                </a:lnTo>
                <a:lnTo>
                  <a:pt x="253" y="0"/>
                </a:lnTo>
                <a:lnTo>
                  <a:pt x="230" y="0"/>
                </a:lnTo>
                <a:lnTo>
                  <a:pt x="230" y="8"/>
                </a:lnTo>
                <a:close/>
                <a:moveTo>
                  <a:pt x="184" y="8"/>
                </a:moveTo>
                <a:lnTo>
                  <a:pt x="207" y="8"/>
                </a:lnTo>
                <a:lnTo>
                  <a:pt x="207" y="0"/>
                </a:lnTo>
                <a:lnTo>
                  <a:pt x="184" y="0"/>
                </a:lnTo>
                <a:lnTo>
                  <a:pt x="184" y="8"/>
                </a:lnTo>
                <a:close/>
                <a:moveTo>
                  <a:pt x="138" y="8"/>
                </a:moveTo>
                <a:lnTo>
                  <a:pt x="161" y="8"/>
                </a:lnTo>
                <a:lnTo>
                  <a:pt x="161" y="0"/>
                </a:lnTo>
                <a:lnTo>
                  <a:pt x="138" y="0"/>
                </a:lnTo>
                <a:lnTo>
                  <a:pt x="138" y="8"/>
                </a:lnTo>
                <a:close/>
                <a:moveTo>
                  <a:pt x="92" y="8"/>
                </a:moveTo>
                <a:lnTo>
                  <a:pt x="115" y="8"/>
                </a:lnTo>
                <a:lnTo>
                  <a:pt x="115" y="0"/>
                </a:lnTo>
                <a:lnTo>
                  <a:pt x="92" y="0"/>
                </a:lnTo>
                <a:lnTo>
                  <a:pt x="92" y="8"/>
                </a:lnTo>
                <a:close/>
                <a:moveTo>
                  <a:pt x="46" y="8"/>
                </a:moveTo>
                <a:lnTo>
                  <a:pt x="69" y="8"/>
                </a:lnTo>
                <a:lnTo>
                  <a:pt x="69" y="0"/>
                </a:lnTo>
                <a:lnTo>
                  <a:pt x="46" y="0"/>
                </a:lnTo>
                <a:lnTo>
                  <a:pt x="46" y="8"/>
                </a:lnTo>
                <a:close/>
                <a:moveTo>
                  <a:pt x="0" y="8"/>
                </a:moveTo>
                <a:lnTo>
                  <a:pt x="23" y="8"/>
                </a:lnTo>
                <a:lnTo>
                  <a:pt x="23" y="0"/>
                </a:lnTo>
                <a:lnTo>
                  <a:pt x="0" y="0"/>
                </a:lnTo>
                <a:lnTo>
                  <a:pt x="0" y="8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1" name="Freeform 82">
            <a:extLst>
              <a:ext uri="{FF2B5EF4-FFF2-40B4-BE49-F238E27FC236}">
                <a16:creationId xmlns:a16="http://schemas.microsoft.com/office/drawing/2014/main" id="{FEC38EC1-2C8E-298F-E314-D3824B7FF2E8}"/>
              </a:ext>
            </a:extLst>
          </p:cNvPr>
          <p:cNvSpPr>
            <a:spLocks noEditPoints="1"/>
          </p:cNvSpPr>
          <p:nvPr/>
        </p:nvSpPr>
        <p:spPr bwMode="auto">
          <a:xfrm>
            <a:off x="7105814" y="2868801"/>
            <a:ext cx="307501" cy="2032244"/>
          </a:xfrm>
          <a:custGeom>
            <a:avLst/>
            <a:gdLst>
              <a:gd name="T0" fmla="*/ 71 w 202"/>
              <a:gd name="T1" fmla="*/ 1327 h 1335"/>
              <a:gd name="T2" fmla="*/ 0 w 202"/>
              <a:gd name="T3" fmla="*/ 1329 h 1335"/>
              <a:gd name="T4" fmla="*/ 25 w 202"/>
              <a:gd name="T5" fmla="*/ 1335 h 1335"/>
              <a:gd name="T6" fmla="*/ 4 w 202"/>
              <a:gd name="T7" fmla="*/ 1331 h 1335"/>
              <a:gd name="T8" fmla="*/ 0 w 202"/>
              <a:gd name="T9" fmla="*/ 1329 h 1335"/>
              <a:gd name="T10" fmla="*/ 0 w 202"/>
              <a:gd name="T11" fmla="*/ 1306 h 1335"/>
              <a:gd name="T12" fmla="*/ 0 w 202"/>
              <a:gd name="T13" fmla="*/ 1283 h 1335"/>
              <a:gd name="T14" fmla="*/ 8 w 202"/>
              <a:gd name="T15" fmla="*/ 1260 h 1335"/>
              <a:gd name="T16" fmla="*/ 0 w 202"/>
              <a:gd name="T17" fmla="*/ 1190 h 1335"/>
              <a:gd name="T18" fmla="*/ 8 w 202"/>
              <a:gd name="T19" fmla="*/ 1190 h 1335"/>
              <a:gd name="T20" fmla="*/ 0 w 202"/>
              <a:gd name="T21" fmla="*/ 1167 h 1335"/>
              <a:gd name="T22" fmla="*/ 0 w 202"/>
              <a:gd name="T23" fmla="*/ 1144 h 1335"/>
              <a:gd name="T24" fmla="*/ 8 w 202"/>
              <a:gd name="T25" fmla="*/ 1121 h 1335"/>
              <a:gd name="T26" fmla="*/ 0 w 202"/>
              <a:gd name="T27" fmla="*/ 1052 h 1335"/>
              <a:gd name="T28" fmla="*/ 8 w 202"/>
              <a:gd name="T29" fmla="*/ 1052 h 1335"/>
              <a:gd name="T30" fmla="*/ 0 w 202"/>
              <a:gd name="T31" fmla="*/ 1029 h 1335"/>
              <a:gd name="T32" fmla="*/ 0 w 202"/>
              <a:gd name="T33" fmla="*/ 1006 h 1335"/>
              <a:gd name="T34" fmla="*/ 8 w 202"/>
              <a:gd name="T35" fmla="*/ 983 h 1335"/>
              <a:gd name="T36" fmla="*/ 0 w 202"/>
              <a:gd name="T37" fmla="*/ 913 h 1335"/>
              <a:gd name="T38" fmla="*/ 8 w 202"/>
              <a:gd name="T39" fmla="*/ 913 h 1335"/>
              <a:gd name="T40" fmla="*/ 0 w 202"/>
              <a:gd name="T41" fmla="*/ 890 h 1335"/>
              <a:gd name="T42" fmla="*/ 0 w 202"/>
              <a:gd name="T43" fmla="*/ 867 h 1335"/>
              <a:gd name="T44" fmla="*/ 8 w 202"/>
              <a:gd name="T45" fmla="*/ 844 h 1335"/>
              <a:gd name="T46" fmla="*/ 0 w 202"/>
              <a:gd name="T47" fmla="*/ 775 h 1335"/>
              <a:gd name="T48" fmla="*/ 8 w 202"/>
              <a:gd name="T49" fmla="*/ 775 h 1335"/>
              <a:gd name="T50" fmla="*/ 0 w 202"/>
              <a:gd name="T51" fmla="*/ 752 h 1335"/>
              <a:gd name="T52" fmla="*/ 0 w 202"/>
              <a:gd name="T53" fmla="*/ 729 h 1335"/>
              <a:gd name="T54" fmla="*/ 8 w 202"/>
              <a:gd name="T55" fmla="*/ 706 h 1335"/>
              <a:gd name="T56" fmla="*/ 0 w 202"/>
              <a:gd name="T57" fmla="*/ 636 h 1335"/>
              <a:gd name="T58" fmla="*/ 8 w 202"/>
              <a:gd name="T59" fmla="*/ 636 h 1335"/>
              <a:gd name="T60" fmla="*/ 0 w 202"/>
              <a:gd name="T61" fmla="*/ 613 h 1335"/>
              <a:gd name="T62" fmla="*/ 0 w 202"/>
              <a:gd name="T63" fmla="*/ 590 h 1335"/>
              <a:gd name="T64" fmla="*/ 8 w 202"/>
              <a:gd name="T65" fmla="*/ 567 h 1335"/>
              <a:gd name="T66" fmla="*/ 0 w 202"/>
              <a:gd name="T67" fmla="*/ 498 h 1335"/>
              <a:gd name="T68" fmla="*/ 8 w 202"/>
              <a:gd name="T69" fmla="*/ 498 h 1335"/>
              <a:gd name="T70" fmla="*/ 0 w 202"/>
              <a:gd name="T71" fmla="*/ 475 h 1335"/>
              <a:gd name="T72" fmla="*/ 0 w 202"/>
              <a:gd name="T73" fmla="*/ 452 h 1335"/>
              <a:gd name="T74" fmla="*/ 8 w 202"/>
              <a:gd name="T75" fmla="*/ 429 h 1335"/>
              <a:gd name="T76" fmla="*/ 0 w 202"/>
              <a:gd name="T77" fmla="*/ 359 h 1335"/>
              <a:gd name="T78" fmla="*/ 8 w 202"/>
              <a:gd name="T79" fmla="*/ 359 h 1335"/>
              <a:gd name="T80" fmla="*/ 0 w 202"/>
              <a:gd name="T81" fmla="*/ 336 h 1335"/>
              <a:gd name="T82" fmla="*/ 0 w 202"/>
              <a:gd name="T83" fmla="*/ 313 h 1335"/>
              <a:gd name="T84" fmla="*/ 8 w 202"/>
              <a:gd name="T85" fmla="*/ 290 h 1335"/>
              <a:gd name="T86" fmla="*/ 0 w 202"/>
              <a:gd name="T87" fmla="*/ 221 h 1335"/>
              <a:gd name="T88" fmla="*/ 8 w 202"/>
              <a:gd name="T89" fmla="*/ 221 h 1335"/>
              <a:gd name="T90" fmla="*/ 0 w 202"/>
              <a:gd name="T91" fmla="*/ 198 h 1335"/>
              <a:gd name="T92" fmla="*/ 0 w 202"/>
              <a:gd name="T93" fmla="*/ 175 h 1335"/>
              <a:gd name="T94" fmla="*/ 8 w 202"/>
              <a:gd name="T95" fmla="*/ 152 h 1335"/>
              <a:gd name="T96" fmla="*/ 0 w 202"/>
              <a:gd name="T97" fmla="*/ 82 h 1335"/>
              <a:gd name="T98" fmla="*/ 8 w 202"/>
              <a:gd name="T99" fmla="*/ 82 h 1335"/>
              <a:gd name="T100" fmla="*/ 0 w 202"/>
              <a:gd name="T101" fmla="*/ 59 h 1335"/>
              <a:gd name="T102" fmla="*/ 0 w 202"/>
              <a:gd name="T103" fmla="*/ 36 h 1335"/>
              <a:gd name="T104" fmla="*/ 0 w 202"/>
              <a:gd name="T105" fmla="*/ 13 h 1335"/>
              <a:gd name="T106" fmla="*/ 17 w 202"/>
              <a:gd name="T107" fmla="*/ 7 h 1335"/>
              <a:gd name="T108" fmla="*/ 63 w 202"/>
              <a:gd name="T109" fmla="*/ 0 h 1335"/>
              <a:gd name="T110" fmla="*/ 63 w 202"/>
              <a:gd name="T111" fmla="*/ 7 h 1335"/>
              <a:gd name="T112" fmla="*/ 86 w 202"/>
              <a:gd name="T113" fmla="*/ 0 h 1335"/>
              <a:gd name="T114" fmla="*/ 109 w 202"/>
              <a:gd name="T115" fmla="*/ 0 h 1335"/>
              <a:gd name="T116" fmla="*/ 132 w 202"/>
              <a:gd name="T117" fmla="*/ 7 h 1335"/>
              <a:gd name="T118" fmla="*/ 202 w 202"/>
              <a:gd name="T119" fmla="*/ 0 h 1335"/>
              <a:gd name="T120" fmla="*/ 202 w 202"/>
              <a:gd name="T121" fmla="*/ 7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" h="1335">
                <a:moveTo>
                  <a:pt x="48" y="1335"/>
                </a:moveTo>
                <a:lnTo>
                  <a:pt x="71" y="1335"/>
                </a:lnTo>
                <a:lnTo>
                  <a:pt x="71" y="1327"/>
                </a:lnTo>
                <a:lnTo>
                  <a:pt x="48" y="1327"/>
                </a:lnTo>
                <a:lnTo>
                  <a:pt x="48" y="1335"/>
                </a:lnTo>
                <a:close/>
                <a:moveTo>
                  <a:pt x="0" y="1329"/>
                </a:moveTo>
                <a:lnTo>
                  <a:pt x="0" y="1331"/>
                </a:lnTo>
                <a:lnTo>
                  <a:pt x="0" y="1335"/>
                </a:lnTo>
                <a:lnTo>
                  <a:pt x="25" y="1335"/>
                </a:lnTo>
                <a:lnTo>
                  <a:pt x="25" y="1327"/>
                </a:lnTo>
                <a:lnTo>
                  <a:pt x="4" y="1327"/>
                </a:lnTo>
                <a:lnTo>
                  <a:pt x="4" y="1331"/>
                </a:lnTo>
                <a:lnTo>
                  <a:pt x="8" y="1331"/>
                </a:lnTo>
                <a:lnTo>
                  <a:pt x="8" y="1329"/>
                </a:lnTo>
                <a:lnTo>
                  <a:pt x="0" y="1329"/>
                </a:lnTo>
                <a:lnTo>
                  <a:pt x="0" y="1329"/>
                </a:lnTo>
                <a:close/>
                <a:moveTo>
                  <a:pt x="0" y="1283"/>
                </a:moveTo>
                <a:lnTo>
                  <a:pt x="0" y="1306"/>
                </a:lnTo>
                <a:lnTo>
                  <a:pt x="8" y="1306"/>
                </a:lnTo>
                <a:lnTo>
                  <a:pt x="8" y="1283"/>
                </a:lnTo>
                <a:lnTo>
                  <a:pt x="0" y="1283"/>
                </a:lnTo>
                <a:close/>
                <a:moveTo>
                  <a:pt x="0" y="1236"/>
                </a:moveTo>
                <a:lnTo>
                  <a:pt x="0" y="1260"/>
                </a:lnTo>
                <a:lnTo>
                  <a:pt x="8" y="1260"/>
                </a:lnTo>
                <a:lnTo>
                  <a:pt x="8" y="1236"/>
                </a:lnTo>
                <a:lnTo>
                  <a:pt x="0" y="1236"/>
                </a:lnTo>
                <a:close/>
                <a:moveTo>
                  <a:pt x="0" y="1190"/>
                </a:moveTo>
                <a:lnTo>
                  <a:pt x="0" y="1213"/>
                </a:lnTo>
                <a:lnTo>
                  <a:pt x="8" y="1213"/>
                </a:lnTo>
                <a:lnTo>
                  <a:pt x="8" y="1190"/>
                </a:lnTo>
                <a:lnTo>
                  <a:pt x="0" y="1190"/>
                </a:lnTo>
                <a:close/>
                <a:moveTo>
                  <a:pt x="0" y="1144"/>
                </a:moveTo>
                <a:lnTo>
                  <a:pt x="0" y="1167"/>
                </a:lnTo>
                <a:lnTo>
                  <a:pt x="8" y="1167"/>
                </a:lnTo>
                <a:lnTo>
                  <a:pt x="8" y="1144"/>
                </a:lnTo>
                <a:lnTo>
                  <a:pt x="0" y="1144"/>
                </a:lnTo>
                <a:close/>
                <a:moveTo>
                  <a:pt x="0" y="1098"/>
                </a:moveTo>
                <a:lnTo>
                  <a:pt x="0" y="1121"/>
                </a:lnTo>
                <a:lnTo>
                  <a:pt x="8" y="1121"/>
                </a:lnTo>
                <a:lnTo>
                  <a:pt x="8" y="1098"/>
                </a:lnTo>
                <a:lnTo>
                  <a:pt x="0" y="1098"/>
                </a:lnTo>
                <a:close/>
                <a:moveTo>
                  <a:pt x="0" y="1052"/>
                </a:moveTo>
                <a:lnTo>
                  <a:pt x="0" y="1075"/>
                </a:lnTo>
                <a:lnTo>
                  <a:pt x="8" y="1075"/>
                </a:lnTo>
                <a:lnTo>
                  <a:pt x="8" y="1052"/>
                </a:lnTo>
                <a:lnTo>
                  <a:pt x="0" y="1052"/>
                </a:lnTo>
                <a:close/>
                <a:moveTo>
                  <a:pt x="0" y="1006"/>
                </a:moveTo>
                <a:lnTo>
                  <a:pt x="0" y="1029"/>
                </a:lnTo>
                <a:lnTo>
                  <a:pt x="8" y="1029"/>
                </a:lnTo>
                <a:lnTo>
                  <a:pt x="8" y="1006"/>
                </a:lnTo>
                <a:lnTo>
                  <a:pt x="0" y="1006"/>
                </a:lnTo>
                <a:close/>
                <a:moveTo>
                  <a:pt x="0" y="959"/>
                </a:moveTo>
                <a:lnTo>
                  <a:pt x="0" y="983"/>
                </a:lnTo>
                <a:lnTo>
                  <a:pt x="8" y="983"/>
                </a:lnTo>
                <a:lnTo>
                  <a:pt x="8" y="959"/>
                </a:lnTo>
                <a:lnTo>
                  <a:pt x="0" y="959"/>
                </a:lnTo>
                <a:close/>
                <a:moveTo>
                  <a:pt x="0" y="913"/>
                </a:moveTo>
                <a:lnTo>
                  <a:pt x="0" y="936"/>
                </a:lnTo>
                <a:lnTo>
                  <a:pt x="8" y="936"/>
                </a:lnTo>
                <a:lnTo>
                  <a:pt x="8" y="913"/>
                </a:lnTo>
                <a:lnTo>
                  <a:pt x="0" y="913"/>
                </a:lnTo>
                <a:close/>
                <a:moveTo>
                  <a:pt x="0" y="867"/>
                </a:moveTo>
                <a:lnTo>
                  <a:pt x="0" y="890"/>
                </a:lnTo>
                <a:lnTo>
                  <a:pt x="8" y="890"/>
                </a:lnTo>
                <a:lnTo>
                  <a:pt x="8" y="867"/>
                </a:lnTo>
                <a:lnTo>
                  <a:pt x="0" y="867"/>
                </a:lnTo>
                <a:close/>
                <a:moveTo>
                  <a:pt x="0" y="821"/>
                </a:moveTo>
                <a:lnTo>
                  <a:pt x="0" y="844"/>
                </a:lnTo>
                <a:lnTo>
                  <a:pt x="8" y="844"/>
                </a:lnTo>
                <a:lnTo>
                  <a:pt x="8" y="821"/>
                </a:lnTo>
                <a:lnTo>
                  <a:pt x="0" y="821"/>
                </a:lnTo>
                <a:close/>
                <a:moveTo>
                  <a:pt x="0" y="775"/>
                </a:moveTo>
                <a:lnTo>
                  <a:pt x="0" y="798"/>
                </a:lnTo>
                <a:lnTo>
                  <a:pt x="8" y="798"/>
                </a:lnTo>
                <a:lnTo>
                  <a:pt x="8" y="775"/>
                </a:lnTo>
                <a:lnTo>
                  <a:pt x="0" y="775"/>
                </a:lnTo>
                <a:close/>
                <a:moveTo>
                  <a:pt x="0" y="729"/>
                </a:moveTo>
                <a:lnTo>
                  <a:pt x="0" y="752"/>
                </a:lnTo>
                <a:lnTo>
                  <a:pt x="8" y="752"/>
                </a:lnTo>
                <a:lnTo>
                  <a:pt x="8" y="729"/>
                </a:lnTo>
                <a:lnTo>
                  <a:pt x="0" y="729"/>
                </a:lnTo>
                <a:close/>
                <a:moveTo>
                  <a:pt x="0" y="683"/>
                </a:moveTo>
                <a:lnTo>
                  <a:pt x="0" y="706"/>
                </a:lnTo>
                <a:lnTo>
                  <a:pt x="8" y="706"/>
                </a:lnTo>
                <a:lnTo>
                  <a:pt x="8" y="683"/>
                </a:lnTo>
                <a:lnTo>
                  <a:pt x="0" y="683"/>
                </a:lnTo>
                <a:close/>
                <a:moveTo>
                  <a:pt x="0" y="636"/>
                </a:moveTo>
                <a:lnTo>
                  <a:pt x="0" y="659"/>
                </a:lnTo>
                <a:lnTo>
                  <a:pt x="8" y="659"/>
                </a:lnTo>
                <a:lnTo>
                  <a:pt x="8" y="636"/>
                </a:lnTo>
                <a:lnTo>
                  <a:pt x="0" y="636"/>
                </a:lnTo>
                <a:close/>
                <a:moveTo>
                  <a:pt x="0" y="590"/>
                </a:moveTo>
                <a:lnTo>
                  <a:pt x="0" y="613"/>
                </a:lnTo>
                <a:lnTo>
                  <a:pt x="8" y="613"/>
                </a:lnTo>
                <a:lnTo>
                  <a:pt x="8" y="590"/>
                </a:lnTo>
                <a:lnTo>
                  <a:pt x="0" y="590"/>
                </a:lnTo>
                <a:close/>
                <a:moveTo>
                  <a:pt x="0" y="544"/>
                </a:moveTo>
                <a:lnTo>
                  <a:pt x="0" y="567"/>
                </a:lnTo>
                <a:lnTo>
                  <a:pt x="8" y="567"/>
                </a:lnTo>
                <a:lnTo>
                  <a:pt x="8" y="544"/>
                </a:lnTo>
                <a:lnTo>
                  <a:pt x="0" y="544"/>
                </a:lnTo>
                <a:close/>
                <a:moveTo>
                  <a:pt x="0" y="498"/>
                </a:moveTo>
                <a:lnTo>
                  <a:pt x="0" y="521"/>
                </a:lnTo>
                <a:lnTo>
                  <a:pt x="8" y="521"/>
                </a:lnTo>
                <a:lnTo>
                  <a:pt x="8" y="498"/>
                </a:lnTo>
                <a:lnTo>
                  <a:pt x="0" y="498"/>
                </a:lnTo>
                <a:close/>
                <a:moveTo>
                  <a:pt x="0" y="452"/>
                </a:moveTo>
                <a:lnTo>
                  <a:pt x="0" y="475"/>
                </a:lnTo>
                <a:lnTo>
                  <a:pt x="8" y="475"/>
                </a:lnTo>
                <a:lnTo>
                  <a:pt x="8" y="452"/>
                </a:lnTo>
                <a:lnTo>
                  <a:pt x="0" y="452"/>
                </a:lnTo>
                <a:close/>
                <a:moveTo>
                  <a:pt x="0" y="406"/>
                </a:moveTo>
                <a:lnTo>
                  <a:pt x="0" y="429"/>
                </a:lnTo>
                <a:lnTo>
                  <a:pt x="8" y="429"/>
                </a:lnTo>
                <a:lnTo>
                  <a:pt x="8" y="406"/>
                </a:lnTo>
                <a:lnTo>
                  <a:pt x="0" y="406"/>
                </a:lnTo>
                <a:close/>
                <a:moveTo>
                  <a:pt x="0" y="359"/>
                </a:moveTo>
                <a:lnTo>
                  <a:pt x="0" y="382"/>
                </a:lnTo>
                <a:lnTo>
                  <a:pt x="8" y="382"/>
                </a:lnTo>
                <a:lnTo>
                  <a:pt x="8" y="359"/>
                </a:lnTo>
                <a:lnTo>
                  <a:pt x="0" y="359"/>
                </a:lnTo>
                <a:close/>
                <a:moveTo>
                  <a:pt x="0" y="313"/>
                </a:moveTo>
                <a:lnTo>
                  <a:pt x="0" y="336"/>
                </a:lnTo>
                <a:lnTo>
                  <a:pt x="8" y="336"/>
                </a:lnTo>
                <a:lnTo>
                  <a:pt x="8" y="313"/>
                </a:lnTo>
                <a:lnTo>
                  <a:pt x="0" y="313"/>
                </a:lnTo>
                <a:close/>
                <a:moveTo>
                  <a:pt x="0" y="267"/>
                </a:moveTo>
                <a:lnTo>
                  <a:pt x="0" y="290"/>
                </a:lnTo>
                <a:lnTo>
                  <a:pt x="8" y="290"/>
                </a:lnTo>
                <a:lnTo>
                  <a:pt x="8" y="267"/>
                </a:lnTo>
                <a:lnTo>
                  <a:pt x="0" y="267"/>
                </a:lnTo>
                <a:close/>
                <a:moveTo>
                  <a:pt x="0" y="221"/>
                </a:moveTo>
                <a:lnTo>
                  <a:pt x="0" y="244"/>
                </a:lnTo>
                <a:lnTo>
                  <a:pt x="8" y="244"/>
                </a:lnTo>
                <a:lnTo>
                  <a:pt x="8" y="221"/>
                </a:lnTo>
                <a:lnTo>
                  <a:pt x="0" y="221"/>
                </a:lnTo>
                <a:close/>
                <a:moveTo>
                  <a:pt x="0" y="175"/>
                </a:moveTo>
                <a:lnTo>
                  <a:pt x="0" y="198"/>
                </a:lnTo>
                <a:lnTo>
                  <a:pt x="8" y="198"/>
                </a:lnTo>
                <a:lnTo>
                  <a:pt x="8" y="175"/>
                </a:lnTo>
                <a:lnTo>
                  <a:pt x="0" y="175"/>
                </a:lnTo>
                <a:close/>
                <a:moveTo>
                  <a:pt x="0" y="129"/>
                </a:moveTo>
                <a:lnTo>
                  <a:pt x="0" y="152"/>
                </a:lnTo>
                <a:lnTo>
                  <a:pt x="8" y="152"/>
                </a:lnTo>
                <a:lnTo>
                  <a:pt x="8" y="129"/>
                </a:lnTo>
                <a:lnTo>
                  <a:pt x="0" y="129"/>
                </a:lnTo>
                <a:close/>
                <a:moveTo>
                  <a:pt x="0" y="82"/>
                </a:moveTo>
                <a:lnTo>
                  <a:pt x="0" y="105"/>
                </a:lnTo>
                <a:lnTo>
                  <a:pt x="8" y="105"/>
                </a:lnTo>
                <a:lnTo>
                  <a:pt x="8" y="82"/>
                </a:lnTo>
                <a:lnTo>
                  <a:pt x="0" y="82"/>
                </a:lnTo>
                <a:close/>
                <a:moveTo>
                  <a:pt x="0" y="36"/>
                </a:moveTo>
                <a:lnTo>
                  <a:pt x="0" y="59"/>
                </a:lnTo>
                <a:lnTo>
                  <a:pt x="8" y="59"/>
                </a:lnTo>
                <a:lnTo>
                  <a:pt x="8" y="36"/>
                </a:lnTo>
                <a:lnTo>
                  <a:pt x="0" y="36"/>
                </a:lnTo>
                <a:close/>
                <a:moveTo>
                  <a:pt x="17" y="0"/>
                </a:moveTo>
                <a:lnTo>
                  <a:pt x="0" y="0"/>
                </a:lnTo>
                <a:lnTo>
                  <a:pt x="0" y="13"/>
                </a:lnTo>
                <a:lnTo>
                  <a:pt x="8" y="13"/>
                </a:lnTo>
                <a:lnTo>
                  <a:pt x="8" y="7"/>
                </a:lnTo>
                <a:lnTo>
                  <a:pt x="17" y="7"/>
                </a:lnTo>
                <a:lnTo>
                  <a:pt x="17" y="0"/>
                </a:lnTo>
                <a:lnTo>
                  <a:pt x="17" y="0"/>
                </a:lnTo>
                <a:close/>
                <a:moveTo>
                  <a:pt x="63" y="0"/>
                </a:moveTo>
                <a:lnTo>
                  <a:pt x="40" y="0"/>
                </a:lnTo>
                <a:lnTo>
                  <a:pt x="40" y="7"/>
                </a:lnTo>
                <a:lnTo>
                  <a:pt x="63" y="7"/>
                </a:lnTo>
                <a:lnTo>
                  <a:pt x="63" y="0"/>
                </a:lnTo>
                <a:close/>
                <a:moveTo>
                  <a:pt x="109" y="0"/>
                </a:moveTo>
                <a:lnTo>
                  <a:pt x="86" y="0"/>
                </a:lnTo>
                <a:lnTo>
                  <a:pt x="86" y="7"/>
                </a:lnTo>
                <a:lnTo>
                  <a:pt x="109" y="7"/>
                </a:lnTo>
                <a:lnTo>
                  <a:pt x="109" y="0"/>
                </a:lnTo>
                <a:close/>
                <a:moveTo>
                  <a:pt x="156" y="0"/>
                </a:moveTo>
                <a:lnTo>
                  <a:pt x="132" y="0"/>
                </a:lnTo>
                <a:lnTo>
                  <a:pt x="132" y="7"/>
                </a:lnTo>
                <a:lnTo>
                  <a:pt x="156" y="7"/>
                </a:lnTo>
                <a:lnTo>
                  <a:pt x="156" y="0"/>
                </a:lnTo>
                <a:close/>
                <a:moveTo>
                  <a:pt x="202" y="0"/>
                </a:moveTo>
                <a:lnTo>
                  <a:pt x="179" y="0"/>
                </a:lnTo>
                <a:lnTo>
                  <a:pt x="179" y="7"/>
                </a:lnTo>
                <a:lnTo>
                  <a:pt x="202" y="7"/>
                </a:lnTo>
                <a:lnTo>
                  <a:pt x="202" y="0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2" name="Freeform 83">
            <a:extLst>
              <a:ext uri="{FF2B5EF4-FFF2-40B4-BE49-F238E27FC236}">
                <a16:creationId xmlns:a16="http://schemas.microsoft.com/office/drawing/2014/main" id="{FCABA4E6-6C31-69C4-AB74-0816F560EAFF}"/>
              </a:ext>
            </a:extLst>
          </p:cNvPr>
          <p:cNvSpPr>
            <a:spLocks noEditPoints="1"/>
          </p:cNvSpPr>
          <p:nvPr/>
        </p:nvSpPr>
        <p:spPr bwMode="auto">
          <a:xfrm>
            <a:off x="7134738" y="3614718"/>
            <a:ext cx="105037" cy="12178"/>
          </a:xfrm>
          <a:custGeom>
            <a:avLst/>
            <a:gdLst>
              <a:gd name="T0" fmla="*/ 23 w 69"/>
              <a:gd name="T1" fmla="*/ 0 h 8"/>
              <a:gd name="T2" fmla="*/ 0 w 69"/>
              <a:gd name="T3" fmla="*/ 0 h 8"/>
              <a:gd name="T4" fmla="*/ 0 w 69"/>
              <a:gd name="T5" fmla="*/ 8 h 8"/>
              <a:gd name="T6" fmla="*/ 23 w 69"/>
              <a:gd name="T7" fmla="*/ 8 h 8"/>
              <a:gd name="T8" fmla="*/ 23 w 69"/>
              <a:gd name="T9" fmla="*/ 0 h 8"/>
              <a:gd name="T10" fmla="*/ 69 w 69"/>
              <a:gd name="T11" fmla="*/ 0 h 8"/>
              <a:gd name="T12" fmla="*/ 46 w 69"/>
              <a:gd name="T13" fmla="*/ 0 h 8"/>
              <a:gd name="T14" fmla="*/ 46 w 69"/>
              <a:gd name="T15" fmla="*/ 8 h 8"/>
              <a:gd name="T16" fmla="*/ 69 w 69"/>
              <a:gd name="T17" fmla="*/ 8 h 8"/>
              <a:gd name="T18" fmla="*/ 69 w 69"/>
              <a:gd name="T1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8">
                <a:moveTo>
                  <a:pt x="23" y="0"/>
                </a:moveTo>
                <a:lnTo>
                  <a:pt x="0" y="0"/>
                </a:lnTo>
                <a:lnTo>
                  <a:pt x="0" y="8"/>
                </a:lnTo>
                <a:lnTo>
                  <a:pt x="23" y="8"/>
                </a:lnTo>
                <a:lnTo>
                  <a:pt x="23" y="0"/>
                </a:lnTo>
                <a:close/>
                <a:moveTo>
                  <a:pt x="69" y="0"/>
                </a:moveTo>
                <a:lnTo>
                  <a:pt x="46" y="0"/>
                </a:lnTo>
                <a:lnTo>
                  <a:pt x="46" y="8"/>
                </a:lnTo>
                <a:lnTo>
                  <a:pt x="69" y="8"/>
                </a:lnTo>
                <a:lnTo>
                  <a:pt x="69" y="0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3" name="Freeform 84">
            <a:extLst>
              <a:ext uri="{FF2B5EF4-FFF2-40B4-BE49-F238E27FC236}">
                <a16:creationId xmlns:a16="http://schemas.microsoft.com/office/drawing/2014/main" id="{60D13FFA-2D54-ED0D-4143-8D00D2033C14}"/>
              </a:ext>
            </a:extLst>
          </p:cNvPr>
          <p:cNvSpPr>
            <a:spLocks noEditPoints="1"/>
          </p:cNvSpPr>
          <p:nvPr/>
        </p:nvSpPr>
        <p:spPr bwMode="auto">
          <a:xfrm>
            <a:off x="7134738" y="4241898"/>
            <a:ext cx="105037" cy="10656"/>
          </a:xfrm>
          <a:custGeom>
            <a:avLst/>
            <a:gdLst>
              <a:gd name="T0" fmla="*/ 23 w 69"/>
              <a:gd name="T1" fmla="*/ 0 h 7"/>
              <a:gd name="T2" fmla="*/ 0 w 69"/>
              <a:gd name="T3" fmla="*/ 0 h 7"/>
              <a:gd name="T4" fmla="*/ 0 w 69"/>
              <a:gd name="T5" fmla="*/ 7 h 7"/>
              <a:gd name="T6" fmla="*/ 23 w 69"/>
              <a:gd name="T7" fmla="*/ 7 h 7"/>
              <a:gd name="T8" fmla="*/ 23 w 69"/>
              <a:gd name="T9" fmla="*/ 0 h 7"/>
              <a:gd name="T10" fmla="*/ 69 w 69"/>
              <a:gd name="T11" fmla="*/ 0 h 7"/>
              <a:gd name="T12" fmla="*/ 46 w 69"/>
              <a:gd name="T13" fmla="*/ 0 h 7"/>
              <a:gd name="T14" fmla="*/ 46 w 69"/>
              <a:gd name="T15" fmla="*/ 7 h 7"/>
              <a:gd name="T16" fmla="*/ 69 w 69"/>
              <a:gd name="T17" fmla="*/ 7 h 7"/>
              <a:gd name="T18" fmla="*/ 69 w 69"/>
              <a:gd name="T1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7">
                <a:moveTo>
                  <a:pt x="23" y="0"/>
                </a:moveTo>
                <a:lnTo>
                  <a:pt x="0" y="0"/>
                </a:lnTo>
                <a:lnTo>
                  <a:pt x="0" y="7"/>
                </a:lnTo>
                <a:lnTo>
                  <a:pt x="23" y="7"/>
                </a:lnTo>
                <a:lnTo>
                  <a:pt x="23" y="0"/>
                </a:lnTo>
                <a:close/>
                <a:moveTo>
                  <a:pt x="69" y="0"/>
                </a:moveTo>
                <a:lnTo>
                  <a:pt x="46" y="0"/>
                </a:lnTo>
                <a:lnTo>
                  <a:pt x="46" y="7"/>
                </a:lnTo>
                <a:lnTo>
                  <a:pt x="69" y="7"/>
                </a:lnTo>
                <a:lnTo>
                  <a:pt x="69" y="0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4" name="Freeform 85">
            <a:extLst>
              <a:ext uri="{FF2B5EF4-FFF2-40B4-BE49-F238E27FC236}">
                <a16:creationId xmlns:a16="http://schemas.microsoft.com/office/drawing/2014/main" id="{E4E86CBB-EFB4-EDBF-241A-CBEFC06A1DD6}"/>
              </a:ext>
            </a:extLst>
          </p:cNvPr>
          <p:cNvSpPr>
            <a:spLocks noEditPoints="1"/>
          </p:cNvSpPr>
          <p:nvPr/>
        </p:nvSpPr>
        <p:spPr bwMode="auto">
          <a:xfrm>
            <a:off x="6918574" y="3943531"/>
            <a:ext cx="175062" cy="10656"/>
          </a:xfrm>
          <a:custGeom>
            <a:avLst/>
            <a:gdLst>
              <a:gd name="T0" fmla="*/ 23 w 115"/>
              <a:gd name="T1" fmla="*/ 0 h 7"/>
              <a:gd name="T2" fmla="*/ 0 w 115"/>
              <a:gd name="T3" fmla="*/ 0 h 7"/>
              <a:gd name="T4" fmla="*/ 0 w 115"/>
              <a:gd name="T5" fmla="*/ 7 h 7"/>
              <a:gd name="T6" fmla="*/ 23 w 115"/>
              <a:gd name="T7" fmla="*/ 7 h 7"/>
              <a:gd name="T8" fmla="*/ 23 w 115"/>
              <a:gd name="T9" fmla="*/ 0 h 7"/>
              <a:gd name="T10" fmla="*/ 69 w 115"/>
              <a:gd name="T11" fmla="*/ 0 h 7"/>
              <a:gd name="T12" fmla="*/ 46 w 115"/>
              <a:gd name="T13" fmla="*/ 0 h 7"/>
              <a:gd name="T14" fmla="*/ 46 w 115"/>
              <a:gd name="T15" fmla="*/ 7 h 7"/>
              <a:gd name="T16" fmla="*/ 69 w 115"/>
              <a:gd name="T17" fmla="*/ 7 h 7"/>
              <a:gd name="T18" fmla="*/ 69 w 115"/>
              <a:gd name="T19" fmla="*/ 0 h 7"/>
              <a:gd name="T20" fmla="*/ 115 w 115"/>
              <a:gd name="T21" fmla="*/ 0 h 7"/>
              <a:gd name="T22" fmla="*/ 92 w 115"/>
              <a:gd name="T23" fmla="*/ 0 h 7"/>
              <a:gd name="T24" fmla="*/ 92 w 115"/>
              <a:gd name="T25" fmla="*/ 7 h 7"/>
              <a:gd name="T26" fmla="*/ 115 w 115"/>
              <a:gd name="T27" fmla="*/ 7 h 7"/>
              <a:gd name="T28" fmla="*/ 115 w 115"/>
              <a:gd name="T2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5" h="7">
                <a:moveTo>
                  <a:pt x="23" y="0"/>
                </a:moveTo>
                <a:lnTo>
                  <a:pt x="0" y="0"/>
                </a:lnTo>
                <a:lnTo>
                  <a:pt x="0" y="7"/>
                </a:lnTo>
                <a:lnTo>
                  <a:pt x="23" y="7"/>
                </a:lnTo>
                <a:lnTo>
                  <a:pt x="23" y="0"/>
                </a:lnTo>
                <a:close/>
                <a:moveTo>
                  <a:pt x="69" y="0"/>
                </a:moveTo>
                <a:lnTo>
                  <a:pt x="46" y="0"/>
                </a:lnTo>
                <a:lnTo>
                  <a:pt x="46" y="7"/>
                </a:lnTo>
                <a:lnTo>
                  <a:pt x="69" y="7"/>
                </a:lnTo>
                <a:lnTo>
                  <a:pt x="69" y="0"/>
                </a:lnTo>
                <a:close/>
                <a:moveTo>
                  <a:pt x="115" y="0"/>
                </a:moveTo>
                <a:lnTo>
                  <a:pt x="92" y="0"/>
                </a:lnTo>
                <a:lnTo>
                  <a:pt x="92" y="7"/>
                </a:lnTo>
                <a:lnTo>
                  <a:pt x="115" y="7"/>
                </a:lnTo>
                <a:lnTo>
                  <a:pt x="115" y="0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5" name="Freeform 86">
            <a:extLst>
              <a:ext uri="{FF2B5EF4-FFF2-40B4-BE49-F238E27FC236}">
                <a16:creationId xmlns:a16="http://schemas.microsoft.com/office/drawing/2014/main" id="{8E40B92F-C61A-D88D-184F-E68EEE16445C}"/>
              </a:ext>
            </a:extLst>
          </p:cNvPr>
          <p:cNvSpPr>
            <a:spLocks noEditPoints="1"/>
          </p:cNvSpPr>
          <p:nvPr/>
        </p:nvSpPr>
        <p:spPr bwMode="auto">
          <a:xfrm>
            <a:off x="1165878" y="4378904"/>
            <a:ext cx="1118875" cy="1106698"/>
          </a:xfrm>
          <a:custGeom>
            <a:avLst/>
            <a:gdLst>
              <a:gd name="T0" fmla="*/ 735 w 735"/>
              <a:gd name="T1" fmla="*/ 720 h 727"/>
              <a:gd name="T2" fmla="*/ 665 w 735"/>
              <a:gd name="T3" fmla="*/ 727 h 727"/>
              <a:gd name="T4" fmla="*/ 665 w 735"/>
              <a:gd name="T5" fmla="*/ 720 h 727"/>
              <a:gd name="T6" fmla="*/ 642 w 735"/>
              <a:gd name="T7" fmla="*/ 727 h 727"/>
              <a:gd name="T8" fmla="*/ 619 w 735"/>
              <a:gd name="T9" fmla="*/ 727 h 727"/>
              <a:gd name="T10" fmla="*/ 596 w 735"/>
              <a:gd name="T11" fmla="*/ 720 h 727"/>
              <a:gd name="T12" fmla="*/ 527 w 735"/>
              <a:gd name="T13" fmla="*/ 727 h 727"/>
              <a:gd name="T14" fmla="*/ 527 w 735"/>
              <a:gd name="T15" fmla="*/ 720 h 727"/>
              <a:gd name="T16" fmla="*/ 504 w 735"/>
              <a:gd name="T17" fmla="*/ 727 h 727"/>
              <a:gd name="T18" fmla="*/ 481 w 735"/>
              <a:gd name="T19" fmla="*/ 727 h 727"/>
              <a:gd name="T20" fmla="*/ 458 w 735"/>
              <a:gd name="T21" fmla="*/ 720 h 727"/>
              <a:gd name="T22" fmla="*/ 389 w 735"/>
              <a:gd name="T23" fmla="*/ 727 h 727"/>
              <a:gd name="T24" fmla="*/ 389 w 735"/>
              <a:gd name="T25" fmla="*/ 720 h 727"/>
              <a:gd name="T26" fmla="*/ 366 w 735"/>
              <a:gd name="T27" fmla="*/ 727 h 727"/>
              <a:gd name="T28" fmla="*/ 342 w 735"/>
              <a:gd name="T29" fmla="*/ 727 h 727"/>
              <a:gd name="T30" fmla="*/ 319 w 735"/>
              <a:gd name="T31" fmla="*/ 720 h 727"/>
              <a:gd name="T32" fmla="*/ 250 w 735"/>
              <a:gd name="T33" fmla="*/ 727 h 727"/>
              <a:gd name="T34" fmla="*/ 250 w 735"/>
              <a:gd name="T35" fmla="*/ 720 h 727"/>
              <a:gd name="T36" fmla="*/ 227 w 735"/>
              <a:gd name="T37" fmla="*/ 727 h 727"/>
              <a:gd name="T38" fmla="*/ 204 w 735"/>
              <a:gd name="T39" fmla="*/ 727 h 727"/>
              <a:gd name="T40" fmla="*/ 181 w 735"/>
              <a:gd name="T41" fmla="*/ 720 h 727"/>
              <a:gd name="T42" fmla="*/ 112 w 735"/>
              <a:gd name="T43" fmla="*/ 727 h 727"/>
              <a:gd name="T44" fmla="*/ 112 w 735"/>
              <a:gd name="T45" fmla="*/ 720 h 727"/>
              <a:gd name="T46" fmla="*/ 89 w 735"/>
              <a:gd name="T47" fmla="*/ 727 h 727"/>
              <a:gd name="T48" fmla="*/ 66 w 735"/>
              <a:gd name="T49" fmla="*/ 727 h 727"/>
              <a:gd name="T50" fmla="*/ 43 w 735"/>
              <a:gd name="T51" fmla="*/ 720 h 727"/>
              <a:gd name="T52" fmla="*/ 0 w 735"/>
              <a:gd name="T53" fmla="*/ 693 h 727"/>
              <a:gd name="T54" fmla="*/ 8 w 735"/>
              <a:gd name="T55" fmla="*/ 693 h 727"/>
              <a:gd name="T56" fmla="*/ 0 w 735"/>
              <a:gd name="T57" fmla="*/ 670 h 727"/>
              <a:gd name="T58" fmla="*/ 0 w 735"/>
              <a:gd name="T59" fmla="*/ 646 h 727"/>
              <a:gd name="T60" fmla="*/ 8 w 735"/>
              <a:gd name="T61" fmla="*/ 623 h 727"/>
              <a:gd name="T62" fmla="*/ 0 w 735"/>
              <a:gd name="T63" fmla="*/ 554 h 727"/>
              <a:gd name="T64" fmla="*/ 8 w 735"/>
              <a:gd name="T65" fmla="*/ 554 h 727"/>
              <a:gd name="T66" fmla="*/ 0 w 735"/>
              <a:gd name="T67" fmla="*/ 531 h 727"/>
              <a:gd name="T68" fmla="*/ 0 w 735"/>
              <a:gd name="T69" fmla="*/ 508 h 727"/>
              <a:gd name="T70" fmla="*/ 8 w 735"/>
              <a:gd name="T71" fmla="*/ 485 h 727"/>
              <a:gd name="T72" fmla="*/ 0 w 735"/>
              <a:gd name="T73" fmla="*/ 416 h 727"/>
              <a:gd name="T74" fmla="*/ 8 w 735"/>
              <a:gd name="T75" fmla="*/ 416 h 727"/>
              <a:gd name="T76" fmla="*/ 0 w 735"/>
              <a:gd name="T77" fmla="*/ 393 h 727"/>
              <a:gd name="T78" fmla="*/ 0 w 735"/>
              <a:gd name="T79" fmla="*/ 370 h 727"/>
              <a:gd name="T80" fmla="*/ 8 w 735"/>
              <a:gd name="T81" fmla="*/ 346 h 727"/>
              <a:gd name="T82" fmla="*/ 0 w 735"/>
              <a:gd name="T83" fmla="*/ 277 h 727"/>
              <a:gd name="T84" fmla="*/ 8 w 735"/>
              <a:gd name="T85" fmla="*/ 277 h 727"/>
              <a:gd name="T86" fmla="*/ 0 w 735"/>
              <a:gd name="T87" fmla="*/ 254 h 727"/>
              <a:gd name="T88" fmla="*/ 0 w 735"/>
              <a:gd name="T89" fmla="*/ 231 h 727"/>
              <a:gd name="T90" fmla="*/ 8 w 735"/>
              <a:gd name="T91" fmla="*/ 208 h 727"/>
              <a:gd name="T92" fmla="*/ 0 w 735"/>
              <a:gd name="T93" fmla="*/ 139 h 727"/>
              <a:gd name="T94" fmla="*/ 8 w 735"/>
              <a:gd name="T95" fmla="*/ 139 h 727"/>
              <a:gd name="T96" fmla="*/ 0 w 735"/>
              <a:gd name="T97" fmla="*/ 116 h 727"/>
              <a:gd name="T98" fmla="*/ 0 w 735"/>
              <a:gd name="T99" fmla="*/ 93 h 727"/>
              <a:gd name="T100" fmla="*/ 8 w 735"/>
              <a:gd name="T101" fmla="*/ 69 h 727"/>
              <a:gd name="T102" fmla="*/ 0 w 735"/>
              <a:gd name="T103" fmla="*/ 0 h 727"/>
              <a:gd name="T104" fmla="*/ 8 w 735"/>
              <a:gd name="T105" fmla="*/ 0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5" h="727">
                <a:moveTo>
                  <a:pt x="711" y="727"/>
                </a:moveTo>
                <a:lnTo>
                  <a:pt x="735" y="727"/>
                </a:lnTo>
                <a:lnTo>
                  <a:pt x="735" y="720"/>
                </a:lnTo>
                <a:lnTo>
                  <a:pt x="711" y="720"/>
                </a:lnTo>
                <a:lnTo>
                  <a:pt x="711" y="727"/>
                </a:lnTo>
                <a:close/>
                <a:moveTo>
                  <a:pt x="665" y="727"/>
                </a:moveTo>
                <a:lnTo>
                  <a:pt x="688" y="727"/>
                </a:lnTo>
                <a:lnTo>
                  <a:pt x="688" y="720"/>
                </a:lnTo>
                <a:lnTo>
                  <a:pt x="665" y="720"/>
                </a:lnTo>
                <a:lnTo>
                  <a:pt x="665" y="727"/>
                </a:lnTo>
                <a:close/>
                <a:moveTo>
                  <a:pt x="619" y="727"/>
                </a:moveTo>
                <a:lnTo>
                  <a:pt x="642" y="727"/>
                </a:lnTo>
                <a:lnTo>
                  <a:pt x="642" y="720"/>
                </a:lnTo>
                <a:lnTo>
                  <a:pt x="619" y="720"/>
                </a:lnTo>
                <a:lnTo>
                  <a:pt x="619" y="727"/>
                </a:lnTo>
                <a:close/>
                <a:moveTo>
                  <a:pt x="573" y="727"/>
                </a:moveTo>
                <a:lnTo>
                  <a:pt x="596" y="727"/>
                </a:lnTo>
                <a:lnTo>
                  <a:pt x="596" y="720"/>
                </a:lnTo>
                <a:lnTo>
                  <a:pt x="573" y="720"/>
                </a:lnTo>
                <a:lnTo>
                  <a:pt x="573" y="727"/>
                </a:lnTo>
                <a:close/>
                <a:moveTo>
                  <a:pt x="527" y="727"/>
                </a:moveTo>
                <a:lnTo>
                  <a:pt x="550" y="727"/>
                </a:lnTo>
                <a:lnTo>
                  <a:pt x="550" y="720"/>
                </a:lnTo>
                <a:lnTo>
                  <a:pt x="527" y="720"/>
                </a:lnTo>
                <a:lnTo>
                  <a:pt x="527" y="727"/>
                </a:lnTo>
                <a:close/>
                <a:moveTo>
                  <a:pt x="481" y="727"/>
                </a:moveTo>
                <a:lnTo>
                  <a:pt x="504" y="727"/>
                </a:lnTo>
                <a:lnTo>
                  <a:pt x="504" y="720"/>
                </a:lnTo>
                <a:lnTo>
                  <a:pt x="481" y="720"/>
                </a:lnTo>
                <a:lnTo>
                  <a:pt x="481" y="727"/>
                </a:lnTo>
                <a:close/>
                <a:moveTo>
                  <a:pt x="435" y="727"/>
                </a:moveTo>
                <a:lnTo>
                  <a:pt x="458" y="727"/>
                </a:lnTo>
                <a:lnTo>
                  <a:pt x="458" y="720"/>
                </a:lnTo>
                <a:lnTo>
                  <a:pt x="435" y="720"/>
                </a:lnTo>
                <a:lnTo>
                  <a:pt x="435" y="727"/>
                </a:lnTo>
                <a:close/>
                <a:moveTo>
                  <a:pt x="389" y="727"/>
                </a:moveTo>
                <a:lnTo>
                  <a:pt x="412" y="727"/>
                </a:lnTo>
                <a:lnTo>
                  <a:pt x="412" y="720"/>
                </a:lnTo>
                <a:lnTo>
                  <a:pt x="389" y="720"/>
                </a:lnTo>
                <a:lnTo>
                  <a:pt x="389" y="727"/>
                </a:lnTo>
                <a:close/>
                <a:moveTo>
                  <a:pt x="342" y="727"/>
                </a:moveTo>
                <a:lnTo>
                  <a:pt x="366" y="727"/>
                </a:lnTo>
                <a:lnTo>
                  <a:pt x="366" y="720"/>
                </a:lnTo>
                <a:lnTo>
                  <a:pt x="342" y="720"/>
                </a:lnTo>
                <a:lnTo>
                  <a:pt x="342" y="727"/>
                </a:lnTo>
                <a:close/>
                <a:moveTo>
                  <a:pt x="296" y="727"/>
                </a:moveTo>
                <a:lnTo>
                  <a:pt x="319" y="727"/>
                </a:lnTo>
                <a:lnTo>
                  <a:pt x="319" y="720"/>
                </a:lnTo>
                <a:lnTo>
                  <a:pt x="296" y="720"/>
                </a:lnTo>
                <a:lnTo>
                  <a:pt x="296" y="727"/>
                </a:lnTo>
                <a:close/>
                <a:moveTo>
                  <a:pt x="250" y="727"/>
                </a:moveTo>
                <a:lnTo>
                  <a:pt x="273" y="727"/>
                </a:lnTo>
                <a:lnTo>
                  <a:pt x="273" y="720"/>
                </a:lnTo>
                <a:lnTo>
                  <a:pt x="250" y="720"/>
                </a:lnTo>
                <a:lnTo>
                  <a:pt x="250" y="727"/>
                </a:lnTo>
                <a:close/>
                <a:moveTo>
                  <a:pt x="204" y="727"/>
                </a:moveTo>
                <a:lnTo>
                  <a:pt x="227" y="727"/>
                </a:lnTo>
                <a:lnTo>
                  <a:pt x="227" y="720"/>
                </a:lnTo>
                <a:lnTo>
                  <a:pt x="204" y="720"/>
                </a:lnTo>
                <a:lnTo>
                  <a:pt x="204" y="727"/>
                </a:lnTo>
                <a:close/>
                <a:moveTo>
                  <a:pt x="158" y="727"/>
                </a:moveTo>
                <a:lnTo>
                  <a:pt x="181" y="727"/>
                </a:lnTo>
                <a:lnTo>
                  <a:pt x="181" y="720"/>
                </a:lnTo>
                <a:lnTo>
                  <a:pt x="158" y="720"/>
                </a:lnTo>
                <a:lnTo>
                  <a:pt x="158" y="727"/>
                </a:lnTo>
                <a:close/>
                <a:moveTo>
                  <a:pt x="112" y="727"/>
                </a:moveTo>
                <a:lnTo>
                  <a:pt x="135" y="727"/>
                </a:lnTo>
                <a:lnTo>
                  <a:pt x="135" y="720"/>
                </a:lnTo>
                <a:lnTo>
                  <a:pt x="112" y="720"/>
                </a:lnTo>
                <a:lnTo>
                  <a:pt x="112" y="727"/>
                </a:lnTo>
                <a:close/>
                <a:moveTo>
                  <a:pt x="66" y="727"/>
                </a:moveTo>
                <a:lnTo>
                  <a:pt x="89" y="727"/>
                </a:lnTo>
                <a:lnTo>
                  <a:pt x="89" y="720"/>
                </a:lnTo>
                <a:lnTo>
                  <a:pt x="66" y="720"/>
                </a:lnTo>
                <a:lnTo>
                  <a:pt x="66" y="727"/>
                </a:lnTo>
                <a:close/>
                <a:moveTo>
                  <a:pt x="20" y="727"/>
                </a:moveTo>
                <a:lnTo>
                  <a:pt x="43" y="727"/>
                </a:lnTo>
                <a:lnTo>
                  <a:pt x="43" y="720"/>
                </a:lnTo>
                <a:lnTo>
                  <a:pt x="20" y="720"/>
                </a:lnTo>
                <a:lnTo>
                  <a:pt x="20" y="727"/>
                </a:lnTo>
                <a:close/>
                <a:moveTo>
                  <a:pt x="0" y="693"/>
                </a:moveTo>
                <a:lnTo>
                  <a:pt x="0" y="716"/>
                </a:lnTo>
                <a:lnTo>
                  <a:pt x="8" y="716"/>
                </a:lnTo>
                <a:lnTo>
                  <a:pt x="8" y="693"/>
                </a:lnTo>
                <a:lnTo>
                  <a:pt x="0" y="693"/>
                </a:lnTo>
                <a:close/>
                <a:moveTo>
                  <a:pt x="0" y="646"/>
                </a:moveTo>
                <a:lnTo>
                  <a:pt x="0" y="670"/>
                </a:lnTo>
                <a:lnTo>
                  <a:pt x="8" y="670"/>
                </a:lnTo>
                <a:lnTo>
                  <a:pt x="8" y="646"/>
                </a:lnTo>
                <a:lnTo>
                  <a:pt x="0" y="646"/>
                </a:lnTo>
                <a:close/>
                <a:moveTo>
                  <a:pt x="0" y="600"/>
                </a:moveTo>
                <a:lnTo>
                  <a:pt x="0" y="623"/>
                </a:lnTo>
                <a:lnTo>
                  <a:pt x="8" y="623"/>
                </a:lnTo>
                <a:lnTo>
                  <a:pt x="8" y="600"/>
                </a:lnTo>
                <a:lnTo>
                  <a:pt x="0" y="600"/>
                </a:lnTo>
                <a:close/>
                <a:moveTo>
                  <a:pt x="0" y="554"/>
                </a:moveTo>
                <a:lnTo>
                  <a:pt x="0" y="577"/>
                </a:lnTo>
                <a:lnTo>
                  <a:pt x="8" y="577"/>
                </a:lnTo>
                <a:lnTo>
                  <a:pt x="8" y="554"/>
                </a:lnTo>
                <a:lnTo>
                  <a:pt x="0" y="554"/>
                </a:lnTo>
                <a:close/>
                <a:moveTo>
                  <a:pt x="0" y="508"/>
                </a:moveTo>
                <a:lnTo>
                  <a:pt x="0" y="531"/>
                </a:lnTo>
                <a:lnTo>
                  <a:pt x="8" y="531"/>
                </a:lnTo>
                <a:lnTo>
                  <a:pt x="8" y="508"/>
                </a:lnTo>
                <a:lnTo>
                  <a:pt x="0" y="508"/>
                </a:lnTo>
                <a:close/>
                <a:moveTo>
                  <a:pt x="0" y="462"/>
                </a:moveTo>
                <a:lnTo>
                  <a:pt x="0" y="485"/>
                </a:lnTo>
                <a:lnTo>
                  <a:pt x="8" y="485"/>
                </a:lnTo>
                <a:lnTo>
                  <a:pt x="8" y="462"/>
                </a:lnTo>
                <a:lnTo>
                  <a:pt x="0" y="462"/>
                </a:lnTo>
                <a:close/>
                <a:moveTo>
                  <a:pt x="0" y="416"/>
                </a:moveTo>
                <a:lnTo>
                  <a:pt x="0" y="439"/>
                </a:lnTo>
                <a:lnTo>
                  <a:pt x="8" y="439"/>
                </a:lnTo>
                <a:lnTo>
                  <a:pt x="8" y="416"/>
                </a:lnTo>
                <a:lnTo>
                  <a:pt x="0" y="416"/>
                </a:lnTo>
                <a:close/>
                <a:moveTo>
                  <a:pt x="0" y="370"/>
                </a:moveTo>
                <a:lnTo>
                  <a:pt x="0" y="393"/>
                </a:lnTo>
                <a:lnTo>
                  <a:pt x="8" y="393"/>
                </a:lnTo>
                <a:lnTo>
                  <a:pt x="8" y="370"/>
                </a:lnTo>
                <a:lnTo>
                  <a:pt x="0" y="370"/>
                </a:lnTo>
                <a:close/>
                <a:moveTo>
                  <a:pt x="0" y="323"/>
                </a:moveTo>
                <a:lnTo>
                  <a:pt x="0" y="346"/>
                </a:lnTo>
                <a:lnTo>
                  <a:pt x="8" y="346"/>
                </a:lnTo>
                <a:lnTo>
                  <a:pt x="8" y="323"/>
                </a:lnTo>
                <a:lnTo>
                  <a:pt x="0" y="323"/>
                </a:lnTo>
                <a:close/>
                <a:moveTo>
                  <a:pt x="0" y="277"/>
                </a:moveTo>
                <a:lnTo>
                  <a:pt x="0" y="300"/>
                </a:lnTo>
                <a:lnTo>
                  <a:pt x="8" y="300"/>
                </a:lnTo>
                <a:lnTo>
                  <a:pt x="8" y="277"/>
                </a:lnTo>
                <a:lnTo>
                  <a:pt x="0" y="277"/>
                </a:lnTo>
                <a:close/>
                <a:moveTo>
                  <a:pt x="0" y="231"/>
                </a:moveTo>
                <a:lnTo>
                  <a:pt x="0" y="254"/>
                </a:lnTo>
                <a:lnTo>
                  <a:pt x="8" y="254"/>
                </a:lnTo>
                <a:lnTo>
                  <a:pt x="8" y="231"/>
                </a:lnTo>
                <a:lnTo>
                  <a:pt x="0" y="231"/>
                </a:lnTo>
                <a:close/>
                <a:moveTo>
                  <a:pt x="0" y="185"/>
                </a:moveTo>
                <a:lnTo>
                  <a:pt x="0" y="208"/>
                </a:lnTo>
                <a:lnTo>
                  <a:pt x="8" y="208"/>
                </a:lnTo>
                <a:lnTo>
                  <a:pt x="8" y="185"/>
                </a:lnTo>
                <a:lnTo>
                  <a:pt x="0" y="185"/>
                </a:lnTo>
                <a:close/>
                <a:moveTo>
                  <a:pt x="0" y="139"/>
                </a:moveTo>
                <a:lnTo>
                  <a:pt x="0" y="162"/>
                </a:lnTo>
                <a:lnTo>
                  <a:pt x="8" y="162"/>
                </a:lnTo>
                <a:lnTo>
                  <a:pt x="8" y="139"/>
                </a:lnTo>
                <a:lnTo>
                  <a:pt x="0" y="139"/>
                </a:lnTo>
                <a:close/>
                <a:moveTo>
                  <a:pt x="0" y="93"/>
                </a:moveTo>
                <a:lnTo>
                  <a:pt x="0" y="116"/>
                </a:lnTo>
                <a:lnTo>
                  <a:pt x="8" y="116"/>
                </a:lnTo>
                <a:lnTo>
                  <a:pt x="8" y="93"/>
                </a:lnTo>
                <a:lnTo>
                  <a:pt x="0" y="93"/>
                </a:lnTo>
                <a:close/>
                <a:moveTo>
                  <a:pt x="0" y="46"/>
                </a:moveTo>
                <a:lnTo>
                  <a:pt x="0" y="69"/>
                </a:lnTo>
                <a:lnTo>
                  <a:pt x="8" y="69"/>
                </a:lnTo>
                <a:lnTo>
                  <a:pt x="8" y="46"/>
                </a:lnTo>
                <a:lnTo>
                  <a:pt x="0" y="46"/>
                </a:lnTo>
                <a:close/>
                <a:moveTo>
                  <a:pt x="0" y="0"/>
                </a:moveTo>
                <a:lnTo>
                  <a:pt x="0" y="23"/>
                </a:lnTo>
                <a:lnTo>
                  <a:pt x="8" y="23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6" name="Freeform 87">
            <a:extLst>
              <a:ext uri="{FF2B5EF4-FFF2-40B4-BE49-F238E27FC236}">
                <a16:creationId xmlns:a16="http://schemas.microsoft.com/office/drawing/2014/main" id="{7291C076-9087-DF2D-01DC-923F88529B32}"/>
              </a:ext>
            </a:extLst>
          </p:cNvPr>
          <p:cNvSpPr>
            <a:spLocks noEditPoints="1"/>
          </p:cNvSpPr>
          <p:nvPr/>
        </p:nvSpPr>
        <p:spPr bwMode="auto">
          <a:xfrm>
            <a:off x="1165878" y="2558256"/>
            <a:ext cx="1132576" cy="1417243"/>
          </a:xfrm>
          <a:custGeom>
            <a:avLst/>
            <a:gdLst>
              <a:gd name="T0" fmla="*/ 744 w 744"/>
              <a:gd name="T1" fmla="*/ 0 h 931"/>
              <a:gd name="T2" fmla="*/ 690 w 744"/>
              <a:gd name="T3" fmla="*/ 7 h 931"/>
              <a:gd name="T4" fmla="*/ 690 w 744"/>
              <a:gd name="T5" fmla="*/ 0 h 931"/>
              <a:gd name="T6" fmla="*/ 667 w 744"/>
              <a:gd name="T7" fmla="*/ 7 h 931"/>
              <a:gd name="T8" fmla="*/ 644 w 744"/>
              <a:gd name="T9" fmla="*/ 7 h 931"/>
              <a:gd name="T10" fmla="*/ 621 w 744"/>
              <a:gd name="T11" fmla="*/ 0 h 931"/>
              <a:gd name="T12" fmla="*/ 552 w 744"/>
              <a:gd name="T13" fmla="*/ 7 h 931"/>
              <a:gd name="T14" fmla="*/ 552 w 744"/>
              <a:gd name="T15" fmla="*/ 0 h 931"/>
              <a:gd name="T16" fmla="*/ 529 w 744"/>
              <a:gd name="T17" fmla="*/ 7 h 931"/>
              <a:gd name="T18" fmla="*/ 506 w 744"/>
              <a:gd name="T19" fmla="*/ 7 h 931"/>
              <a:gd name="T20" fmla="*/ 483 w 744"/>
              <a:gd name="T21" fmla="*/ 0 h 931"/>
              <a:gd name="T22" fmla="*/ 414 w 744"/>
              <a:gd name="T23" fmla="*/ 7 h 931"/>
              <a:gd name="T24" fmla="*/ 414 w 744"/>
              <a:gd name="T25" fmla="*/ 0 h 931"/>
              <a:gd name="T26" fmla="*/ 390 w 744"/>
              <a:gd name="T27" fmla="*/ 7 h 931"/>
              <a:gd name="T28" fmla="*/ 367 w 744"/>
              <a:gd name="T29" fmla="*/ 7 h 931"/>
              <a:gd name="T30" fmla="*/ 344 w 744"/>
              <a:gd name="T31" fmla="*/ 0 h 931"/>
              <a:gd name="T32" fmla="*/ 275 w 744"/>
              <a:gd name="T33" fmla="*/ 7 h 931"/>
              <a:gd name="T34" fmla="*/ 275 w 744"/>
              <a:gd name="T35" fmla="*/ 0 h 931"/>
              <a:gd name="T36" fmla="*/ 252 w 744"/>
              <a:gd name="T37" fmla="*/ 7 h 931"/>
              <a:gd name="T38" fmla="*/ 229 w 744"/>
              <a:gd name="T39" fmla="*/ 7 h 931"/>
              <a:gd name="T40" fmla="*/ 206 w 744"/>
              <a:gd name="T41" fmla="*/ 0 h 931"/>
              <a:gd name="T42" fmla="*/ 137 w 744"/>
              <a:gd name="T43" fmla="*/ 7 h 931"/>
              <a:gd name="T44" fmla="*/ 137 w 744"/>
              <a:gd name="T45" fmla="*/ 0 h 931"/>
              <a:gd name="T46" fmla="*/ 114 w 744"/>
              <a:gd name="T47" fmla="*/ 7 h 931"/>
              <a:gd name="T48" fmla="*/ 91 w 744"/>
              <a:gd name="T49" fmla="*/ 7 h 931"/>
              <a:gd name="T50" fmla="*/ 68 w 744"/>
              <a:gd name="T51" fmla="*/ 0 h 931"/>
              <a:gd name="T52" fmla="*/ 8 w 744"/>
              <a:gd name="T53" fmla="*/ 7 h 931"/>
              <a:gd name="T54" fmla="*/ 21 w 744"/>
              <a:gd name="T55" fmla="*/ 0 h 931"/>
              <a:gd name="T56" fmla="*/ 8 w 744"/>
              <a:gd name="T57" fmla="*/ 7 h 931"/>
              <a:gd name="T58" fmla="*/ 8 w 744"/>
              <a:gd name="T59" fmla="*/ 31 h 931"/>
              <a:gd name="T60" fmla="*/ 8 w 744"/>
              <a:gd name="T61" fmla="*/ 54 h 931"/>
              <a:gd name="T62" fmla="*/ 0 w 744"/>
              <a:gd name="T63" fmla="*/ 77 h 931"/>
              <a:gd name="T64" fmla="*/ 8 w 744"/>
              <a:gd name="T65" fmla="*/ 146 h 931"/>
              <a:gd name="T66" fmla="*/ 0 w 744"/>
              <a:gd name="T67" fmla="*/ 146 h 931"/>
              <a:gd name="T68" fmla="*/ 8 w 744"/>
              <a:gd name="T69" fmla="*/ 169 h 931"/>
              <a:gd name="T70" fmla="*/ 8 w 744"/>
              <a:gd name="T71" fmla="*/ 192 h 931"/>
              <a:gd name="T72" fmla="*/ 0 w 744"/>
              <a:gd name="T73" fmla="*/ 215 h 931"/>
              <a:gd name="T74" fmla="*/ 8 w 744"/>
              <a:gd name="T75" fmla="*/ 284 h 931"/>
              <a:gd name="T76" fmla="*/ 0 w 744"/>
              <a:gd name="T77" fmla="*/ 284 h 931"/>
              <a:gd name="T78" fmla="*/ 8 w 744"/>
              <a:gd name="T79" fmla="*/ 308 h 931"/>
              <a:gd name="T80" fmla="*/ 8 w 744"/>
              <a:gd name="T81" fmla="*/ 331 h 931"/>
              <a:gd name="T82" fmla="*/ 0 w 744"/>
              <a:gd name="T83" fmla="*/ 354 h 931"/>
              <a:gd name="T84" fmla="*/ 8 w 744"/>
              <a:gd name="T85" fmla="*/ 423 h 931"/>
              <a:gd name="T86" fmla="*/ 0 w 744"/>
              <a:gd name="T87" fmla="*/ 423 h 931"/>
              <a:gd name="T88" fmla="*/ 8 w 744"/>
              <a:gd name="T89" fmla="*/ 446 h 931"/>
              <a:gd name="T90" fmla="*/ 8 w 744"/>
              <a:gd name="T91" fmla="*/ 469 h 931"/>
              <a:gd name="T92" fmla="*/ 0 w 744"/>
              <a:gd name="T93" fmla="*/ 492 h 931"/>
              <a:gd name="T94" fmla="*/ 8 w 744"/>
              <a:gd name="T95" fmla="*/ 561 h 931"/>
              <a:gd name="T96" fmla="*/ 0 w 744"/>
              <a:gd name="T97" fmla="*/ 561 h 931"/>
              <a:gd name="T98" fmla="*/ 8 w 744"/>
              <a:gd name="T99" fmla="*/ 585 h 931"/>
              <a:gd name="T100" fmla="*/ 8 w 744"/>
              <a:gd name="T101" fmla="*/ 608 h 931"/>
              <a:gd name="T102" fmla="*/ 0 w 744"/>
              <a:gd name="T103" fmla="*/ 631 h 931"/>
              <a:gd name="T104" fmla="*/ 8 w 744"/>
              <a:gd name="T105" fmla="*/ 700 h 931"/>
              <a:gd name="T106" fmla="*/ 0 w 744"/>
              <a:gd name="T107" fmla="*/ 700 h 931"/>
              <a:gd name="T108" fmla="*/ 8 w 744"/>
              <a:gd name="T109" fmla="*/ 723 h 931"/>
              <a:gd name="T110" fmla="*/ 8 w 744"/>
              <a:gd name="T111" fmla="*/ 746 h 931"/>
              <a:gd name="T112" fmla="*/ 0 w 744"/>
              <a:gd name="T113" fmla="*/ 769 h 931"/>
              <a:gd name="T114" fmla="*/ 8 w 744"/>
              <a:gd name="T115" fmla="*/ 838 h 931"/>
              <a:gd name="T116" fmla="*/ 0 w 744"/>
              <a:gd name="T117" fmla="*/ 838 h 931"/>
              <a:gd name="T118" fmla="*/ 8 w 744"/>
              <a:gd name="T119" fmla="*/ 861 h 931"/>
              <a:gd name="T120" fmla="*/ 8 w 744"/>
              <a:gd name="T121" fmla="*/ 885 h 931"/>
              <a:gd name="T122" fmla="*/ 0 w 744"/>
              <a:gd name="T123" fmla="*/ 908 h 9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44" h="931">
                <a:moveTo>
                  <a:pt x="736" y="7"/>
                </a:moveTo>
                <a:lnTo>
                  <a:pt x="744" y="7"/>
                </a:lnTo>
                <a:lnTo>
                  <a:pt x="744" y="0"/>
                </a:lnTo>
                <a:lnTo>
                  <a:pt x="736" y="0"/>
                </a:lnTo>
                <a:lnTo>
                  <a:pt x="736" y="7"/>
                </a:lnTo>
                <a:close/>
                <a:moveTo>
                  <a:pt x="690" y="7"/>
                </a:moveTo>
                <a:lnTo>
                  <a:pt x="713" y="7"/>
                </a:lnTo>
                <a:lnTo>
                  <a:pt x="713" y="0"/>
                </a:lnTo>
                <a:lnTo>
                  <a:pt x="690" y="0"/>
                </a:lnTo>
                <a:lnTo>
                  <a:pt x="690" y="7"/>
                </a:lnTo>
                <a:close/>
                <a:moveTo>
                  <a:pt x="644" y="7"/>
                </a:moveTo>
                <a:lnTo>
                  <a:pt x="667" y="7"/>
                </a:lnTo>
                <a:lnTo>
                  <a:pt x="667" y="0"/>
                </a:lnTo>
                <a:lnTo>
                  <a:pt x="644" y="0"/>
                </a:lnTo>
                <a:lnTo>
                  <a:pt x="644" y="7"/>
                </a:lnTo>
                <a:close/>
                <a:moveTo>
                  <a:pt x="598" y="7"/>
                </a:moveTo>
                <a:lnTo>
                  <a:pt x="621" y="7"/>
                </a:lnTo>
                <a:lnTo>
                  <a:pt x="621" y="0"/>
                </a:lnTo>
                <a:lnTo>
                  <a:pt x="598" y="0"/>
                </a:lnTo>
                <a:lnTo>
                  <a:pt x="598" y="7"/>
                </a:lnTo>
                <a:close/>
                <a:moveTo>
                  <a:pt x="552" y="7"/>
                </a:moveTo>
                <a:lnTo>
                  <a:pt x="575" y="7"/>
                </a:lnTo>
                <a:lnTo>
                  <a:pt x="575" y="0"/>
                </a:lnTo>
                <a:lnTo>
                  <a:pt x="552" y="0"/>
                </a:lnTo>
                <a:lnTo>
                  <a:pt x="552" y="7"/>
                </a:lnTo>
                <a:close/>
                <a:moveTo>
                  <a:pt x="506" y="7"/>
                </a:moveTo>
                <a:lnTo>
                  <a:pt x="529" y="7"/>
                </a:lnTo>
                <a:lnTo>
                  <a:pt x="529" y="0"/>
                </a:lnTo>
                <a:lnTo>
                  <a:pt x="506" y="0"/>
                </a:lnTo>
                <a:lnTo>
                  <a:pt x="506" y="7"/>
                </a:lnTo>
                <a:close/>
                <a:moveTo>
                  <a:pt x="460" y="7"/>
                </a:moveTo>
                <a:lnTo>
                  <a:pt x="483" y="7"/>
                </a:lnTo>
                <a:lnTo>
                  <a:pt x="483" y="0"/>
                </a:lnTo>
                <a:lnTo>
                  <a:pt x="460" y="0"/>
                </a:lnTo>
                <a:lnTo>
                  <a:pt x="460" y="7"/>
                </a:lnTo>
                <a:close/>
                <a:moveTo>
                  <a:pt x="414" y="7"/>
                </a:moveTo>
                <a:lnTo>
                  <a:pt x="437" y="7"/>
                </a:lnTo>
                <a:lnTo>
                  <a:pt x="437" y="0"/>
                </a:lnTo>
                <a:lnTo>
                  <a:pt x="414" y="0"/>
                </a:lnTo>
                <a:lnTo>
                  <a:pt x="414" y="7"/>
                </a:lnTo>
                <a:close/>
                <a:moveTo>
                  <a:pt x="367" y="7"/>
                </a:moveTo>
                <a:lnTo>
                  <a:pt x="390" y="7"/>
                </a:lnTo>
                <a:lnTo>
                  <a:pt x="390" y="0"/>
                </a:lnTo>
                <a:lnTo>
                  <a:pt x="367" y="0"/>
                </a:lnTo>
                <a:lnTo>
                  <a:pt x="367" y="7"/>
                </a:lnTo>
                <a:close/>
                <a:moveTo>
                  <a:pt x="321" y="7"/>
                </a:moveTo>
                <a:lnTo>
                  <a:pt x="344" y="7"/>
                </a:lnTo>
                <a:lnTo>
                  <a:pt x="344" y="0"/>
                </a:lnTo>
                <a:lnTo>
                  <a:pt x="321" y="0"/>
                </a:lnTo>
                <a:lnTo>
                  <a:pt x="321" y="7"/>
                </a:lnTo>
                <a:close/>
                <a:moveTo>
                  <a:pt x="275" y="7"/>
                </a:moveTo>
                <a:lnTo>
                  <a:pt x="298" y="7"/>
                </a:lnTo>
                <a:lnTo>
                  <a:pt x="298" y="0"/>
                </a:lnTo>
                <a:lnTo>
                  <a:pt x="275" y="0"/>
                </a:lnTo>
                <a:lnTo>
                  <a:pt x="275" y="7"/>
                </a:lnTo>
                <a:close/>
                <a:moveTo>
                  <a:pt x="229" y="7"/>
                </a:moveTo>
                <a:lnTo>
                  <a:pt x="252" y="7"/>
                </a:lnTo>
                <a:lnTo>
                  <a:pt x="252" y="0"/>
                </a:lnTo>
                <a:lnTo>
                  <a:pt x="229" y="0"/>
                </a:lnTo>
                <a:lnTo>
                  <a:pt x="229" y="7"/>
                </a:lnTo>
                <a:close/>
                <a:moveTo>
                  <a:pt x="183" y="7"/>
                </a:moveTo>
                <a:lnTo>
                  <a:pt x="206" y="7"/>
                </a:lnTo>
                <a:lnTo>
                  <a:pt x="206" y="0"/>
                </a:lnTo>
                <a:lnTo>
                  <a:pt x="183" y="0"/>
                </a:lnTo>
                <a:lnTo>
                  <a:pt x="183" y="7"/>
                </a:lnTo>
                <a:close/>
                <a:moveTo>
                  <a:pt x="137" y="7"/>
                </a:moveTo>
                <a:lnTo>
                  <a:pt x="160" y="7"/>
                </a:lnTo>
                <a:lnTo>
                  <a:pt x="160" y="0"/>
                </a:lnTo>
                <a:lnTo>
                  <a:pt x="137" y="0"/>
                </a:lnTo>
                <a:lnTo>
                  <a:pt x="137" y="7"/>
                </a:lnTo>
                <a:close/>
                <a:moveTo>
                  <a:pt x="91" y="7"/>
                </a:moveTo>
                <a:lnTo>
                  <a:pt x="114" y="7"/>
                </a:lnTo>
                <a:lnTo>
                  <a:pt x="114" y="0"/>
                </a:lnTo>
                <a:lnTo>
                  <a:pt x="91" y="0"/>
                </a:lnTo>
                <a:lnTo>
                  <a:pt x="91" y="7"/>
                </a:lnTo>
                <a:close/>
                <a:moveTo>
                  <a:pt x="45" y="7"/>
                </a:moveTo>
                <a:lnTo>
                  <a:pt x="68" y="7"/>
                </a:lnTo>
                <a:lnTo>
                  <a:pt x="68" y="0"/>
                </a:lnTo>
                <a:lnTo>
                  <a:pt x="45" y="0"/>
                </a:lnTo>
                <a:lnTo>
                  <a:pt x="45" y="7"/>
                </a:lnTo>
                <a:close/>
                <a:moveTo>
                  <a:pt x="8" y="7"/>
                </a:moveTo>
                <a:lnTo>
                  <a:pt x="8" y="7"/>
                </a:lnTo>
                <a:lnTo>
                  <a:pt x="21" y="7"/>
                </a:lnTo>
                <a:lnTo>
                  <a:pt x="21" y="0"/>
                </a:lnTo>
                <a:lnTo>
                  <a:pt x="0" y="0"/>
                </a:lnTo>
                <a:lnTo>
                  <a:pt x="0" y="7"/>
                </a:lnTo>
                <a:lnTo>
                  <a:pt x="8" y="7"/>
                </a:lnTo>
                <a:lnTo>
                  <a:pt x="8" y="7"/>
                </a:lnTo>
                <a:close/>
                <a:moveTo>
                  <a:pt x="8" y="54"/>
                </a:moveTo>
                <a:lnTo>
                  <a:pt x="8" y="31"/>
                </a:lnTo>
                <a:lnTo>
                  <a:pt x="0" y="31"/>
                </a:lnTo>
                <a:lnTo>
                  <a:pt x="0" y="54"/>
                </a:lnTo>
                <a:lnTo>
                  <a:pt x="8" y="54"/>
                </a:lnTo>
                <a:close/>
                <a:moveTo>
                  <a:pt x="8" y="100"/>
                </a:moveTo>
                <a:lnTo>
                  <a:pt x="8" y="77"/>
                </a:lnTo>
                <a:lnTo>
                  <a:pt x="0" y="77"/>
                </a:lnTo>
                <a:lnTo>
                  <a:pt x="0" y="100"/>
                </a:lnTo>
                <a:lnTo>
                  <a:pt x="8" y="100"/>
                </a:lnTo>
                <a:close/>
                <a:moveTo>
                  <a:pt x="8" y="146"/>
                </a:moveTo>
                <a:lnTo>
                  <a:pt x="8" y="123"/>
                </a:lnTo>
                <a:lnTo>
                  <a:pt x="0" y="123"/>
                </a:lnTo>
                <a:lnTo>
                  <a:pt x="0" y="146"/>
                </a:lnTo>
                <a:lnTo>
                  <a:pt x="8" y="146"/>
                </a:lnTo>
                <a:close/>
                <a:moveTo>
                  <a:pt x="8" y="192"/>
                </a:moveTo>
                <a:lnTo>
                  <a:pt x="8" y="169"/>
                </a:lnTo>
                <a:lnTo>
                  <a:pt x="0" y="169"/>
                </a:lnTo>
                <a:lnTo>
                  <a:pt x="0" y="192"/>
                </a:lnTo>
                <a:lnTo>
                  <a:pt x="8" y="192"/>
                </a:lnTo>
                <a:close/>
                <a:moveTo>
                  <a:pt x="8" y="238"/>
                </a:moveTo>
                <a:lnTo>
                  <a:pt x="8" y="215"/>
                </a:lnTo>
                <a:lnTo>
                  <a:pt x="0" y="215"/>
                </a:lnTo>
                <a:lnTo>
                  <a:pt x="0" y="238"/>
                </a:lnTo>
                <a:lnTo>
                  <a:pt x="8" y="238"/>
                </a:lnTo>
                <a:close/>
                <a:moveTo>
                  <a:pt x="8" y="284"/>
                </a:moveTo>
                <a:lnTo>
                  <a:pt x="8" y="261"/>
                </a:lnTo>
                <a:lnTo>
                  <a:pt x="0" y="261"/>
                </a:lnTo>
                <a:lnTo>
                  <a:pt x="0" y="284"/>
                </a:lnTo>
                <a:lnTo>
                  <a:pt x="8" y="284"/>
                </a:lnTo>
                <a:close/>
                <a:moveTo>
                  <a:pt x="8" y="331"/>
                </a:moveTo>
                <a:lnTo>
                  <a:pt x="8" y="308"/>
                </a:lnTo>
                <a:lnTo>
                  <a:pt x="0" y="308"/>
                </a:lnTo>
                <a:lnTo>
                  <a:pt x="0" y="331"/>
                </a:lnTo>
                <a:lnTo>
                  <a:pt x="8" y="331"/>
                </a:lnTo>
                <a:close/>
                <a:moveTo>
                  <a:pt x="8" y="377"/>
                </a:moveTo>
                <a:lnTo>
                  <a:pt x="8" y="354"/>
                </a:lnTo>
                <a:lnTo>
                  <a:pt x="0" y="354"/>
                </a:lnTo>
                <a:lnTo>
                  <a:pt x="0" y="377"/>
                </a:lnTo>
                <a:lnTo>
                  <a:pt x="8" y="377"/>
                </a:lnTo>
                <a:close/>
                <a:moveTo>
                  <a:pt x="8" y="423"/>
                </a:moveTo>
                <a:lnTo>
                  <a:pt x="8" y="400"/>
                </a:lnTo>
                <a:lnTo>
                  <a:pt x="0" y="400"/>
                </a:lnTo>
                <a:lnTo>
                  <a:pt x="0" y="423"/>
                </a:lnTo>
                <a:lnTo>
                  <a:pt x="8" y="423"/>
                </a:lnTo>
                <a:close/>
                <a:moveTo>
                  <a:pt x="8" y="469"/>
                </a:moveTo>
                <a:lnTo>
                  <a:pt x="8" y="446"/>
                </a:lnTo>
                <a:lnTo>
                  <a:pt x="0" y="446"/>
                </a:lnTo>
                <a:lnTo>
                  <a:pt x="0" y="469"/>
                </a:lnTo>
                <a:lnTo>
                  <a:pt x="8" y="469"/>
                </a:lnTo>
                <a:close/>
                <a:moveTo>
                  <a:pt x="8" y="515"/>
                </a:moveTo>
                <a:lnTo>
                  <a:pt x="8" y="492"/>
                </a:lnTo>
                <a:lnTo>
                  <a:pt x="0" y="492"/>
                </a:lnTo>
                <a:lnTo>
                  <a:pt x="0" y="515"/>
                </a:lnTo>
                <a:lnTo>
                  <a:pt x="8" y="515"/>
                </a:lnTo>
                <a:close/>
                <a:moveTo>
                  <a:pt x="8" y="561"/>
                </a:moveTo>
                <a:lnTo>
                  <a:pt x="8" y="538"/>
                </a:lnTo>
                <a:lnTo>
                  <a:pt x="0" y="538"/>
                </a:lnTo>
                <a:lnTo>
                  <a:pt x="0" y="561"/>
                </a:lnTo>
                <a:lnTo>
                  <a:pt x="8" y="561"/>
                </a:lnTo>
                <a:close/>
                <a:moveTo>
                  <a:pt x="8" y="608"/>
                </a:moveTo>
                <a:lnTo>
                  <a:pt x="8" y="585"/>
                </a:lnTo>
                <a:lnTo>
                  <a:pt x="0" y="585"/>
                </a:lnTo>
                <a:lnTo>
                  <a:pt x="0" y="608"/>
                </a:lnTo>
                <a:lnTo>
                  <a:pt x="8" y="608"/>
                </a:lnTo>
                <a:close/>
                <a:moveTo>
                  <a:pt x="8" y="654"/>
                </a:moveTo>
                <a:lnTo>
                  <a:pt x="8" y="631"/>
                </a:lnTo>
                <a:lnTo>
                  <a:pt x="0" y="631"/>
                </a:lnTo>
                <a:lnTo>
                  <a:pt x="0" y="654"/>
                </a:lnTo>
                <a:lnTo>
                  <a:pt x="8" y="654"/>
                </a:lnTo>
                <a:close/>
                <a:moveTo>
                  <a:pt x="8" y="700"/>
                </a:moveTo>
                <a:lnTo>
                  <a:pt x="8" y="677"/>
                </a:lnTo>
                <a:lnTo>
                  <a:pt x="0" y="677"/>
                </a:lnTo>
                <a:lnTo>
                  <a:pt x="0" y="700"/>
                </a:lnTo>
                <a:lnTo>
                  <a:pt x="8" y="700"/>
                </a:lnTo>
                <a:close/>
                <a:moveTo>
                  <a:pt x="8" y="746"/>
                </a:moveTo>
                <a:lnTo>
                  <a:pt x="8" y="723"/>
                </a:lnTo>
                <a:lnTo>
                  <a:pt x="0" y="723"/>
                </a:lnTo>
                <a:lnTo>
                  <a:pt x="0" y="746"/>
                </a:lnTo>
                <a:lnTo>
                  <a:pt x="8" y="746"/>
                </a:lnTo>
                <a:close/>
                <a:moveTo>
                  <a:pt x="8" y="792"/>
                </a:moveTo>
                <a:lnTo>
                  <a:pt x="8" y="769"/>
                </a:lnTo>
                <a:lnTo>
                  <a:pt x="0" y="769"/>
                </a:lnTo>
                <a:lnTo>
                  <a:pt x="0" y="792"/>
                </a:lnTo>
                <a:lnTo>
                  <a:pt x="8" y="792"/>
                </a:lnTo>
                <a:close/>
                <a:moveTo>
                  <a:pt x="8" y="838"/>
                </a:moveTo>
                <a:lnTo>
                  <a:pt x="8" y="815"/>
                </a:lnTo>
                <a:lnTo>
                  <a:pt x="0" y="815"/>
                </a:lnTo>
                <a:lnTo>
                  <a:pt x="0" y="838"/>
                </a:lnTo>
                <a:lnTo>
                  <a:pt x="8" y="838"/>
                </a:lnTo>
                <a:close/>
                <a:moveTo>
                  <a:pt x="8" y="885"/>
                </a:moveTo>
                <a:lnTo>
                  <a:pt x="8" y="861"/>
                </a:lnTo>
                <a:lnTo>
                  <a:pt x="0" y="861"/>
                </a:lnTo>
                <a:lnTo>
                  <a:pt x="0" y="885"/>
                </a:lnTo>
                <a:lnTo>
                  <a:pt x="8" y="885"/>
                </a:lnTo>
                <a:close/>
                <a:moveTo>
                  <a:pt x="8" y="931"/>
                </a:moveTo>
                <a:lnTo>
                  <a:pt x="8" y="908"/>
                </a:lnTo>
                <a:lnTo>
                  <a:pt x="0" y="908"/>
                </a:lnTo>
                <a:lnTo>
                  <a:pt x="0" y="931"/>
                </a:lnTo>
                <a:lnTo>
                  <a:pt x="8" y="931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7" name="Freeform 88">
            <a:extLst>
              <a:ext uri="{FF2B5EF4-FFF2-40B4-BE49-F238E27FC236}">
                <a16:creationId xmlns:a16="http://schemas.microsoft.com/office/drawing/2014/main" id="{47CA1776-98AB-21B5-3A28-542C343BCE9D}"/>
              </a:ext>
            </a:extLst>
          </p:cNvPr>
          <p:cNvSpPr>
            <a:spLocks noEditPoints="1"/>
          </p:cNvSpPr>
          <p:nvPr/>
        </p:nvSpPr>
        <p:spPr bwMode="auto">
          <a:xfrm>
            <a:off x="8962996" y="5752000"/>
            <a:ext cx="176584" cy="9134"/>
          </a:xfrm>
          <a:custGeom>
            <a:avLst/>
            <a:gdLst>
              <a:gd name="T0" fmla="*/ 93 w 116"/>
              <a:gd name="T1" fmla="*/ 6 h 6"/>
              <a:gd name="T2" fmla="*/ 116 w 116"/>
              <a:gd name="T3" fmla="*/ 6 h 6"/>
              <a:gd name="T4" fmla="*/ 116 w 116"/>
              <a:gd name="T5" fmla="*/ 0 h 6"/>
              <a:gd name="T6" fmla="*/ 93 w 116"/>
              <a:gd name="T7" fmla="*/ 0 h 6"/>
              <a:gd name="T8" fmla="*/ 93 w 116"/>
              <a:gd name="T9" fmla="*/ 6 h 6"/>
              <a:gd name="T10" fmla="*/ 46 w 116"/>
              <a:gd name="T11" fmla="*/ 6 h 6"/>
              <a:gd name="T12" fmla="*/ 69 w 116"/>
              <a:gd name="T13" fmla="*/ 6 h 6"/>
              <a:gd name="T14" fmla="*/ 69 w 116"/>
              <a:gd name="T15" fmla="*/ 0 h 6"/>
              <a:gd name="T16" fmla="*/ 46 w 116"/>
              <a:gd name="T17" fmla="*/ 0 h 6"/>
              <a:gd name="T18" fmla="*/ 46 w 116"/>
              <a:gd name="T19" fmla="*/ 6 h 6"/>
              <a:gd name="T20" fmla="*/ 0 w 116"/>
              <a:gd name="T21" fmla="*/ 6 h 6"/>
              <a:gd name="T22" fmla="*/ 23 w 116"/>
              <a:gd name="T23" fmla="*/ 6 h 6"/>
              <a:gd name="T24" fmla="*/ 23 w 116"/>
              <a:gd name="T25" fmla="*/ 0 h 6"/>
              <a:gd name="T26" fmla="*/ 0 w 116"/>
              <a:gd name="T27" fmla="*/ 0 h 6"/>
              <a:gd name="T28" fmla="*/ 0 w 116"/>
              <a:gd name="T2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" h="6">
                <a:moveTo>
                  <a:pt x="93" y="6"/>
                </a:moveTo>
                <a:lnTo>
                  <a:pt x="116" y="6"/>
                </a:lnTo>
                <a:lnTo>
                  <a:pt x="116" y="0"/>
                </a:lnTo>
                <a:lnTo>
                  <a:pt x="93" y="0"/>
                </a:lnTo>
                <a:lnTo>
                  <a:pt x="93" y="6"/>
                </a:lnTo>
                <a:close/>
                <a:moveTo>
                  <a:pt x="46" y="6"/>
                </a:moveTo>
                <a:lnTo>
                  <a:pt x="69" y="6"/>
                </a:lnTo>
                <a:lnTo>
                  <a:pt x="69" y="0"/>
                </a:lnTo>
                <a:lnTo>
                  <a:pt x="46" y="0"/>
                </a:lnTo>
                <a:lnTo>
                  <a:pt x="46" y="6"/>
                </a:lnTo>
                <a:close/>
                <a:moveTo>
                  <a:pt x="0" y="6"/>
                </a:moveTo>
                <a:lnTo>
                  <a:pt x="23" y="6"/>
                </a:lnTo>
                <a:lnTo>
                  <a:pt x="23" y="0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rgbClr val="4144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8" name="Rectangle 89">
            <a:extLst>
              <a:ext uri="{FF2B5EF4-FFF2-40B4-BE49-F238E27FC236}">
                <a16:creationId xmlns:a16="http://schemas.microsoft.com/office/drawing/2014/main" id="{1BF81658-9297-7D3A-ED21-B3ED1527E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605" y="5697198"/>
            <a:ext cx="627560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Performance and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69" name="Rectangle 90">
            <a:extLst>
              <a:ext uri="{FF2B5EF4-FFF2-40B4-BE49-F238E27FC236}">
                <a16:creationId xmlns:a16="http://schemas.microsoft.com/office/drawing/2014/main" id="{9CF49C91-3D9D-2926-5456-A050432CB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605" y="5777879"/>
            <a:ext cx="525101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resilience links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70" name="Rectangle 91">
            <a:extLst>
              <a:ext uri="{FF2B5EF4-FFF2-40B4-BE49-F238E27FC236}">
                <a16:creationId xmlns:a16="http://schemas.microsoft.com/office/drawing/2014/main" id="{81FBCC40-D9EE-F6FA-4D08-2379FFE4A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605" y="5860081"/>
            <a:ext cx="758835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within health system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71" name="Rectangle 92">
            <a:extLst>
              <a:ext uri="{FF2B5EF4-FFF2-40B4-BE49-F238E27FC236}">
                <a16:creationId xmlns:a16="http://schemas.microsoft.com/office/drawing/2014/main" id="{5EDEDE29-B10D-4CDE-D5F0-A3B3A8E7C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2995" y="6004699"/>
            <a:ext cx="6089" cy="16745"/>
          </a:xfrm>
          <a:prstGeom prst="rect">
            <a:avLst/>
          </a:pr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2" name="Freeform 93">
            <a:extLst>
              <a:ext uri="{FF2B5EF4-FFF2-40B4-BE49-F238E27FC236}">
                <a16:creationId xmlns:a16="http://schemas.microsoft.com/office/drawing/2014/main" id="{5B33D3DB-17B2-6660-E625-0A353D84657E}"/>
              </a:ext>
            </a:extLst>
          </p:cNvPr>
          <p:cNvSpPr>
            <a:spLocks/>
          </p:cNvSpPr>
          <p:nvPr/>
        </p:nvSpPr>
        <p:spPr bwMode="auto">
          <a:xfrm>
            <a:off x="8962995" y="6004699"/>
            <a:ext cx="6089" cy="16745"/>
          </a:xfrm>
          <a:custGeom>
            <a:avLst/>
            <a:gdLst>
              <a:gd name="T0" fmla="*/ 0 w 4"/>
              <a:gd name="T1" fmla="*/ 11 h 11"/>
              <a:gd name="T2" fmla="*/ 4 w 4"/>
              <a:gd name="T3" fmla="*/ 11 h 11"/>
              <a:gd name="T4" fmla="*/ 4 w 4"/>
              <a:gd name="T5" fmla="*/ 0 h 11"/>
              <a:gd name="T6" fmla="*/ 0 w 4"/>
              <a:gd name="T7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1">
                <a:moveTo>
                  <a:pt x="0" y="11"/>
                </a:moveTo>
                <a:lnTo>
                  <a:pt x="4" y="11"/>
                </a:lnTo>
                <a:lnTo>
                  <a:pt x="4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3" name="Freeform 94">
            <a:extLst>
              <a:ext uri="{FF2B5EF4-FFF2-40B4-BE49-F238E27FC236}">
                <a16:creationId xmlns:a16="http://schemas.microsoft.com/office/drawing/2014/main" id="{4A4FBACB-FC7E-3FF9-8B6E-47759E249006}"/>
              </a:ext>
            </a:extLst>
          </p:cNvPr>
          <p:cNvSpPr>
            <a:spLocks noEditPoints="1"/>
          </p:cNvSpPr>
          <p:nvPr/>
        </p:nvSpPr>
        <p:spPr bwMode="auto">
          <a:xfrm>
            <a:off x="9016275" y="6004699"/>
            <a:ext cx="70025" cy="16745"/>
          </a:xfrm>
          <a:custGeom>
            <a:avLst/>
            <a:gdLst>
              <a:gd name="T0" fmla="*/ 38 w 46"/>
              <a:gd name="T1" fmla="*/ 11 h 11"/>
              <a:gd name="T2" fmla="*/ 46 w 46"/>
              <a:gd name="T3" fmla="*/ 11 h 11"/>
              <a:gd name="T4" fmla="*/ 46 w 46"/>
              <a:gd name="T5" fmla="*/ 0 h 11"/>
              <a:gd name="T6" fmla="*/ 38 w 46"/>
              <a:gd name="T7" fmla="*/ 0 h 11"/>
              <a:gd name="T8" fmla="*/ 38 w 46"/>
              <a:gd name="T9" fmla="*/ 11 h 11"/>
              <a:gd name="T10" fmla="*/ 0 w 46"/>
              <a:gd name="T11" fmla="*/ 11 h 11"/>
              <a:gd name="T12" fmla="*/ 8 w 46"/>
              <a:gd name="T13" fmla="*/ 11 h 11"/>
              <a:gd name="T14" fmla="*/ 8 w 46"/>
              <a:gd name="T15" fmla="*/ 0 h 11"/>
              <a:gd name="T16" fmla="*/ 0 w 46"/>
              <a:gd name="T17" fmla="*/ 0 h 11"/>
              <a:gd name="T18" fmla="*/ 0 w 46"/>
              <a:gd name="T1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" h="11">
                <a:moveTo>
                  <a:pt x="38" y="11"/>
                </a:moveTo>
                <a:lnTo>
                  <a:pt x="46" y="11"/>
                </a:lnTo>
                <a:lnTo>
                  <a:pt x="46" y="0"/>
                </a:lnTo>
                <a:lnTo>
                  <a:pt x="38" y="0"/>
                </a:lnTo>
                <a:lnTo>
                  <a:pt x="38" y="11"/>
                </a:lnTo>
                <a:close/>
                <a:moveTo>
                  <a:pt x="0" y="11"/>
                </a:moveTo>
                <a:lnTo>
                  <a:pt x="8" y="11"/>
                </a:lnTo>
                <a:lnTo>
                  <a:pt x="8" y="0"/>
                </a:lnTo>
                <a:lnTo>
                  <a:pt x="0" y="0"/>
                </a:lnTo>
                <a:lnTo>
                  <a:pt x="0" y="11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4" name="Rectangle 95">
            <a:extLst>
              <a:ext uri="{FF2B5EF4-FFF2-40B4-BE49-F238E27FC236}">
                <a16:creationId xmlns:a16="http://schemas.microsoft.com/office/drawing/2014/main" id="{FA19EC77-CC5E-E7EE-77B5-1FEA4FA2D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3490" y="6004699"/>
            <a:ext cx="6089" cy="16745"/>
          </a:xfrm>
          <a:prstGeom prst="rect">
            <a:avLst/>
          </a:pr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5" name="Freeform 96">
            <a:extLst>
              <a:ext uri="{FF2B5EF4-FFF2-40B4-BE49-F238E27FC236}">
                <a16:creationId xmlns:a16="http://schemas.microsoft.com/office/drawing/2014/main" id="{D17D9EF1-F7EF-F18E-B36E-89A0CB92296B}"/>
              </a:ext>
            </a:extLst>
          </p:cNvPr>
          <p:cNvSpPr>
            <a:spLocks/>
          </p:cNvSpPr>
          <p:nvPr/>
        </p:nvSpPr>
        <p:spPr bwMode="auto">
          <a:xfrm>
            <a:off x="9133490" y="6004699"/>
            <a:ext cx="6089" cy="16745"/>
          </a:xfrm>
          <a:custGeom>
            <a:avLst/>
            <a:gdLst>
              <a:gd name="T0" fmla="*/ 0 w 4"/>
              <a:gd name="T1" fmla="*/ 11 h 11"/>
              <a:gd name="T2" fmla="*/ 4 w 4"/>
              <a:gd name="T3" fmla="*/ 11 h 11"/>
              <a:gd name="T4" fmla="*/ 4 w 4"/>
              <a:gd name="T5" fmla="*/ 0 h 11"/>
              <a:gd name="T6" fmla="*/ 0 w 4"/>
              <a:gd name="T7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1">
                <a:moveTo>
                  <a:pt x="0" y="11"/>
                </a:moveTo>
                <a:lnTo>
                  <a:pt x="4" y="11"/>
                </a:lnTo>
                <a:lnTo>
                  <a:pt x="4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6" name="Rectangle 97">
            <a:extLst>
              <a:ext uri="{FF2B5EF4-FFF2-40B4-BE49-F238E27FC236}">
                <a16:creationId xmlns:a16="http://schemas.microsoft.com/office/drawing/2014/main" id="{3B70F001-6375-C442-F3CB-F3CB69A01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605" y="5942284"/>
            <a:ext cx="462666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Intersectoral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77" name="Rectangle 98">
            <a:extLst>
              <a:ext uri="{FF2B5EF4-FFF2-40B4-BE49-F238E27FC236}">
                <a16:creationId xmlns:a16="http://schemas.microsoft.com/office/drawing/2014/main" id="{BCFC41D2-07C0-FC03-6ACF-B811E8E3D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605" y="6024487"/>
            <a:ext cx="651575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performance links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78" name="Freeform 99">
            <a:extLst>
              <a:ext uri="{FF2B5EF4-FFF2-40B4-BE49-F238E27FC236}">
                <a16:creationId xmlns:a16="http://schemas.microsoft.com/office/drawing/2014/main" id="{7F1FB46D-544F-D119-8B8F-0E3F0DA71FD5}"/>
              </a:ext>
            </a:extLst>
          </p:cNvPr>
          <p:cNvSpPr>
            <a:spLocks/>
          </p:cNvSpPr>
          <p:nvPr/>
        </p:nvSpPr>
        <p:spPr bwMode="auto">
          <a:xfrm>
            <a:off x="2117302" y="2036115"/>
            <a:ext cx="1662330" cy="1464433"/>
          </a:xfrm>
          <a:custGeom>
            <a:avLst/>
            <a:gdLst>
              <a:gd name="T0" fmla="*/ 0 w 568"/>
              <a:gd name="T1" fmla="*/ 488 h 500"/>
              <a:gd name="T2" fmla="*/ 12 w 568"/>
              <a:gd name="T3" fmla="*/ 500 h 500"/>
              <a:gd name="T4" fmla="*/ 556 w 568"/>
              <a:gd name="T5" fmla="*/ 500 h 500"/>
              <a:gd name="T6" fmla="*/ 568 w 568"/>
              <a:gd name="T7" fmla="*/ 488 h 500"/>
              <a:gd name="T8" fmla="*/ 568 w 568"/>
              <a:gd name="T9" fmla="*/ 11 h 500"/>
              <a:gd name="T10" fmla="*/ 556 w 568"/>
              <a:gd name="T11" fmla="*/ 0 h 500"/>
              <a:gd name="T12" fmla="*/ 12 w 568"/>
              <a:gd name="T13" fmla="*/ 0 h 500"/>
              <a:gd name="T14" fmla="*/ 0 w 568"/>
              <a:gd name="T15" fmla="*/ 11 h 500"/>
              <a:gd name="T16" fmla="*/ 0 w 568"/>
              <a:gd name="T17" fmla="*/ 488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8" h="500">
                <a:moveTo>
                  <a:pt x="0" y="488"/>
                </a:moveTo>
                <a:cubicBezTo>
                  <a:pt x="0" y="494"/>
                  <a:pt x="5" y="500"/>
                  <a:pt x="12" y="500"/>
                </a:cubicBezTo>
                <a:cubicBezTo>
                  <a:pt x="556" y="500"/>
                  <a:pt x="556" y="500"/>
                  <a:pt x="556" y="500"/>
                </a:cubicBezTo>
                <a:cubicBezTo>
                  <a:pt x="562" y="500"/>
                  <a:pt x="568" y="494"/>
                  <a:pt x="568" y="488"/>
                </a:cubicBezTo>
                <a:cubicBezTo>
                  <a:pt x="568" y="11"/>
                  <a:pt x="568" y="11"/>
                  <a:pt x="568" y="11"/>
                </a:cubicBezTo>
                <a:cubicBezTo>
                  <a:pt x="568" y="5"/>
                  <a:pt x="562" y="0"/>
                  <a:pt x="556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1"/>
                </a:cubicBezTo>
                <a:lnTo>
                  <a:pt x="0" y="488"/>
                </a:lnTo>
                <a:close/>
              </a:path>
            </a:pathLst>
          </a:custGeom>
          <a:solidFill>
            <a:srgbClr val="ECCE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9" name="Freeform 100">
            <a:extLst>
              <a:ext uri="{FF2B5EF4-FFF2-40B4-BE49-F238E27FC236}">
                <a16:creationId xmlns:a16="http://schemas.microsoft.com/office/drawing/2014/main" id="{D7B61B6D-CA62-DBCB-3FCE-71FDD6945C4F}"/>
              </a:ext>
            </a:extLst>
          </p:cNvPr>
          <p:cNvSpPr>
            <a:spLocks/>
          </p:cNvSpPr>
          <p:nvPr/>
        </p:nvSpPr>
        <p:spPr bwMode="auto">
          <a:xfrm>
            <a:off x="2108169" y="2028503"/>
            <a:ext cx="1679075" cy="1481178"/>
          </a:xfrm>
          <a:custGeom>
            <a:avLst/>
            <a:gdLst>
              <a:gd name="T0" fmla="*/ 3 w 574"/>
              <a:gd name="T1" fmla="*/ 491 h 506"/>
              <a:gd name="T2" fmla="*/ 0 w 574"/>
              <a:gd name="T3" fmla="*/ 491 h 506"/>
              <a:gd name="T4" fmla="*/ 15 w 574"/>
              <a:gd name="T5" fmla="*/ 506 h 506"/>
              <a:gd name="T6" fmla="*/ 559 w 574"/>
              <a:gd name="T7" fmla="*/ 506 h 506"/>
              <a:gd name="T8" fmla="*/ 574 w 574"/>
              <a:gd name="T9" fmla="*/ 491 h 506"/>
              <a:gd name="T10" fmla="*/ 574 w 574"/>
              <a:gd name="T11" fmla="*/ 14 h 506"/>
              <a:gd name="T12" fmla="*/ 559 w 574"/>
              <a:gd name="T13" fmla="*/ 0 h 506"/>
              <a:gd name="T14" fmla="*/ 15 w 574"/>
              <a:gd name="T15" fmla="*/ 0 h 506"/>
              <a:gd name="T16" fmla="*/ 0 w 574"/>
              <a:gd name="T17" fmla="*/ 14 h 506"/>
              <a:gd name="T18" fmla="*/ 0 w 574"/>
              <a:gd name="T19" fmla="*/ 491 h 506"/>
              <a:gd name="T20" fmla="*/ 3 w 574"/>
              <a:gd name="T21" fmla="*/ 491 h 506"/>
              <a:gd name="T22" fmla="*/ 6 w 574"/>
              <a:gd name="T23" fmla="*/ 491 h 506"/>
              <a:gd name="T24" fmla="*/ 6 w 574"/>
              <a:gd name="T25" fmla="*/ 14 h 506"/>
              <a:gd name="T26" fmla="*/ 15 w 574"/>
              <a:gd name="T27" fmla="*/ 6 h 506"/>
              <a:gd name="T28" fmla="*/ 559 w 574"/>
              <a:gd name="T29" fmla="*/ 6 h 506"/>
              <a:gd name="T30" fmla="*/ 568 w 574"/>
              <a:gd name="T31" fmla="*/ 14 h 506"/>
              <a:gd name="T32" fmla="*/ 568 w 574"/>
              <a:gd name="T33" fmla="*/ 491 h 506"/>
              <a:gd name="T34" fmla="*/ 559 w 574"/>
              <a:gd name="T35" fmla="*/ 500 h 506"/>
              <a:gd name="T36" fmla="*/ 15 w 574"/>
              <a:gd name="T37" fmla="*/ 500 h 506"/>
              <a:gd name="T38" fmla="*/ 6 w 574"/>
              <a:gd name="T39" fmla="*/ 491 h 506"/>
              <a:gd name="T40" fmla="*/ 3 w 574"/>
              <a:gd name="T41" fmla="*/ 491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4" h="506">
                <a:moveTo>
                  <a:pt x="3" y="491"/>
                </a:moveTo>
                <a:cubicBezTo>
                  <a:pt x="0" y="491"/>
                  <a:pt x="0" y="491"/>
                  <a:pt x="0" y="491"/>
                </a:cubicBezTo>
                <a:cubicBezTo>
                  <a:pt x="0" y="499"/>
                  <a:pt x="6" y="506"/>
                  <a:pt x="15" y="506"/>
                </a:cubicBezTo>
                <a:cubicBezTo>
                  <a:pt x="559" y="506"/>
                  <a:pt x="559" y="506"/>
                  <a:pt x="559" y="506"/>
                </a:cubicBezTo>
                <a:cubicBezTo>
                  <a:pt x="567" y="506"/>
                  <a:pt x="574" y="499"/>
                  <a:pt x="574" y="491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4" y="6"/>
                  <a:pt x="567" y="0"/>
                  <a:pt x="559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491"/>
                  <a:pt x="0" y="491"/>
                  <a:pt x="0" y="491"/>
                </a:cubicBezTo>
                <a:cubicBezTo>
                  <a:pt x="3" y="491"/>
                  <a:pt x="3" y="491"/>
                  <a:pt x="3" y="491"/>
                </a:cubicBezTo>
                <a:cubicBezTo>
                  <a:pt x="6" y="491"/>
                  <a:pt x="6" y="491"/>
                  <a:pt x="6" y="491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0"/>
                  <a:pt x="10" y="6"/>
                  <a:pt x="15" y="6"/>
                </a:cubicBezTo>
                <a:cubicBezTo>
                  <a:pt x="559" y="6"/>
                  <a:pt x="559" y="6"/>
                  <a:pt x="559" y="6"/>
                </a:cubicBezTo>
                <a:cubicBezTo>
                  <a:pt x="564" y="6"/>
                  <a:pt x="568" y="10"/>
                  <a:pt x="568" y="14"/>
                </a:cubicBezTo>
                <a:cubicBezTo>
                  <a:pt x="568" y="491"/>
                  <a:pt x="568" y="491"/>
                  <a:pt x="568" y="491"/>
                </a:cubicBezTo>
                <a:cubicBezTo>
                  <a:pt x="568" y="496"/>
                  <a:pt x="564" y="500"/>
                  <a:pt x="559" y="500"/>
                </a:cubicBezTo>
                <a:cubicBezTo>
                  <a:pt x="15" y="500"/>
                  <a:pt x="15" y="500"/>
                  <a:pt x="15" y="500"/>
                </a:cubicBezTo>
                <a:cubicBezTo>
                  <a:pt x="10" y="500"/>
                  <a:pt x="6" y="496"/>
                  <a:pt x="6" y="491"/>
                </a:cubicBezTo>
                <a:lnTo>
                  <a:pt x="3" y="491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0" name="Rectangle 101">
            <a:extLst>
              <a:ext uri="{FF2B5EF4-FFF2-40B4-BE49-F238E27FC236}">
                <a16:creationId xmlns:a16="http://schemas.microsoft.com/office/drawing/2014/main" id="{74104AD0-1681-8854-020A-2A9440E90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939" y="2075693"/>
            <a:ext cx="1522538" cy="21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398" b="1">
                <a:solidFill>
                  <a:srgbClr val="B1324E"/>
                </a:solidFill>
                <a:latin typeface="Univers LT Std 47 Cn Lt" panose="020B0406020202040204" pitchFamily="34" charset="0"/>
              </a:rPr>
              <a:t>Resource generation</a:t>
            </a:r>
            <a:endParaRPr lang="en-US" altLang="en-US" sz="1398">
              <a:solidFill>
                <a:prstClr val="black"/>
              </a:solidFill>
            </a:endParaRPr>
          </a:p>
        </p:txBody>
      </p:sp>
      <p:sp>
        <p:nvSpPr>
          <p:cNvPr id="181" name="Freeform 102">
            <a:extLst>
              <a:ext uri="{FF2B5EF4-FFF2-40B4-BE49-F238E27FC236}">
                <a16:creationId xmlns:a16="http://schemas.microsoft.com/office/drawing/2014/main" id="{975387C0-DA64-DECF-8A1D-4559527AB3F0}"/>
              </a:ext>
            </a:extLst>
          </p:cNvPr>
          <p:cNvSpPr>
            <a:spLocks/>
          </p:cNvSpPr>
          <p:nvPr/>
        </p:nvSpPr>
        <p:spPr bwMode="auto">
          <a:xfrm>
            <a:off x="2196461" y="2378628"/>
            <a:ext cx="289233" cy="887489"/>
          </a:xfrm>
          <a:custGeom>
            <a:avLst/>
            <a:gdLst>
              <a:gd name="T0" fmla="*/ 0 w 99"/>
              <a:gd name="T1" fmla="*/ 287 h 303"/>
              <a:gd name="T2" fmla="*/ 16 w 99"/>
              <a:gd name="T3" fmla="*/ 303 h 303"/>
              <a:gd name="T4" fmla="*/ 83 w 99"/>
              <a:gd name="T5" fmla="*/ 303 h 303"/>
              <a:gd name="T6" fmla="*/ 99 w 99"/>
              <a:gd name="T7" fmla="*/ 287 h 303"/>
              <a:gd name="T8" fmla="*/ 99 w 99"/>
              <a:gd name="T9" fmla="*/ 16 h 303"/>
              <a:gd name="T10" fmla="*/ 83 w 99"/>
              <a:gd name="T11" fmla="*/ 0 h 303"/>
              <a:gd name="T12" fmla="*/ 16 w 99"/>
              <a:gd name="T13" fmla="*/ 0 h 303"/>
              <a:gd name="T14" fmla="*/ 0 w 99"/>
              <a:gd name="T15" fmla="*/ 16 h 303"/>
              <a:gd name="T16" fmla="*/ 0 w 99"/>
              <a:gd name="T17" fmla="*/ 287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9" h="303">
                <a:moveTo>
                  <a:pt x="0" y="287"/>
                </a:moveTo>
                <a:cubicBezTo>
                  <a:pt x="0" y="296"/>
                  <a:pt x="7" y="303"/>
                  <a:pt x="16" y="303"/>
                </a:cubicBezTo>
                <a:cubicBezTo>
                  <a:pt x="83" y="303"/>
                  <a:pt x="83" y="303"/>
                  <a:pt x="83" y="303"/>
                </a:cubicBezTo>
                <a:cubicBezTo>
                  <a:pt x="92" y="303"/>
                  <a:pt x="99" y="296"/>
                  <a:pt x="99" y="287"/>
                </a:cubicBezTo>
                <a:cubicBezTo>
                  <a:pt x="99" y="16"/>
                  <a:pt x="99" y="16"/>
                  <a:pt x="99" y="16"/>
                </a:cubicBezTo>
                <a:cubicBezTo>
                  <a:pt x="99" y="7"/>
                  <a:pt x="92" y="0"/>
                  <a:pt x="83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lnTo>
                  <a:pt x="0" y="287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2" name="Freeform 103">
            <a:extLst>
              <a:ext uri="{FF2B5EF4-FFF2-40B4-BE49-F238E27FC236}">
                <a16:creationId xmlns:a16="http://schemas.microsoft.com/office/drawing/2014/main" id="{3EB2EBC3-7F31-595F-E46D-49825B39D54B}"/>
              </a:ext>
            </a:extLst>
          </p:cNvPr>
          <p:cNvSpPr>
            <a:spLocks/>
          </p:cNvSpPr>
          <p:nvPr/>
        </p:nvSpPr>
        <p:spPr bwMode="auto">
          <a:xfrm>
            <a:off x="2193417" y="2377105"/>
            <a:ext cx="295322" cy="892056"/>
          </a:xfrm>
          <a:custGeom>
            <a:avLst/>
            <a:gdLst>
              <a:gd name="T0" fmla="*/ 1 w 101"/>
              <a:gd name="T1" fmla="*/ 288 h 305"/>
              <a:gd name="T2" fmla="*/ 0 w 101"/>
              <a:gd name="T3" fmla="*/ 288 h 305"/>
              <a:gd name="T4" fmla="*/ 17 w 101"/>
              <a:gd name="T5" fmla="*/ 305 h 305"/>
              <a:gd name="T6" fmla="*/ 84 w 101"/>
              <a:gd name="T7" fmla="*/ 305 h 305"/>
              <a:gd name="T8" fmla="*/ 101 w 101"/>
              <a:gd name="T9" fmla="*/ 288 h 305"/>
              <a:gd name="T10" fmla="*/ 101 w 101"/>
              <a:gd name="T11" fmla="*/ 17 h 305"/>
              <a:gd name="T12" fmla="*/ 84 w 101"/>
              <a:gd name="T13" fmla="*/ 0 h 305"/>
              <a:gd name="T14" fmla="*/ 17 w 101"/>
              <a:gd name="T15" fmla="*/ 0 h 305"/>
              <a:gd name="T16" fmla="*/ 0 w 101"/>
              <a:gd name="T17" fmla="*/ 17 h 305"/>
              <a:gd name="T18" fmla="*/ 0 w 101"/>
              <a:gd name="T19" fmla="*/ 288 h 305"/>
              <a:gd name="T20" fmla="*/ 1 w 101"/>
              <a:gd name="T21" fmla="*/ 288 h 305"/>
              <a:gd name="T22" fmla="*/ 3 w 101"/>
              <a:gd name="T23" fmla="*/ 288 h 305"/>
              <a:gd name="T24" fmla="*/ 3 w 101"/>
              <a:gd name="T25" fmla="*/ 17 h 305"/>
              <a:gd name="T26" fmla="*/ 17 w 101"/>
              <a:gd name="T27" fmla="*/ 3 h 305"/>
              <a:gd name="T28" fmla="*/ 84 w 101"/>
              <a:gd name="T29" fmla="*/ 3 h 305"/>
              <a:gd name="T30" fmla="*/ 98 w 101"/>
              <a:gd name="T31" fmla="*/ 17 h 305"/>
              <a:gd name="T32" fmla="*/ 98 w 101"/>
              <a:gd name="T33" fmla="*/ 288 h 305"/>
              <a:gd name="T34" fmla="*/ 84 w 101"/>
              <a:gd name="T35" fmla="*/ 302 h 305"/>
              <a:gd name="T36" fmla="*/ 17 w 101"/>
              <a:gd name="T37" fmla="*/ 302 h 305"/>
              <a:gd name="T38" fmla="*/ 3 w 101"/>
              <a:gd name="T39" fmla="*/ 288 h 305"/>
              <a:gd name="T40" fmla="*/ 1 w 101"/>
              <a:gd name="T41" fmla="*/ 288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" h="305">
                <a:moveTo>
                  <a:pt x="1" y="288"/>
                </a:moveTo>
                <a:cubicBezTo>
                  <a:pt x="0" y="288"/>
                  <a:pt x="0" y="288"/>
                  <a:pt x="0" y="288"/>
                </a:cubicBezTo>
                <a:cubicBezTo>
                  <a:pt x="0" y="298"/>
                  <a:pt x="7" y="305"/>
                  <a:pt x="17" y="305"/>
                </a:cubicBezTo>
                <a:cubicBezTo>
                  <a:pt x="84" y="305"/>
                  <a:pt x="84" y="305"/>
                  <a:pt x="84" y="305"/>
                </a:cubicBezTo>
                <a:cubicBezTo>
                  <a:pt x="94" y="305"/>
                  <a:pt x="101" y="298"/>
                  <a:pt x="101" y="288"/>
                </a:cubicBezTo>
                <a:cubicBezTo>
                  <a:pt x="101" y="17"/>
                  <a:pt x="101" y="17"/>
                  <a:pt x="101" y="17"/>
                </a:cubicBezTo>
                <a:cubicBezTo>
                  <a:pt x="101" y="7"/>
                  <a:pt x="94" y="0"/>
                  <a:pt x="84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7" y="0"/>
                  <a:pt x="0" y="7"/>
                  <a:pt x="0" y="17"/>
                </a:cubicBezTo>
                <a:cubicBezTo>
                  <a:pt x="0" y="288"/>
                  <a:pt x="0" y="288"/>
                  <a:pt x="0" y="288"/>
                </a:cubicBezTo>
                <a:cubicBezTo>
                  <a:pt x="1" y="288"/>
                  <a:pt x="1" y="288"/>
                  <a:pt x="1" y="288"/>
                </a:cubicBezTo>
                <a:cubicBezTo>
                  <a:pt x="3" y="288"/>
                  <a:pt x="3" y="288"/>
                  <a:pt x="3" y="288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9"/>
                  <a:pt x="9" y="3"/>
                  <a:pt x="17" y="3"/>
                </a:cubicBezTo>
                <a:cubicBezTo>
                  <a:pt x="84" y="3"/>
                  <a:pt x="84" y="3"/>
                  <a:pt x="84" y="3"/>
                </a:cubicBezTo>
                <a:cubicBezTo>
                  <a:pt x="92" y="3"/>
                  <a:pt x="98" y="9"/>
                  <a:pt x="98" y="17"/>
                </a:cubicBezTo>
                <a:cubicBezTo>
                  <a:pt x="98" y="288"/>
                  <a:pt x="98" y="288"/>
                  <a:pt x="98" y="288"/>
                </a:cubicBezTo>
                <a:cubicBezTo>
                  <a:pt x="98" y="296"/>
                  <a:pt x="92" y="302"/>
                  <a:pt x="84" y="302"/>
                </a:cubicBezTo>
                <a:cubicBezTo>
                  <a:pt x="17" y="302"/>
                  <a:pt x="17" y="302"/>
                  <a:pt x="17" y="302"/>
                </a:cubicBezTo>
                <a:cubicBezTo>
                  <a:pt x="9" y="302"/>
                  <a:pt x="3" y="296"/>
                  <a:pt x="3" y="288"/>
                </a:cubicBezTo>
                <a:lnTo>
                  <a:pt x="1" y="288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3" name="Rectangle 104">
            <a:extLst>
              <a:ext uri="{FF2B5EF4-FFF2-40B4-BE49-F238E27FC236}">
                <a16:creationId xmlns:a16="http://schemas.microsoft.com/office/drawing/2014/main" id="{B867D547-8B60-14CE-0EC3-604F399E5EC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51666" y="2719723"/>
            <a:ext cx="56512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Governance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95" name="Freeform 116">
            <a:extLst>
              <a:ext uri="{FF2B5EF4-FFF2-40B4-BE49-F238E27FC236}">
                <a16:creationId xmlns:a16="http://schemas.microsoft.com/office/drawing/2014/main" id="{56C04487-B561-B986-2433-0D6ED6A08238}"/>
              </a:ext>
            </a:extLst>
          </p:cNvPr>
          <p:cNvSpPr>
            <a:spLocks noEditPoints="1"/>
          </p:cNvSpPr>
          <p:nvPr/>
        </p:nvSpPr>
        <p:spPr bwMode="auto">
          <a:xfrm>
            <a:off x="2193417" y="2377105"/>
            <a:ext cx="295322" cy="892056"/>
          </a:xfrm>
          <a:custGeom>
            <a:avLst/>
            <a:gdLst>
              <a:gd name="T0" fmla="*/ 4 w 101"/>
              <a:gd name="T1" fmla="*/ 296 h 305"/>
              <a:gd name="T2" fmla="*/ 0 w 101"/>
              <a:gd name="T3" fmla="*/ 265 h 305"/>
              <a:gd name="T4" fmla="*/ 0 w 101"/>
              <a:gd name="T5" fmla="*/ 265 h 305"/>
              <a:gd name="T6" fmla="*/ 2 w 101"/>
              <a:gd name="T7" fmla="*/ 249 h 305"/>
              <a:gd name="T8" fmla="*/ 2 w 101"/>
              <a:gd name="T9" fmla="*/ 241 h 305"/>
              <a:gd name="T10" fmla="*/ 0 w 101"/>
              <a:gd name="T11" fmla="*/ 225 h 305"/>
              <a:gd name="T12" fmla="*/ 0 w 101"/>
              <a:gd name="T13" fmla="*/ 201 h 305"/>
              <a:gd name="T14" fmla="*/ 0 w 101"/>
              <a:gd name="T15" fmla="*/ 201 h 305"/>
              <a:gd name="T16" fmla="*/ 2 w 101"/>
              <a:gd name="T17" fmla="*/ 185 h 305"/>
              <a:gd name="T18" fmla="*/ 2 w 101"/>
              <a:gd name="T19" fmla="*/ 177 h 305"/>
              <a:gd name="T20" fmla="*/ 0 w 101"/>
              <a:gd name="T21" fmla="*/ 161 h 305"/>
              <a:gd name="T22" fmla="*/ 0 w 101"/>
              <a:gd name="T23" fmla="*/ 137 h 305"/>
              <a:gd name="T24" fmla="*/ 0 w 101"/>
              <a:gd name="T25" fmla="*/ 137 h 305"/>
              <a:gd name="T26" fmla="*/ 2 w 101"/>
              <a:gd name="T27" fmla="*/ 121 h 305"/>
              <a:gd name="T28" fmla="*/ 2 w 101"/>
              <a:gd name="T29" fmla="*/ 113 h 305"/>
              <a:gd name="T30" fmla="*/ 0 w 101"/>
              <a:gd name="T31" fmla="*/ 97 h 305"/>
              <a:gd name="T32" fmla="*/ 0 w 101"/>
              <a:gd name="T33" fmla="*/ 73 h 305"/>
              <a:gd name="T34" fmla="*/ 0 w 101"/>
              <a:gd name="T35" fmla="*/ 73 h 305"/>
              <a:gd name="T36" fmla="*/ 2 w 101"/>
              <a:gd name="T37" fmla="*/ 57 h 305"/>
              <a:gd name="T38" fmla="*/ 2 w 101"/>
              <a:gd name="T39" fmla="*/ 49 h 305"/>
              <a:gd name="T40" fmla="*/ 0 w 101"/>
              <a:gd name="T41" fmla="*/ 33 h 305"/>
              <a:gd name="T42" fmla="*/ 2 w 101"/>
              <a:gd name="T43" fmla="*/ 9 h 305"/>
              <a:gd name="T44" fmla="*/ 2 w 101"/>
              <a:gd name="T45" fmla="*/ 17 h 305"/>
              <a:gd name="T46" fmla="*/ 8 w 101"/>
              <a:gd name="T47" fmla="*/ 3 h 305"/>
              <a:gd name="T48" fmla="*/ 32 w 101"/>
              <a:gd name="T49" fmla="*/ 0 h 305"/>
              <a:gd name="T50" fmla="*/ 32 w 101"/>
              <a:gd name="T51" fmla="*/ 0 h 305"/>
              <a:gd name="T52" fmla="*/ 48 w 101"/>
              <a:gd name="T53" fmla="*/ 2 h 305"/>
              <a:gd name="T54" fmla="*/ 56 w 101"/>
              <a:gd name="T55" fmla="*/ 2 h 305"/>
              <a:gd name="T56" fmla="*/ 72 w 101"/>
              <a:gd name="T57" fmla="*/ 0 h 305"/>
              <a:gd name="T58" fmla="*/ 96 w 101"/>
              <a:gd name="T59" fmla="*/ 5 h 305"/>
              <a:gd name="T60" fmla="*/ 96 w 101"/>
              <a:gd name="T61" fmla="*/ 5 h 305"/>
              <a:gd name="T62" fmla="*/ 98 w 101"/>
              <a:gd name="T63" fmla="*/ 13 h 305"/>
              <a:gd name="T64" fmla="*/ 101 w 101"/>
              <a:gd name="T65" fmla="*/ 36 h 305"/>
              <a:gd name="T66" fmla="*/ 101 w 101"/>
              <a:gd name="T67" fmla="*/ 36 h 305"/>
              <a:gd name="T68" fmla="*/ 99 w 101"/>
              <a:gd name="T69" fmla="*/ 52 h 305"/>
              <a:gd name="T70" fmla="*/ 99 w 101"/>
              <a:gd name="T71" fmla="*/ 60 h 305"/>
              <a:gd name="T72" fmla="*/ 101 w 101"/>
              <a:gd name="T73" fmla="*/ 76 h 305"/>
              <a:gd name="T74" fmla="*/ 101 w 101"/>
              <a:gd name="T75" fmla="*/ 100 h 305"/>
              <a:gd name="T76" fmla="*/ 101 w 101"/>
              <a:gd name="T77" fmla="*/ 100 h 305"/>
              <a:gd name="T78" fmla="*/ 99 w 101"/>
              <a:gd name="T79" fmla="*/ 116 h 305"/>
              <a:gd name="T80" fmla="*/ 99 w 101"/>
              <a:gd name="T81" fmla="*/ 124 h 305"/>
              <a:gd name="T82" fmla="*/ 101 w 101"/>
              <a:gd name="T83" fmla="*/ 140 h 305"/>
              <a:gd name="T84" fmla="*/ 101 w 101"/>
              <a:gd name="T85" fmla="*/ 164 h 305"/>
              <a:gd name="T86" fmla="*/ 101 w 101"/>
              <a:gd name="T87" fmla="*/ 164 h 305"/>
              <a:gd name="T88" fmla="*/ 99 w 101"/>
              <a:gd name="T89" fmla="*/ 180 h 305"/>
              <a:gd name="T90" fmla="*/ 99 w 101"/>
              <a:gd name="T91" fmla="*/ 188 h 305"/>
              <a:gd name="T92" fmla="*/ 101 w 101"/>
              <a:gd name="T93" fmla="*/ 204 h 305"/>
              <a:gd name="T94" fmla="*/ 101 w 101"/>
              <a:gd name="T95" fmla="*/ 228 h 305"/>
              <a:gd name="T96" fmla="*/ 101 w 101"/>
              <a:gd name="T97" fmla="*/ 228 h 305"/>
              <a:gd name="T98" fmla="*/ 99 w 101"/>
              <a:gd name="T99" fmla="*/ 244 h 305"/>
              <a:gd name="T100" fmla="*/ 99 w 101"/>
              <a:gd name="T101" fmla="*/ 252 h 305"/>
              <a:gd name="T102" fmla="*/ 101 w 101"/>
              <a:gd name="T103" fmla="*/ 268 h 305"/>
              <a:gd name="T104" fmla="*/ 100 w 101"/>
              <a:gd name="T105" fmla="*/ 293 h 305"/>
              <a:gd name="T106" fmla="*/ 99 w 101"/>
              <a:gd name="T107" fmla="*/ 288 h 305"/>
              <a:gd name="T108" fmla="*/ 96 w 101"/>
              <a:gd name="T109" fmla="*/ 300 h 305"/>
              <a:gd name="T110" fmla="*/ 73 w 101"/>
              <a:gd name="T111" fmla="*/ 305 h 305"/>
              <a:gd name="T112" fmla="*/ 73 w 101"/>
              <a:gd name="T113" fmla="*/ 305 h 305"/>
              <a:gd name="T114" fmla="*/ 57 w 101"/>
              <a:gd name="T115" fmla="*/ 303 h 305"/>
              <a:gd name="T116" fmla="*/ 49 w 101"/>
              <a:gd name="T117" fmla="*/ 303 h 305"/>
              <a:gd name="T118" fmla="*/ 33 w 101"/>
              <a:gd name="T119" fmla="*/ 305 h 305"/>
              <a:gd name="T120" fmla="*/ 8 w 101"/>
              <a:gd name="T121" fmla="*/ 302 h 305"/>
              <a:gd name="T122" fmla="*/ 8 w 101"/>
              <a:gd name="T123" fmla="*/ 302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1" h="305">
                <a:moveTo>
                  <a:pt x="0" y="281"/>
                </a:moveTo>
                <a:cubicBezTo>
                  <a:pt x="0" y="288"/>
                  <a:pt x="0" y="288"/>
                  <a:pt x="0" y="288"/>
                </a:cubicBezTo>
                <a:cubicBezTo>
                  <a:pt x="0" y="291"/>
                  <a:pt x="1" y="294"/>
                  <a:pt x="2" y="297"/>
                </a:cubicBezTo>
                <a:cubicBezTo>
                  <a:pt x="4" y="296"/>
                  <a:pt x="4" y="296"/>
                  <a:pt x="4" y="296"/>
                </a:cubicBezTo>
                <a:cubicBezTo>
                  <a:pt x="3" y="293"/>
                  <a:pt x="2" y="291"/>
                  <a:pt x="2" y="288"/>
                </a:cubicBezTo>
                <a:cubicBezTo>
                  <a:pt x="2" y="281"/>
                  <a:pt x="2" y="281"/>
                  <a:pt x="2" y="281"/>
                </a:cubicBezTo>
                <a:cubicBezTo>
                  <a:pt x="0" y="281"/>
                  <a:pt x="0" y="281"/>
                  <a:pt x="0" y="281"/>
                </a:cubicBezTo>
                <a:close/>
                <a:moveTo>
                  <a:pt x="0" y="265"/>
                </a:moveTo>
                <a:cubicBezTo>
                  <a:pt x="0" y="273"/>
                  <a:pt x="0" y="273"/>
                  <a:pt x="0" y="273"/>
                </a:cubicBezTo>
                <a:cubicBezTo>
                  <a:pt x="2" y="273"/>
                  <a:pt x="2" y="273"/>
                  <a:pt x="2" y="273"/>
                </a:cubicBezTo>
                <a:cubicBezTo>
                  <a:pt x="2" y="265"/>
                  <a:pt x="2" y="265"/>
                  <a:pt x="2" y="265"/>
                </a:cubicBezTo>
                <a:lnTo>
                  <a:pt x="0" y="265"/>
                </a:lnTo>
                <a:close/>
                <a:moveTo>
                  <a:pt x="0" y="249"/>
                </a:moveTo>
                <a:cubicBezTo>
                  <a:pt x="0" y="257"/>
                  <a:pt x="0" y="257"/>
                  <a:pt x="0" y="257"/>
                </a:cubicBezTo>
                <a:cubicBezTo>
                  <a:pt x="2" y="257"/>
                  <a:pt x="2" y="257"/>
                  <a:pt x="2" y="257"/>
                </a:cubicBezTo>
                <a:cubicBezTo>
                  <a:pt x="2" y="249"/>
                  <a:pt x="2" y="249"/>
                  <a:pt x="2" y="249"/>
                </a:cubicBezTo>
                <a:lnTo>
                  <a:pt x="0" y="249"/>
                </a:lnTo>
                <a:close/>
                <a:moveTo>
                  <a:pt x="0" y="233"/>
                </a:moveTo>
                <a:cubicBezTo>
                  <a:pt x="0" y="241"/>
                  <a:pt x="0" y="241"/>
                  <a:pt x="0" y="241"/>
                </a:cubicBezTo>
                <a:cubicBezTo>
                  <a:pt x="2" y="241"/>
                  <a:pt x="2" y="241"/>
                  <a:pt x="2" y="241"/>
                </a:cubicBezTo>
                <a:cubicBezTo>
                  <a:pt x="2" y="233"/>
                  <a:pt x="2" y="233"/>
                  <a:pt x="2" y="233"/>
                </a:cubicBezTo>
                <a:lnTo>
                  <a:pt x="0" y="233"/>
                </a:lnTo>
                <a:close/>
                <a:moveTo>
                  <a:pt x="0" y="217"/>
                </a:moveTo>
                <a:cubicBezTo>
                  <a:pt x="0" y="225"/>
                  <a:pt x="0" y="225"/>
                  <a:pt x="0" y="225"/>
                </a:cubicBezTo>
                <a:cubicBezTo>
                  <a:pt x="2" y="225"/>
                  <a:pt x="2" y="225"/>
                  <a:pt x="2" y="225"/>
                </a:cubicBezTo>
                <a:cubicBezTo>
                  <a:pt x="2" y="217"/>
                  <a:pt x="2" y="217"/>
                  <a:pt x="2" y="217"/>
                </a:cubicBezTo>
                <a:lnTo>
                  <a:pt x="0" y="217"/>
                </a:lnTo>
                <a:close/>
                <a:moveTo>
                  <a:pt x="0" y="201"/>
                </a:moveTo>
                <a:cubicBezTo>
                  <a:pt x="0" y="209"/>
                  <a:pt x="0" y="209"/>
                  <a:pt x="0" y="209"/>
                </a:cubicBezTo>
                <a:cubicBezTo>
                  <a:pt x="2" y="209"/>
                  <a:pt x="2" y="209"/>
                  <a:pt x="2" y="209"/>
                </a:cubicBezTo>
                <a:cubicBezTo>
                  <a:pt x="2" y="201"/>
                  <a:pt x="2" y="201"/>
                  <a:pt x="2" y="201"/>
                </a:cubicBezTo>
                <a:lnTo>
                  <a:pt x="0" y="201"/>
                </a:lnTo>
                <a:close/>
                <a:moveTo>
                  <a:pt x="0" y="185"/>
                </a:moveTo>
                <a:cubicBezTo>
                  <a:pt x="0" y="193"/>
                  <a:pt x="0" y="193"/>
                  <a:pt x="0" y="193"/>
                </a:cubicBezTo>
                <a:cubicBezTo>
                  <a:pt x="2" y="193"/>
                  <a:pt x="2" y="193"/>
                  <a:pt x="2" y="193"/>
                </a:cubicBezTo>
                <a:cubicBezTo>
                  <a:pt x="2" y="185"/>
                  <a:pt x="2" y="185"/>
                  <a:pt x="2" y="185"/>
                </a:cubicBezTo>
                <a:lnTo>
                  <a:pt x="0" y="185"/>
                </a:lnTo>
                <a:close/>
                <a:moveTo>
                  <a:pt x="0" y="169"/>
                </a:moveTo>
                <a:cubicBezTo>
                  <a:pt x="0" y="177"/>
                  <a:pt x="0" y="177"/>
                  <a:pt x="0" y="177"/>
                </a:cubicBezTo>
                <a:cubicBezTo>
                  <a:pt x="2" y="177"/>
                  <a:pt x="2" y="177"/>
                  <a:pt x="2" y="177"/>
                </a:cubicBezTo>
                <a:cubicBezTo>
                  <a:pt x="2" y="169"/>
                  <a:pt x="2" y="169"/>
                  <a:pt x="2" y="169"/>
                </a:cubicBezTo>
                <a:lnTo>
                  <a:pt x="0" y="169"/>
                </a:lnTo>
                <a:close/>
                <a:moveTo>
                  <a:pt x="0" y="153"/>
                </a:moveTo>
                <a:cubicBezTo>
                  <a:pt x="0" y="161"/>
                  <a:pt x="0" y="161"/>
                  <a:pt x="0" y="161"/>
                </a:cubicBezTo>
                <a:cubicBezTo>
                  <a:pt x="2" y="161"/>
                  <a:pt x="2" y="161"/>
                  <a:pt x="2" y="161"/>
                </a:cubicBezTo>
                <a:cubicBezTo>
                  <a:pt x="2" y="153"/>
                  <a:pt x="2" y="153"/>
                  <a:pt x="2" y="153"/>
                </a:cubicBezTo>
                <a:lnTo>
                  <a:pt x="0" y="153"/>
                </a:lnTo>
                <a:close/>
                <a:moveTo>
                  <a:pt x="0" y="137"/>
                </a:moveTo>
                <a:cubicBezTo>
                  <a:pt x="0" y="145"/>
                  <a:pt x="0" y="145"/>
                  <a:pt x="0" y="145"/>
                </a:cubicBezTo>
                <a:cubicBezTo>
                  <a:pt x="2" y="145"/>
                  <a:pt x="2" y="145"/>
                  <a:pt x="2" y="145"/>
                </a:cubicBezTo>
                <a:cubicBezTo>
                  <a:pt x="2" y="137"/>
                  <a:pt x="2" y="137"/>
                  <a:pt x="2" y="137"/>
                </a:cubicBezTo>
                <a:lnTo>
                  <a:pt x="0" y="137"/>
                </a:lnTo>
                <a:close/>
                <a:moveTo>
                  <a:pt x="0" y="121"/>
                </a:moveTo>
                <a:cubicBezTo>
                  <a:pt x="0" y="129"/>
                  <a:pt x="0" y="129"/>
                  <a:pt x="0" y="129"/>
                </a:cubicBezTo>
                <a:cubicBezTo>
                  <a:pt x="2" y="129"/>
                  <a:pt x="2" y="129"/>
                  <a:pt x="2" y="129"/>
                </a:cubicBezTo>
                <a:cubicBezTo>
                  <a:pt x="2" y="121"/>
                  <a:pt x="2" y="121"/>
                  <a:pt x="2" y="121"/>
                </a:cubicBezTo>
                <a:lnTo>
                  <a:pt x="0" y="121"/>
                </a:lnTo>
                <a:close/>
                <a:moveTo>
                  <a:pt x="0" y="105"/>
                </a:moveTo>
                <a:cubicBezTo>
                  <a:pt x="0" y="113"/>
                  <a:pt x="0" y="113"/>
                  <a:pt x="0" y="113"/>
                </a:cubicBezTo>
                <a:cubicBezTo>
                  <a:pt x="2" y="113"/>
                  <a:pt x="2" y="113"/>
                  <a:pt x="2" y="113"/>
                </a:cubicBezTo>
                <a:cubicBezTo>
                  <a:pt x="2" y="105"/>
                  <a:pt x="2" y="105"/>
                  <a:pt x="2" y="105"/>
                </a:cubicBezTo>
                <a:lnTo>
                  <a:pt x="0" y="105"/>
                </a:lnTo>
                <a:close/>
                <a:moveTo>
                  <a:pt x="0" y="89"/>
                </a:moveTo>
                <a:cubicBezTo>
                  <a:pt x="0" y="97"/>
                  <a:pt x="0" y="97"/>
                  <a:pt x="0" y="97"/>
                </a:cubicBezTo>
                <a:cubicBezTo>
                  <a:pt x="2" y="97"/>
                  <a:pt x="2" y="97"/>
                  <a:pt x="2" y="97"/>
                </a:cubicBezTo>
                <a:cubicBezTo>
                  <a:pt x="2" y="89"/>
                  <a:pt x="2" y="89"/>
                  <a:pt x="2" y="89"/>
                </a:cubicBezTo>
                <a:lnTo>
                  <a:pt x="0" y="89"/>
                </a:lnTo>
                <a:close/>
                <a:moveTo>
                  <a:pt x="0" y="73"/>
                </a:moveTo>
                <a:cubicBezTo>
                  <a:pt x="0" y="81"/>
                  <a:pt x="0" y="81"/>
                  <a:pt x="0" y="81"/>
                </a:cubicBezTo>
                <a:cubicBezTo>
                  <a:pt x="2" y="81"/>
                  <a:pt x="2" y="81"/>
                  <a:pt x="2" y="81"/>
                </a:cubicBezTo>
                <a:cubicBezTo>
                  <a:pt x="2" y="73"/>
                  <a:pt x="2" y="73"/>
                  <a:pt x="2" y="73"/>
                </a:cubicBezTo>
                <a:lnTo>
                  <a:pt x="0" y="73"/>
                </a:lnTo>
                <a:close/>
                <a:moveTo>
                  <a:pt x="0" y="57"/>
                </a:moveTo>
                <a:cubicBezTo>
                  <a:pt x="0" y="65"/>
                  <a:pt x="0" y="65"/>
                  <a:pt x="0" y="65"/>
                </a:cubicBezTo>
                <a:cubicBezTo>
                  <a:pt x="2" y="65"/>
                  <a:pt x="2" y="65"/>
                  <a:pt x="2" y="65"/>
                </a:cubicBezTo>
                <a:cubicBezTo>
                  <a:pt x="2" y="57"/>
                  <a:pt x="2" y="57"/>
                  <a:pt x="2" y="57"/>
                </a:cubicBezTo>
                <a:lnTo>
                  <a:pt x="0" y="57"/>
                </a:lnTo>
                <a:close/>
                <a:moveTo>
                  <a:pt x="0" y="41"/>
                </a:moveTo>
                <a:cubicBezTo>
                  <a:pt x="0" y="49"/>
                  <a:pt x="0" y="49"/>
                  <a:pt x="0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1"/>
                  <a:pt x="2" y="41"/>
                  <a:pt x="2" y="41"/>
                </a:cubicBezTo>
                <a:lnTo>
                  <a:pt x="0" y="41"/>
                </a:lnTo>
                <a:close/>
                <a:moveTo>
                  <a:pt x="0" y="25"/>
                </a:moveTo>
                <a:cubicBezTo>
                  <a:pt x="0" y="33"/>
                  <a:pt x="0" y="33"/>
                  <a:pt x="0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25"/>
                  <a:pt x="2" y="25"/>
                  <a:pt x="2" y="25"/>
                </a:cubicBezTo>
                <a:lnTo>
                  <a:pt x="0" y="25"/>
                </a:lnTo>
                <a:close/>
                <a:moveTo>
                  <a:pt x="2" y="9"/>
                </a:moveTo>
                <a:cubicBezTo>
                  <a:pt x="1" y="11"/>
                  <a:pt x="0" y="14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4"/>
                  <a:pt x="3" y="12"/>
                  <a:pt x="4" y="10"/>
                </a:cubicBezTo>
                <a:cubicBezTo>
                  <a:pt x="2" y="9"/>
                  <a:pt x="2" y="9"/>
                  <a:pt x="2" y="9"/>
                </a:cubicBezTo>
                <a:close/>
                <a:moveTo>
                  <a:pt x="16" y="0"/>
                </a:moveTo>
                <a:cubicBezTo>
                  <a:pt x="13" y="0"/>
                  <a:pt x="11" y="1"/>
                  <a:pt x="8" y="3"/>
                </a:cubicBezTo>
                <a:cubicBezTo>
                  <a:pt x="9" y="4"/>
                  <a:pt x="9" y="4"/>
                  <a:pt x="9" y="4"/>
                </a:cubicBezTo>
                <a:cubicBezTo>
                  <a:pt x="11" y="3"/>
                  <a:pt x="14" y="2"/>
                  <a:pt x="16" y="2"/>
                </a:cubicBezTo>
                <a:cubicBezTo>
                  <a:pt x="16" y="0"/>
                  <a:pt x="16" y="0"/>
                  <a:pt x="16" y="0"/>
                </a:cubicBezTo>
                <a:close/>
                <a:moveTo>
                  <a:pt x="32" y="0"/>
                </a:moveTo>
                <a:cubicBezTo>
                  <a:pt x="24" y="0"/>
                  <a:pt x="24" y="0"/>
                  <a:pt x="24" y="0"/>
                </a:cubicBezTo>
                <a:cubicBezTo>
                  <a:pt x="24" y="2"/>
                  <a:pt x="24" y="2"/>
                  <a:pt x="24" y="2"/>
                </a:cubicBezTo>
                <a:cubicBezTo>
                  <a:pt x="32" y="2"/>
                  <a:pt x="32" y="2"/>
                  <a:pt x="32" y="2"/>
                </a:cubicBezTo>
                <a:lnTo>
                  <a:pt x="32" y="0"/>
                </a:lnTo>
                <a:close/>
                <a:moveTo>
                  <a:pt x="48" y="0"/>
                </a:moveTo>
                <a:cubicBezTo>
                  <a:pt x="40" y="0"/>
                  <a:pt x="40" y="0"/>
                  <a:pt x="40" y="0"/>
                </a:cubicBezTo>
                <a:cubicBezTo>
                  <a:pt x="40" y="2"/>
                  <a:pt x="40" y="2"/>
                  <a:pt x="40" y="2"/>
                </a:cubicBezTo>
                <a:cubicBezTo>
                  <a:pt x="48" y="2"/>
                  <a:pt x="48" y="2"/>
                  <a:pt x="48" y="2"/>
                </a:cubicBezTo>
                <a:lnTo>
                  <a:pt x="48" y="0"/>
                </a:lnTo>
                <a:close/>
                <a:moveTo>
                  <a:pt x="64" y="0"/>
                </a:moveTo>
                <a:cubicBezTo>
                  <a:pt x="56" y="0"/>
                  <a:pt x="56" y="0"/>
                  <a:pt x="56" y="0"/>
                </a:cubicBezTo>
                <a:cubicBezTo>
                  <a:pt x="56" y="2"/>
                  <a:pt x="56" y="2"/>
                  <a:pt x="56" y="2"/>
                </a:cubicBezTo>
                <a:cubicBezTo>
                  <a:pt x="64" y="2"/>
                  <a:pt x="64" y="2"/>
                  <a:pt x="64" y="2"/>
                </a:cubicBezTo>
                <a:lnTo>
                  <a:pt x="64" y="0"/>
                </a:lnTo>
                <a:close/>
                <a:moveTo>
                  <a:pt x="80" y="0"/>
                </a:moveTo>
                <a:cubicBezTo>
                  <a:pt x="72" y="0"/>
                  <a:pt x="72" y="0"/>
                  <a:pt x="72" y="0"/>
                </a:cubicBezTo>
                <a:cubicBezTo>
                  <a:pt x="72" y="2"/>
                  <a:pt x="72" y="2"/>
                  <a:pt x="72" y="2"/>
                </a:cubicBezTo>
                <a:cubicBezTo>
                  <a:pt x="80" y="2"/>
                  <a:pt x="80" y="2"/>
                  <a:pt x="80" y="2"/>
                </a:cubicBezTo>
                <a:lnTo>
                  <a:pt x="80" y="0"/>
                </a:lnTo>
                <a:close/>
                <a:moveTo>
                  <a:pt x="96" y="5"/>
                </a:moveTo>
                <a:cubicBezTo>
                  <a:pt x="94" y="3"/>
                  <a:pt x="91" y="2"/>
                  <a:pt x="88" y="1"/>
                </a:cubicBezTo>
                <a:cubicBezTo>
                  <a:pt x="88" y="3"/>
                  <a:pt x="88" y="3"/>
                  <a:pt x="88" y="3"/>
                </a:cubicBezTo>
                <a:cubicBezTo>
                  <a:pt x="90" y="3"/>
                  <a:pt x="93" y="5"/>
                  <a:pt x="94" y="6"/>
                </a:cubicBezTo>
                <a:lnTo>
                  <a:pt x="96" y="5"/>
                </a:lnTo>
                <a:close/>
                <a:moveTo>
                  <a:pt x="101" y="20"/>
                </a:moveTo>
                <a:cubicBezTo>
                  <a:pt x="101" y="17"/>
                  <a:pt x="101" y="17"/>
                  <a:pt x="101" y="17"/>
                </a:cubicBezTo>
                <a:cubicBezTo>
                  <a:pt x="101" y="15"/>
                  <a:pt x="101" y="14"/>
                  <a:pt x="100" y="12"/>
                </a:cubicBezTo>
                <a:cubicBezTo>
                  <a:pt x="98" y="13"/>
                  <a:pt x="98" y="13"/>
                  <a:pt x="98" y="13"/>
                </a:cubicBezTo>
                <a:cubicBezTo>
                  <a:pt x="99" y="14"/>
                  <a:pt x="99" y="15"/>
                  <a:pt x="99" y="17"/>
                </a:cubicBezTo>
                <a:cubicBezTo>
                  <a:pt x="99" y="20"/>
                  <a:pt x="99" y="20"/>
                  <a:pt x="99" y="20"/>
                </a:cubicBezTo>
                <a:cubicBezTo>
                  <a:pt x="101" y="20"/>
                  <a:pt x="101" y="20"/>
                  <a:pt x="101" y="20"/>
                </a:cubicBezTo>
                <a:close/>
                <a:moveTo>
                  <a:pt x="101" y="36"/>
                </a:moveTo>
                <a:cubicBezTo>
                  <a:pt x="101" y="28"/>
                  <a:pt x="101" y="28"/>
                  <a:pt x="101" y="28"/>
                </a:cubicBezTo>
                <a:cubicBezTo>
                  <a:pt x="99" y="28"/>
                  <a:pt x="99" y="28"/>
                  <a:pt x="99" y="28"/>
                </a:cubicBezTo>
                <a:cubicBezTo>
                  <a:pt x="99" y="36"/>
                  <a:pt x="99" y="36"/>
                  <a:pt x="99" y="36"/>
                </a:cubicBezTo>
                <a:lnTo>
                  <a:pt x="101" y="36"/>
                </a:lnTo>
                <a:close/>
                <a:moveTo>
                  <a:pt x="101" y="52"/>
                </a:moveTo>
                <a:cubicBezTo>
                  <a:pt x="101" y="44"/>
                  <a:pt x="101" y="44"/>
                  <a:pt x="101" y="44"/>
                </a:cubicBezTo>
                <a:cubicBezTo>
                  <a:pt x="99" y="44"/>
                  <a:pt x="99" y="44"/>
                  <a:pt x="99" y="44"/>
                </a:cubicBezTo>
                <a:cubicBezTo>
                  <a:pt x="99" y="52"/>
                  <a:pt x="99" y="52"/>
                  <a:pt x="99" y="52"/>
                </a:cubicBezTo>
                <a:lnTo>
                  <a:pt x="101" y="52"/>
                </a:lnTo>
                <a:close/>
                <a:moveTo>
                  <a:pt x="101" y="68"/>
                </a:moveTo>
                <a:cubicBezTo>
                  <a:pt x="101" y="60"/>
                  <a:pt x="101" y="60"/>
                  <a:pt x="101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99" y="68"/>
                  <a:pt x="99" y="68"/>
                  <a:pt x="99" y="68"/>
                </a:cubicBezTo>
                <a:lnTo>
                  <a:pt x="101" y="68"/>
                </a:lnTo>
                <a:close/>
                <a:moveTo>
                  <a:pt x="101" y="84"/>
                </a:moveTo>
                <a:cubicBezTo>
                  <a:pt x="101" y="76"/>
                  <a:pt x="101" y="76"/>
                  <a:pt x="101" y="76"/>
                </a:cubicBezTo>
                <a:cubicBezTo>
                  <a:pt x="99" y="76"/>
                  <a:pt x="99" y="76"/>
                  <a:pt x="99" y="76"/>
                </a:cubicBezTo>
                <a:cubicBezTo>
                  <a:pt x="99" y="84"/>
                  <a:pt x="99" y="84"/>
                  <a:pt x="99" y="84"/>
                </a:cubicBezTo>
                <a:lnTo>
                  <a:pt x="101" y="84"/>
                </a:lnTo>
                <a:close/>
                <a:moveTo>
                  <a:pt x="101" y="100"/>
                </a:moveTo>
                <a:cubicBezTo>
                  <a:pt x="101" y="92"/>
                  <a:pt x="101" y="92"/>
                  <a:pt x="101" y="92"/>
                </a:cubicBezTo>
                <a:cubicBezTo>
                  <a:pt x="99" y="92"/>
                  <a:pt x="99" y="92"/>
                  <a:pt x="99" y="92"/>
                </a:cubicBezTo>
                <a:cubicBezTo>
                  <a:pt x="99" y="100"/>
                  <a:pt x="99" y="100"/>
                  <a:pt x="99" y="100"/>
                </a:cubicBezTo>
                <a:lnTo>
                  <a:pt x="101" y="100"/>
                </a:lnTo>
                <a:close/>
                <a:moveTo>
                  <a:pt x="101" y="116"/>
                </a:moveTo>
                <a:cubicBezTo>
                  <a:pt x="101" y="108"/>
                  <a:pt x="101" y="108"/>
                  <a:pt x="101" y="108"/>
                </a:cubicBezTo>
                <a:cubicBezTo>
                  <a:pt x="99" y="108"/>
                  <a:pt x="99" y="108"/>
                  <a:pt x="99" y="108"/>
                </a:cubicBezTo>
                <a:cubicBezTo>
                  <a:pt x="99" y="116"/>
                  <a:pt x="99" y="116"/>
                  <a:pt x="99" y="116"/>
                </a:cubicBezTo>
                <a:lnTo>
                  <a:pt x="101" y="116"/>
                </a:lnTo>
                <a:close/>
                <a:moveTo>
                  <a:pt x="101" y="132"/>
                </a:moveTo>
                <a:cubicBezTo>
                  <a:pt x="101" y="124"/>
                  <a:pt x="101" y="124"/>
                  <a:pt x="101" y="124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99" y="132"/>
                  <a:pt x="99" y="132"/>
                  <a:pt x="99" y="132"/>
                </a:cubicBezTo>
                <a:lnTo>
                  <a:pt x="101" y="132"/>
                </a:lnTo>
                <a:close/>
                <a:moveTo>
                  <a:pt x="101" y="148"/>
                </a:moveTo>
                <a:cubicBezTo>
                  <a:pt x="101" y="140"/>
                  <a:pt x="101" y="140"/>
                  <a:pt x="101" y="140"/>
                </a:cubicBezTo>
                <a:cubicBezTo>
                  <a:pt x="99" y="140"/>
                  <a:pt x="99" y="140"/>
                  <a:pt x="99" y="140"/>
                </a:cubicBezTo>
                <a:cubicBezTo>
                  <a:pt x="99" y="148"/>
                  <a:pt x="99" y="148"/>
                  <a:pt x="99" y="148"/>
                </a:cubicBezTo>
                <a:lnTo>
                  <a:pt x="101" y="148"/>
                </a:lnTo>
                <a:close/>
                <a:moveTo>
                  <a:pt x="101" y="164"/>
                </a:moveTo>
                <a:cubicBezTo>
                  <a:pt x="101" y="156"/>
                  <a:pt x="101" y="156"/>
                  <a:pt x="101" y="156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99" y="164"/>
                  <a:pt x="99" y="164"/>
                  <a:pt x="99" y="164"/>
                </a:cubicBezTo>
                <a:lnTo>
                  <a:pt x="101" y="164"/>
                </a:lnTo>
                <a:close/>
                <a:moveTo>
                  <a:pt x="101" y="180"/>
                </a:moveTo>
                <a:cubicBezTo>
                  <a:pt x="101" y="172"/>
                  <a:pt x="101" y="172"/>
                  <a:pt x="101" y="172"/>
                </a:cubicBezTo>
                <a:cubicBezTo>
                  <a:pt x="99" y="172"/>
                  <a:pt x="99" y="172"/>
                  <a:pt x="99" y="172"/>
                </a:cubicBezTo>
                <a:cubicBezTo>
                  <a:pt x="99" y="180"/>
                  <a:pt x="99" y="180"/>
                  <a:pt x="99" y="180"/>
                </a:cubicBezTo>
                <a:lnTo>
                  <a:pt x="101" y="180"/>
                </a:lnTo>
                <a:close/>
                <a:moveTo>
                  <a:pt x="101" y="196"/>
                </a:moveTo>
                <a:cubicBezTo>
                  <a:pt x="101" y="188"/>
                  <a:pt x="101" y="188"/>
                  <a:pt x="101" y="188"/>
                </a:cubicBezTo>
                <a:cubicBezTo>
                  <a:pt x="99" y="188"/>
                  <a:pt x="99" y="188"/>
                  <a:pt x="99" y="188"/>
                </a:cubicBezTo>
                <a:cubicBezTo>
                  <a:pt x="99" y="196"/>
                  <a:pt x="99" y="196"/>
                  <a:pt x="99" y="196"/>
                </a:cubicBezTo>
                <a:lnTo>
                  <a:pt x="101" y="196"/>
                </a:lnTo>
                <a:close/>
                <a:moveTo>
                  <a:pt x="101" y="212"/>
                </a:moveTo>
                <a:cubicBezTo>
                  <a:pt x="101" y="204"/>
                  <a:pt x="101" y="204"/>
                  <a:pt x="101" y="204"/>
                </a:cubicBezTo>
                <a:cubicBezTo>
                  <a:pt x="99" y="204"/>
                  <a:pt x="99" y="204"/>
                  <a:pt x="99" y="204"/>
                </a:cubicBezTo>
                <a:cubicBezTo>
                  <a:pt x="99" y="212"/>
                  <a:pt x="99" y="212"/>
                  <a:pt x="99" y="212"/>
                </a:cubicBezTo>
                <a:lnTo>
                  <a:pt x="101" y="212"/>
                </a:lnTo>
                <a:close/>
                <a:moveTo>
                  <a:pt x="101" y="228"/>
                </a:moveTo>
                <a:cubicBezTo>
                  <a:pt x="101" y="220"/>
                  <a:pt x="101" y="220"/>
                  <a:pt x="101" y="220"/>
                </a:cubicBezTo>
                <a:cubicBezTo>
                  <a:pt x="99" y="220"/>
                  <a:pt x="99" y="220"/>
                  <a:pt x="99" y="220"/>
                </a:cubicBezTo>
                <a:cubicBezTo>
                  <a:pt x="99" y="228"/>
                  <a:pt x="99" y="228"/>
                  <a:pt x="99" y="228"/>
                </a:cubicBezTo>
                <a:lnTo>
                  <a:pt x="101" y="228"/>
                </a:lnTo>
                <a:close/>
                <a:moveTo>
                  <a:pt x="101" y="244"/>
                </a:moveTo>
                <a:cubicBezTo>
                  <a:pt x="101" y="236"/>
                  <a:pt x="101" y="236"/>
                  <a:pt x="101" y="236"/>
                </a:cubicBezTo>
                <a:cubicBezTo>
                  <a:pt x="99" y="236"/>
                  <a:pt x="99" y="236"/>
                  <a:pt x="99" y="236"/>
                </a:cubicBezTo>
                <a:cubicBezTo>
                  <a:pt x="99" y="244"/>
                  <a:pt x="99" y="244"/>
                  <a:pt x="99" y="244"/>
                </a:cubicBezTo>
                <a:lnTo>
                  <a:pt x="101" y="244"/>
                </a:lnTo>
                <a:close/>
                <a:moveTo>
                  <a:pt x="101" y="260"/>
                </a:moveTo>
                <a:cubicBezTo>
                  <a:pt x="101" y="252"/>
                  <a:pt x="101" y="252"/>
                  <a:pt x="101" y="252"/>
                </a:cubicBezTo>
                <a:cubicBezTo>
                  <a:pt x="99" y="252"/>
                  <a:pt x="99" y="252"/>
                  <a:pt x="99" y="252"/>
                </a:cubicBezTo>
                <a:cubicBezTo>
                  <a:pt x="99" y="260"/>
                  <a:pt x="99" y="260"/>
                  <a:pt x="99" y="260"/>
                </a:cubicBezTo>
                <a:lnTo>
                  <a:pt x="101" y="260"/>
                </a:lnTo>
                <a:close/>
                <a:moveTo>
                  <a:pt x="101" y="276"/>
                </a:moveTo>
                <a:cubicBezTo>
                  <a:pt x="101" y="268"/>
                  <a:pt x="101" y="268"/>
                  <a:pt x="101" y="268"/>
                </a:cubicBezTo>
                <a:cubicBezTo>
                  <a:pt x="99" y="268"/>
                  <a:pt x="99" y="268"/>
                  <a:pt x="99" y="268"/>
                </a:cubicBezTo>
                <a:cubicBezTo>
                  <a:pt x="99" y="276"/>
                  <a:pt x="99" y="276"/>
                  <a:pt x="99" y="276"/>
                </a:cubicBezTo>
                <a:lnTo>
                  <a:pt x="101" y="276"/>
                </a:lnTo>
                <a:close/>
                <a:moveTo>
                  <a:pt x="100" y="293"/>
                </a:moveTo>
                <a:cubicBezTo>
                  <a:pt x="101" y="291"/>
                  <a:pt x="101" y="290"/>
                  <a:pt x="101" y="288"/>
                </a:cubicBezTo>
                <a:cubicBezTo>
                  <a:pt x="101" y="284"/>
                  <a:pt x="101" y="284"/>
                  <a:pt x="101" y="284"/>
                </a:cubicBezTo>
                <a:cubicBezTo>
                  <a:pt x="99" y="284"/>
                  <a:pt x="99" y="284"/>
                  <a:pt x="99" y="284"/>
                </a:cubicBezTo>
                <a:cubicBezTo>
                  <a:pt x="99" y="288"/>
                  <a:pt x="99" y="288"/>
                  <a:pt x="99" y="288"/>
                </a:cubicBezTo>
                <a:cubicBezTo>
                  <a:pt x="99" y="290"/>
                  <a:pt x="99" y="291"/>
                  <a:pt x="98" y="292"/>
                </a:cubicBezTo>
                <a:cubicBezTo>
                  <a:pt x="100" y="293"/>
                  <a:pt x="100" y="293"/>
                  <a:pt x="100" y="293"/>
                </a:cubicBezTo>
                <a:close/>
                <a:moveTo>
                  <a:pt x="89" y="304"/>
                </a:moveTo>
                <a:cubicBezTo>
                  <a:pt x="92" y="303"/>
                  <a:pt x="94" y="302"/>
                  <a:pt x="96" y="300"/>
                </a:cubicBezTo>
                <a:cubicBezTo>
                  <a:pt x="95" y="298"/>
                  <a:pt x="95" y="298"/>
                  <a:pt x="95" y="298"/>
                </a:cubicBezTo>
                <a:cubicBezTo>
                  <a:pt x="93" y="300"/>
                  <a:pt x="91" y="302"/>
                  <a:pt x="88" y="302"/>
                </a:cubicBezTo>
                <a:cubicBezTo>
                  <a:pt x="89" y="304"/>
                  <a:pt x="89" y="304"/>
                  <a:pt x="89" y="304"/>
                </a:cubicBezTo>
                <a:close/>
                <a:moveTo>
                  <a:pt x="73" y="305"/>
                </a:moveTo>
                <a:cubicBezTo>
                  <a:pt x="81" y="305"/>
                  <a:pt x="81" y="305"/>
                  <a:pt x="81" y="305"/>
                </a:cubicBezTo>
                <a:cubicBezTo>
                  <a:pt x="81" y="303"/>
                  <a:pt x="81" y="303"/>
                  <a:pt x="81" y="303"/>
                </a:cubicBezTo>
                <a:cubicBezTo>
                  <a:pt x="73" y="303"/>
                  <a:pt x="73" y="303"/>
                  <a:pt x="73" y="303"/>
                </a:cubicBezTo>
                <a:lnTo>
                  <a:pt x="73" y="305"/>
                </a:lnTo>
                <a:close/>
                <a:moveTo>
                  <a:pt x="57" y="305"/>
                </a:moveTo>
                <a:cubicBezTo>
                  <a:pt x="65" y="305"/>
                  <a:pt x="65" y="305"/>
                  <a:pt x="65" y="305"/>
                </a:cubicBezTo>
                <a:cubicBezTo>
                  <a:pt x="65" y="303"/>
                  <a:pt x="65" y="303"/>
                  <a:pt x="65" y="303"/>
                </a:cubicBezTo>
                <a:cubicBezTo>
                  <a:pt x="57" y="303"/>
                  <a:pt x="57" y="303"/>
                  <a:pt x="57" y="303"/>
                </a:cubicBezTo>
                <a:lnTo>
                  <a:pt x="57" y="305"/>
                </a:lnTo>
                <a:close/>
                <a:moveTo>
                  <a:pt x="41" y="305"/>
                </a:moveTo>
                <a:cubicBezTo>
                  <a:pt x="49" y="305"/>
                  <a:pt x="49" y="305"/>
                  <a:pt x="49" y="305"/>
                </a:cubicBezTo>
                <a:cubicBezTo>
                  <a:pt x="49" y="303"/>
                  <a:pt x="49" y="303"/>
                  <a:pt x="49" y="303"/>
                </a:cubicBezTo>
                <a:cubicBezTo>
                  <a:pt x="41" y="303"/>
                  <a:pt x="41" y="303"/>
                  <a:pt x="41" y="303"/>
                </a:cubicBezTo>
                <a:lnTo>
                  <a:pt x="41" y="305"/>
                </a:lnTo>
                <a:close/>
                <a:moveTo>
                  <a:pt x="25" y="305"/>
                </a:moveTo>
                <a:cubicBezTo>
                  <a:pt x="33" y="305"/>
                  <a:pt x="33" y="305"/>
                  <a:pt x="33" y="305"/>
                </a:cubicBezTo>
                <a:cubicBezTo>
                  <a:pt x="33" y="303"/>
                  <a:pt x="33" y="303"/>
                  <a:pt x="33" y="303"/>
                </a:cubicBezTo>
                <a:cubicBezTo>
                  <a:pt x="25" y="303"/>
                  <a:pt x="25" y="303"/>
                  <a:pt x="25" y="303"/>
                </a:cubicBezTo>
                <a:lnTo>
                  <a:pt x="25" y="305"/>
                </a:lnTo>
                <a:close/>
                <a:moveTo>
                  <a:pt x="8" y="302"/>
                </a:moveTo>
                <a:cubicBezTo>
                  <a:pt x="11" y="304"/>
                  <a:pt x="14" y="305"/>
                  <a:pt x="17" y="305"/>
                </a:cubicBezTo>
                <a:cubicBezTo>
                  <a:pt x="17" y="303"/>
                  <a:pt x="17" y="303"/>
                  <a:pt x="17" y="303"/>
                </a:cubicBezTo>
                <a:cubicBezTo>
                  <a:pt x="14" y="303"/>
                  <a:pt x="12" y="302"/>
                  <a:pt x="9" y="301"/>
                </a:cubicBezTo>
                <a:cubicBezTo>
                  <a:pt x="8" y="302"/>
                  <a:pt x="8" y="302"/>
                  <a:pt x="8" y="302"/>
                </a:cubicBez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6" name="Freeform 117">
            <a:extLst>
              <a:ext uri="{FF2B5EF4-FFF2-40B4-BE49-F238E27FC236}">
                <a16:creationId xmlns:a16="http://schemas.microsoft.com/office/drawing/2014/main" id="{0C887ED6-A447-14DA-6C81-BB53D38A9634}"/>
              </a:ext>
            </a:extLst>
          </p:cNvPr>
          <p:cNvSpPr>
            <a:spLocks/>
          </p:cNvSpPr>
          <p:nvPr/>
        </p:nvSpPr>
        <p:spPr bwMode="auto">
          <a:xfrm>
            <a:off x="2117302" y="4407827"/>
            <a:ext cx="1662330" cy="1464433"/>
          </a:xfrm>
          <a:custGeom>
            <a:avLst/>
            <a:gdLst>
              <a:gd name="T0" fmla="*/ 0 w 568"/>
              <a:gd name="T1" fmla="*/ 489 h 500"/>
              <a:gd name="T2" fmla="*/ 12 w 568"/>
              <a:gd name="T3" fmla="*/ 500 h 500"/>
              <a:gd name="T4" fmla="*/ 556 w 568"/>
              <a:gd name="T5" fmla="*/ 500 h 500"/>
              <a:gd name="T6" fmla="*/ 568 w 568"/>
              <a:gd name="T7" fmla="*/ 489 h 500"/>
              <a:gd name="T8" fmla="*/ 568 w 568"/>
              <a:gd name="T9" fmla="*/ 12 h 500"/>
              <a:gd name="T10" fmla="*/ 556 w 568"/>
              <a:gd name="T11" fmla="*/ 0 h 500"/>
              <a:gd name="T12" fmla="*/ 12 w 568"/>
              <a:gd name="T13" fmla="*/ 0 h 500"/>
              <a:gd name="T14" fmla="*/ 0 w 568"/>
              <a:gd name="T15" fmla="*/ 12 h 500"/>
              <a:gd name="T16" fmla="*/ 0 w 568"/>
              <a:gd name="T17" fmla="*/ 489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8" h="500">
                <a:moveTo>
                  <a:pt x="0" y="489"/>
                </a:moveTo>
                <a:cubicBezTo>
                  <a:pt x="0" y="495"/>
                  <a:pt x="5" y="500"/>
                  <a:pt x="12" y="500"/>
                </a:cubicBezTo>
                <a:cubicBezTo>
                  <a:pt x="556" y="500"/>
                  <a:pt x="556" y="500"/>
                  <a:pt x="556" y="500"/>
                </a:cubicBezTo>
                <a:cubicBezTo>
                  <a:pt x="562" y="500"/>
                  <a:pt x="568" y="495"/>
                  <a:pt x="568" y="489"/>
                </a:cubicBezTo>
                <a:cubicBezTo>
                  <a:pt x="568" y="12"/>
                  <a:pt x="568" y="12"/>
                  <a:pt x="568" y="12"/>
                </a:cubicBezTo>
                <a:cubicBezTo>
                  <a:pt x="568" y="6"/>
                  <a:pt x="562" y="0"/>
                  <a:pt x="556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6"/>
                  <a:pt x="0" y="12"/>
                </a:cubicBezTo>
                <a:lnTo>
                  <a:pt x="0" y="489"/>
                </a:lnTo>
                <a:close/>
              </a:path>
            </a:pathLst>
          </a:custGeom>
          <a:solidFill>
            <a:srgbClr val="FDE7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7" name="Freeform 118">
            <a:extLst>
              <a:ext uri="{FF2B5EF4-FFF2-40B4-BE49-F238E27FC236}">
                <a16:creationId xmlns:a16="http://schemas.microsoft.com/office/drawing/2014/main" id="{CEC1A401-1A54-DD05-7840-1B26431CFC6A}"/>
              </a:ext>
            </a:extLst>
          </p:cNvPr>
          <p:cNvSpPr>
            <a:spLocks/>
          </p:cNvSpPr>
          <p:nvPr/>
        </p:nvSpPr>
        <p:spPr bwMode="auto">
          <a:xfrm>
            <a:off x="2108169" y="4400216"/>
            <a:ext cx="1679075" cy="1481178"/>
          </a:xfrm>
          <a:custGeom>
            <a:avLst/>
            <a:gdLst>
              <a:gd name="T0" fmla="*/ 3 w 574"/>
              <a:gd name="T1" fmla="*/ 492 h 506"/>
              <a:gd name="T2" fmla="*/ 0 w 574"/>
              <a:gd name="T3" fmla="*/ 492 h 506"/>
              <a:gd name="T4" fmla="*/ 15 w 574"/>
              <a:gd name="T5" fmla="*/ 506 h 506"/>
              <a:gd name="T6" fmla="*/ 559 w 574"/>
              <a:gd name="T7" fmla="*/ 506 h 506"/>
              <a:gd name="T8" fmla="*/ 574 w 574"/>
              <a:gd name="T9" fmla="*/ 492 h 506"/>
              <a:gd name="T10" fmla="*/ 574 w 574"/>
              <a:gd name="T11" fmla="*/ 15 h 506"/>
              <a:gd name="T12" fmla="*/ 559 w 574"/>
              <a:gd name="T13" fmla="*/ 0 h 506"/>
              <a:gd name="T14" fmla="*/ 15 w 574"/>
              <a:gd name="T15" fmla="*/ 0 h 506"/>
              <a:gd name="T16" fmla="*/ 0 w 574"/>
              <a:gd name="T17" fmla="*/ 15 h 506"/>
              <a:gd name="T18" fmla="*/ 0 w 574"/>
              <a:gd name="T19" fmla="*/ 492 h 506"/>
              <a:gd name="T20" fmla="*/ 3 w 574"/>
              <a:gd name="T21" fmla="*/ 492 h 506"/>
              <a:gd name="T22" fmla="*/ 6 w 574"/>
              <a:gd name="T23" fmla="*/ 492 h 506"/>
              <a:gd name="T24" fmla="*/ 6 w 574"/>
              <a:gd name="T25" fmla="*/ 15 h 506"/>
              <a:gd name="T26" fmla="*/ 15 w 574"/>
              <a:gd name="T27" fmla="*/ 6 h 506"/>
              <a:gd name="T28" fmla="*/ 559 w 574"/>
              <a:gd name="T29" fmla="*/ 6 h 506"/>
              <a:gd name="T30" fmla="*/ 568 w 574"/>
              <a:gd name="T31" fmla="*/ 15 h 506"/>
              <a:gd name="T32" fmla="*/ 568 w 574"/>
              <a:gd name="T33" fmla="*/ 492 h 506"/>
              <a:gd name="T34" fmla="*/ 559 w 574"/>
              <a:gd name="T35" fmla="*/ 500 h 506"/>
              <a:gd name="T36" fmla="*/ 15 w 574"/>
              <a:gd name="T37" fmla="*/ 500 h 506"/>
              <a:gd name="T38" fmla="*/ 6 w 574"/>
              <a:gd name="T39" fmla="*/ 492 h 506"/>
              <a:gd name="T40" fmla="*/ 3 w 574"/>
              <a:gd name="T41" fmla="*/ 492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4" h="506">
                <a:moveTo>
                  <a:pt x="3" y="492"/>
                </a:moveTo>
                <a:cubicBezTo>
                  <a:pt x="0" y="492"/>
                  <a:pt x="0" y="492"/>
                  <a:pt x="0" y="492"/>
                </a:cubicBezTo>
                <a:cubicBezTo>
                  <a:pt x="0" y="500"/>
                  <a:pt x="6" y="506"/>
                  <a:pt x="15" y="506"/>
                </a:cubicBezTo>
                <a:cubicBezTo>
                  <a:pt x="559" y="506"/>
                  <a:pt x="559" y="506"/>
                  <a:pt x="559" y="506"/>
                </a:cubicBezTo>
                <a:cubicBezTo>
                  <a:pt x="567" y="506"/>
                  <a:pt x="574" y="500"/>
                  <a:pt x="574" y="492"/>
                </a:cubicBezTo>
                <a:cubicBezTo>
                  <a:pt x="574" y="15"/>
                  <a:pt x="574" y="15"/>
                  <a:pt x="574" y="15"/>
                </a:cubicBezTo>
                <a:cubicBezTo>
                  <a:pt x="574" y="7"/>
                  <a:pt x="567" y="0"/>
                  <a:pt x="559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492"/>
                  <a:pt x="0" y="492"/>
                  <a:pt x="0" y="492"/>
                </a:cubicBezTo>
                <a:cubicBezTo>
                  <a:pt x="3" y="492"/>
                  <a:pt x="3" y="492"/>
                  <a:pt x="3" y="492"/>
                </a:cubicBezTo>
                <a:cubicBezTo>
                  <a:pt x="6" y="492"/>
                  <a:pt x="6" y="492"/>
                  <a:pt x="6" y="492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5" y="6"/>
                </a:cubicBezTo>
                <a:cubicBezTo>
                  <a:pt x="559" y="6"/>
                  <a:pt x="559" y="6"/>
                  <a:pt x="559" y="6"/>
                </a:cubicBezTo>
                <a:cubicBezTo>
                  <a:pt x="564" y="6"/>
                  <a:pt x="568" y="10"/>
                  <a:pt x="568" y="15"/>
                </a:cubicBezTo>
                <a:cubicBezTo>
                  <a:pt x="568" y="492"/>
                  <a:pt x="568" y="492"/>
                  <a:pt x="568" y="492"/>
                </a:cubicBezTo>
                <a:cubicBezTo>
                  <a:pt x="568" y="496"/>
                  <a:pt x="564" y="500"/>
                  <a:pt x="559" y="500"/>
                </a:cubicBezTo>
                <a:cubicBezTo>
                  <a:pt x="15" y="500"/>
                  <a:pt x="15" y="500"/>
                  <a:pt x="15" y="500"/>
                </a:cubicBezTo>
                <a:cubicBezTo>
                  <a:pt x="10" y="500"/>
                  <a:pt x="6" y="496"/>
                  <a:pt x="6" y="492"/>
                </a:cubicBezTo>
                <a:lnTo>
                  <a:pt x="3" y="492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8" name="Rectangle 119">
            <a:extLst>
              <a:ext uri="{FF2B5EF4-FFF2-40B4-BE49-F238E27FC236}">
                <a16:creationId xmlns:a16="http://schemas.microsoft.com/office/drawing/2014/main" id="{A9C17416-6E4B-6D9B-6934-E08487E1A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153" y="4450450"/>
            <a:ext cx="810064" cy="2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598" b="1">
                <a:solidFill>
                  <a:srgbClr val="F8991D"/>
                </a:solidFill>
                <a:latin typeface="Univers LT Std 47 Cn Lt" panose="020B0406020202040204" pitchFamily="34" charset="0"/>
              </a:rPr>
              <a:t>Financing</a:t>
            </a:r>
            <a:endParaRPr lang="en-US" altLang="en-US" sz="3595">
              <a:solidFill>
                <a:prstClr val="black"/>
              </a:solidFill>
            </a:endParaRPr>
          </a:p>
        </p:txBody>
      </p:sp>
      <p:sp>
        <p:nvSpPr>
          <p:cNvPr id="199" name="Freeform 120">
            <a:extLst>
              <a:ext uri="{FF2B5EF4-FFF2-40B4-BE49-F238E27FC236}">
                <a16:creationId xmlns:a16="http://schemas.microsoft.com/office/drawing/2014/main" id="{5EF11F08-E749-13E2-892C-4C3959D916E2}"/>
              </a:ext>
            </a:extLst>
          </p:cNvPr>
          <p:cNvSpPr>
            <a:spLocks/>
          </p:cNvSpPr>
          <p:nvPr/>
        </p:nvSpPr>
        <p:spPr bwMode="auto">
          <a:xfrm>
            <a:off x="2196461" y="4753385"/>
            <a:ext cx="289233" cy="884444"/>
          </a:xfrm>
          <a:custGeom>
            <a:avLst/>
            <a:gdLst>
              <a:gd name="T0" fmla="*/ 0 w 99"/>
              <a:gd name="T1" fmla="*/ 287 h 302"/>
              <a:gd name="T2" fmla="*/ 16 w 99"/>
              <a:gd name="T3" fmla="*/ 302 h 302"/>
              <a:gd name="T4" fmla="*/ 83 w 99"/>
              <a:gd name="T5" fmla="*/ 302 h 302"/>
              <a:gd name="T6" fmla="*/ 99 w 99"/>
              <a:gd name="T7" fmla="*/ 287 h 302"/>
              <a:gd name="T8" fmla="*/ 99 w 99"/>
              <a:gd name="T9" fmla="*/ 15 h 302"/>
              <a:gd name="T10" fmla="*/ 83 w 99"/>
              <a:gd name="T11" fmla="*/ 0 h 302"/>
              <a:gd name="T12" fmla="*/ 16 w 99"/>
              <a:gd name="T13" fmla="*/ 0 h 302"/>
              <a:gd name="T14" fmla="*/ 0 w 99"/>
              <a:gd name="T15" fmla="*/ 15 h 302"/>
              <a:gd name="T16" fmla="*/ 0 w 99"/>
              <a:gd name="T17" fmla="*/ 287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9" h="302">
                <a:moveTo>
                  <a:pt x="0" y="287"/>
                </a:moveTo>
                <a:cubicBezTo>
                  <a:pt x="0" y="296"/>
                  <a:pt x="7" y="302"/>
                  <a:pt x="16" y="302"/>
                </a:cubicBezTo>
                <a:cubicBezTo>
                  <a:pt x="83" y="302"/>
                  <a:pt x="83" y="302"/>
                  <a:pt x="83" y="302"/>
                </a:cubicBezTo>
                <a:cubicBezTo>
                  <a:pt x="92" y="302"/>
                  <a:pt x="99" y="296"/>
                  <a:pt x="99" y="287"/>
                </a:cubicBezTo>
                <a:cubicBezTo>
                  <a:pt x="99" y="15"/>
                  <a:pt x="99" y="15"/>
                  <a:pt x="99" y="15"/>
                </a:cubicBezTo>
                <a:cubicBezTo>
                  <a:pt x="99" y="7"/>
                  <a:pt x="92" y="0"/>
                  <a:pt x="83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5"/>
                </a:cubicBezTo>
                <a:lnTo>
                  <a:pt x="0" y="287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0" name="Freeform 121">
            <a:extLst>
              <a:ext uri="{FF2B5EF4-FFF2-40B4-BE49-F238E27FC236}">
                <a16:creationId xmlns:a16="http://schemas.microsoft.com/office/drawing/2014/main" id="{06C8CBEA-341F-482F-4D4D-B3144C9E3A43}"/>
              </a:ext>
            </a:extLst>
          </p:cNvPr>
          <p:cNvSpPr>
            <a:spLocks/>
          </p:cNvSpPr>
          <p:nvPr/>
        </p:nvSpPr>
        <p:spPr bwMode="auto">
          <a:xfrm>
            <a:off x="2193417" y="4750340"/>
            <a:ext cx="295322" cy="893578"/>
          </a:xfrm>
          <a:custGeom>
            <a:avLst/>
            <a:gdLst>
              <a:gd name="T0" fmla="*/ 1 w 101"/>
              <a:gd name="T1" fmla="*/ 288 h 305"/>
              <a:gd name="T2" fmla="*/ 0 w 101"/>
              <a:gd name="T3" fmla="*/ 288 h 305"/>
              <a:gd name="T4" fmla="*/ 17 w 101"/>
              <a:gd name="T5" fmla="*/ 305 h 305"/>
              <a:gd name="T6" fmla="*/ 84 w 101"/>
              <a:gd name="T7" fmla="*/ 305 h 305"/>
              <a:gd name="T8" fmla="*/ 101 w 101"/>
              <a:gd name="T9" fmla="*/ 288 h 305"/>
              <a:gd name="T10" fmla="*/ 101 w 101"/>
              <a:gd name="T11" fmla="*/ 16 h 305"/>
              <a:gd name="T12" fmla="*/ 84 w 101"/>
              <a:gd name="T13" fmla="*/ 0 h 305"/>
              <a:gd name="T14" fmla="*/ 17 w 101"/>
              <a:gd name="T15" fmla="*/ 0 h 305"/>
              <a:gd name="T16" fmla="*/ 0 w 101"/>
              <a:gd name="T17" fmla="*/ 16 h 305"/>
              <a:gd name="T18" fmla="*/ 0 w 101"/>
              <a:gd name="T19" fmla="*/ 288 h 305"/>
              <a:gd name="T20" fmla="*/ 1 w 101"/>
              <a:gd name="T21" fmla="*/ 288 h 305"/>
              <a:gd name="T22" fmla="*/ 3 w 101"/>
              <a:gd name="T23" fmla="*/ 288 h 305"/>
              <a:gd name="T24" fmla="*/ 3 w 101"/>
              <a:gd name="T25" fmla="*/ 16 h 305"/>
              <a:gd name="T26" fmla="*/ 17 w 101"/>
              <a:gd name="T27" fmla="*/ 3 h 305"/>
              <a:gd name="T28" fmla="*/ 84 w 101"/>
              <a:gd name="T29" fmla="*/ 3 h 305"/>
              <a:gd name="T30" fmla="*/ 98 w 101"/>
              <a:gd name="T31" fmla="*/ 16 h 305"/>
              <a:gd name="T32" fmla="*/ 98 w 101"/>
              <a:gd name="T33" fmla="*/ 288 h 305"/>
              <a:gd name="T34" fmla="*/ 84 w 101"/>
              <a:gd name="T35" fmla="*/ 302 h 305"/>
              <a:gd name="T36" fmla="*/ 17 w 101"/>
              <a:gd name="T37" fmla="*/ 302 h 305"/>
              <a:gd name="T38" fmla="*/ 3 w 101"/>
              <a:gd name="T39" fmla="*/ 288 h 305"/>
              <a:gd name="T40" fmla="*/ 1 w 101"/>
              <a:gd name="T41" fmla="*/ 288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" h="305">
                <a:moveTo>
                  <a:pt x="1" y="288"/>
                </a:moveTo>
                <a:cubicBezTo>
                  <a:pt x="0" y="288"/>
                  <a:pt x="0" y="288"/>
                  <a:pt x="0" y="288"/>
                </a:cubicBezTo>
                <a:cubicBezTo>
                  <a:pt x="0" y="297"/>
                  <a:pt x="7" y="305"/>
                  <a:pt x="17" y="305"/>
                </a:cubicBezTo>
                <a:cubicBezTo>
                  <a:pt x="84" y="305"/>
                  <a:pt x="84" y="305"/>
                  <a:pt x="84" y="305"/>
                </a:cubicBezTo>
                <a:cubicBezTo>
                  <a:pt x="94" y="305"/>
                  <a:pt x="101" y="297"/>
                  <a:pt x="101" y="288"/>
                </a:cubicBezTo>
                <a:cubicBezTo>
                  <a:pt x="101" y="16"/>
                  <a:pt x="101" y="16"/>
                  <a:pt x="101" y="16"/>
                </a:cubicBezTo>
                <a:cubicBezTo>
                  <a:pt x="101" y="7"/>
                  <a:pt x="94" y="0"/>
                  <a:pt x="84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288"/>
                  <a:pt x="0" y="288"/>
                  <a:pt x="0" y="288"/>
                </a:cubicBezTo>
                <a:cubicBezTo>
                  <a:pt x="1" y="288"/>
                  <a:pt x="1" y="288"/>
                  <a:pt x="1" y="288"/>
                </a:cubicBezTo>
                <a:cubicBezTo>
                  <a:pt x="3" y="288"/>
                  <a:pt x="3" y="288"/>
                  <a:pt x="3" y="288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9"/>
                  <a:pt x="9" y="3"/>
                  <a:pt x="17" y="3"/>
                </a:cubicBezTo>
                <a:cubicBezTo>
                  <a:pt x="84" y="3"/>
                  <a:pt x="84" y="3"/>
                  <a:pt x="84" y="3"/>
                </a:cubicBezTo>
                <a:cubicBezTo>
                  <a:pt x="92" y="3"/>
                  <a:pt x="98" y="9"/>
                  <a:pt x="98" y="16"/>
                </a:cubicBezTo>
                <a:cubicBezTo>
                  <a:pt x="98" y="288"/>
                  <a:pt x="98" y="288"/>
                  <a:pt x="98" y="288"/>
                </a:cubicBezTo>
                <a:cubicBezTo>
                  <a:pt x="98" y="296"/>
                  <a:pt x="92" y="302"/>
                  <a:pt x="84" y="302"/>
                </a:cubicBezTo>
                <a:cubicBezTo>
                  <a:pt x="17" y="302"/>
                  <a:pt x="17" y="302"/>
                  <a:pt x="17" y="302"/>
                </a:cubicBezTo>
                <a:cubicBezTo>
                  <a:pt x="9" y="302"/>
                  <a:pt x="3" y="296"/>
                  <a:pt x="3" y="288"/>
                </a:cubicBezTo>
                <a:lnTo>
                  <a:pt x="1" y="288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1" name="Rectangle 122">
            <a:extLst>
              <a:ext uri="{FF2B5EF4-FFF2-40B4-BE49-F238E27FC236}">
                <a16:creationId xmlns:a16="http://schemas.microsoft.com/office/drawing/2014/main" id="{1C010A54-AD45-B04B-D290-E74C33FE47A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51666" y="5094480"/>
            <a:ext cx="56512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Governance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11" name="Freeform 132">
            <a:extLst>
              <a:ext uri="{FF2B5EF4-FFF2-40B4-BE49-F238E27FC236}">
                <a16:creationId xmlns:a16="http://schemas.microsoft.com/office/drawing/2014/main" id="{A2DD7D23-A563-C10E-288F-29F0A525D1CB}"/>
              </a:ext>
            </a:extLst>
          </p:cNvPr>
          <p:cNvSpPr>
            <a:spLocks noEditPoints="1"/>
          </p:cNvSpPr>
          <p:nvPr/>
        </p:nvSpPr>
        <p:spPr bwMode="auto">
          <a:xfrm>
            <a:off x="2193417" y="4753384"/>
            <a:ext cx="295322" cy="890533"/>
          </a:xfrm>
          <a:custGeom>
            <a:avLst/>
            <a:gdLst>
              <a:gd name="T0" fmla="*/ 4 w 101"/>
              <a:gd name="T1" fmla="*/ 295 h 304"/>
              <a:gd name="T2" fmla="*/ 0 w 101"/>
              <a:gd name="T3" fmla="*/ 264 h 304"/>
              <a:gd name="T4" fmla="*/ 0 w 101"/>
              <a:gd name="T5" fmla="*/ 264 h 304"/>
              <a:gd name="T6" fmla="*/ 2 w 101"/>
              <a:gd name="T7" fmla="*/ 248 h 304"/>
              <a:gd name="T8" fmla="*/ 2 w 101"/>
              <a:gd name="T9" fmla="*/ 240 h 304"/>
              <a:gd name="T10" fmla="*/ 0 w 101"/>
              <a:gd name="T11" fmla="*/ 224 h 304"/>
              <a:gd name="T12" fmla="*/ 0 w 101"/>
              <a:gd name="T13" fmla="*/ 200 h 304"/>
              <a:gd name="T14" fmla="*/ 0 w 101"/>
              <a:gd name="T15" fmla="*/ 200 h 304"/>
              <a:gd name="T16" fmla="*/ 2 w 101"/>
              <a:gd name="T17" fmla="*/ 184 h 304"/>
              <a:gd name="T18" fmla="*/ 2 w 101"/>
              <a:gd name="T19" fmla="*/ 176 h 304"/>
              <a:gd name="T20" fmla="*/ 0 w 101"/>
              <a:gd name="T21" fmla="*/ 160 h 304"/>
              <a:gd name="T22" fmla="*/ 0 w 101"/>
              <a:gd name="T23" fmla="*/ 136 h 304"/>
              <a:gd name="T24" fmla="*/ 0 w 101"/>
              <a:gd name="T25" fmla="*/ 136 h 304"/>
              <a:gd name="T26" fmla="*/ 2 w 101"/>
              <a:gd name="T27" fmla="*/ 120 h 304"/>
              <a:gd name="T28" fmla="*/ 2 w 101"/>
              <a:gd name="T29" fmla="*/ 112 h 304"/>
              <a:gd name="T30" fmla="*/ 0 w 101"/>
              <a:gd name="T31" fmla="*/ 96 h 304"/>
              <a:gd name="T32" fmla="*/ 0 w 101"/>
              <a:gd name="T33" fmla="*/ 72 h 304"/>
              <a:gd name="T34" fmla="*/ 0 w 101"/>
              <a:gd name="T35" fmla="*/ 72 h 304"/>
              <a:gd name="T36" fmla="*/ 2 w 101"/>
              <a:gd name="T37" fmla="*/ 56 h 304"/>
              <a:gd name="T38" fmla="*/ 2 w 101"/>
              <a:gd name="T39" fmla="*/ 48 h 304"/>
              <a:gd name="T40" fmla="*/ 0 w 101"/>
              <a:gd name="T41" fmla="*/ 32 h 304"/>
              <a:gd name="T42" fmla="*/ 2 w 101"/>
              <a:gd name="T43" fmla="*/ 8 h 304"/>
              <a:gd name="T44" fmla="*/ 2 w 101"/>
              <a:gd name="T45" fmla="*/ 16 h 304"/>
              <a:gd name="T46" fmla="*/ 8 w 101"/>
              <a:gd name="T47" fmla="*/ 2 h 304"/>
              <a:gd name="T48" fmla="*/ 32 w 101"/>
              <a:gd name="T49" fmla="*/ 0 h 304"/>
              <a:gd name="T50" fmla="*/ 32 w 101"/>
              <a:gd name="T51" fmla="*/ 0 h 304"/>
              <a:gd name="T52" fmla="*/ 48 w 101"/>
              <a:gd name="T53" fmla="*/ 2 h 304"/>
              <a:gd name="T54" fmla="*/ 56 w 101"/>
              <a:gd name="T55" fmla="*/ 2 h 304"/>
              <a:gd name="T56" fmla="*/ 72 w 101"/>
              <a:gd name="T57" fmla="*/ 0 h 304"/>
              <a:gd name="T58" fmla="*/ 96 w 101"/>
              <a:gd name="T59" fmla="*/ 4 h 304"/>
              <a:gd name="T60" fmla="*/ 96 w 101"/>
              <a:gd name="T61" fmla="*/ 4 h 304"/>
              <a:gd name="T62" fmla="*/ 98 w 101"/>
              <a:gd name="T63" fmla="*/ 12 h 304"/>
              <a:gd name="T64" fmla="*/ 101 w 101"/>
              <a:gd name="T65" fmla="*/ 36 h 304"/>
              <a:gd name="T66" fmla="*/ 101 w 101"/>
              <a:gd name="T67" fmla="*/ 36 h 304"/>
              <a:gd name="T68" fmla="*/ 99 w 101"/>
              <a:gd name="T69" fmla="*/ 52 h 304"/>
              <a:gd name="T70" fmla="*/ 99 w 101"/>
              <a:gd name="T71" fmla="*/ 60 h 304"/>
              <a:gd name="T72" fmla="*/ 101 w 101"/>
              <a:gd name="T73" fmla="*/ 76 h 304"/>
              <a:gd name="T74" fmla="*/ 101 w 101"/>
              <a:gd name="T75" fmla="*/ 100 h 304"/>
              <a:gd name="T76" fmla="*/ 101 w 101"/>
              <a:gd name="T77" fmla="*/ 100 h 304"/>
              <a:gd name="T78" fmla="*/ 99 w 101"/>
              <a:gd name="T79" fmla="*/ 116 h 304"/>
              <a:gd name="T80" fmla="*/ 99 w 101"/>
              <a:gd name="T81" fmla="*/ 124 h 304"/>
              <a:gd name="T82" fmla="*/ 101 w 101"/>
              <a:gd name="T83" fmla="*/ 140 h 304"/>
              <a:gd name="T84" fmla="*/ 101 w 101"/>
              <a:gd name="T85" fmla="*/ 164 h 304"/>
              <a:gd name="T86" fmla="*/ 101 w 101"/>
              <a:gd name="T87" fmla="*/ 164 h 304"/>
              <a:gd name="T88" fmla="*/ 99 w 101"/>
              <a:gd name="T89" fmla="*/ 180 h 304"/>
              <a:gd name="T90" fmla="*/ 99 w 101"/>
              <a:gd name="T91" fmla="*/ 188 h 304"/>
              <a:gd name="T92" fmla="*/ 101 w 101"/>
              <a:gd name="T93" fmla="*/ 204 h 304"/>
              <a:gd name="T94" fmla="*/ 101 w 101"/>
              <a:gd name="T95" fmla="*/ 228 h 304"/>
              <a:gd name="T96" fmla="*/ 101 w 101"/>
              <a:gd name="T97" fmla="*/ 228 h 304"/>
              <a:gd name="T98" fmla="*/ 99 w 101"/>
              <a:gd name="T99" fmla="*/ 244 h 304"/>
              <a:gd name="T100" fmla="*/ 99 w 101"/>
              <a:gd name="T101" fmla="*/ 252 h 304"/>
              <a:gd name="T102" fmla="*/ 101 w 101"/>
              <a:gd name="T103" fmla="*/ 268 h 304"/>
              <a:gd name="T104" fmla="*/ 100 w 101"/>
              <a:gd name="T105" fmla="*/ 292 h 304"/>
              <a:gd name="T106" fmla="*/ 99 w 101"/>
              <a:gd name="T107" fmla="*/ 288 h 304"/>
              <a:gd name="T108" fmla="*/ 96 w 101"/>
              <a:gd name="T109" fmla="*/ 299 h 304"/>
              <a:gd name="T110" fmla="*/ 73 w 101"/>
              <a:gd name="T111" fmla="*/ 304 h 304"/>
              <a:gd name="T112" fmla="*/ 73 w 101"/>
              <a:gd name="T113" fmla="*/ 304 h 304"/>
              <a:gd name="T114" fmla="*/ 57 w 101"/>
              <a:gd name="T115" fmla="*/ 302 h 304"/>
              <a:gd name="T116" fmla="*/ 49 w 101"/>
              <a:gd name="T117" fmla="*/ 302 h 304"/>
              <a:gd name="T118" fmla="*/ 33 w 101"/>
              <a:gd name="T119" fmla="*/ 304 h 304"/>
              <a:gd name="T120" fmla="*/ 8 w 101"/>
              <a:gd name="T121" fmla="*/ 302 h 304"/>
              <a:gd name="T122" fmla="*/ 8 w 101"/>
              <a:gd name="T123" fmla="*/ 302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1" h="304">
                <a:moveTo>
                  <a:pt x="0" y="280"/>
                </a:moveTo>
                <a:cubicBezTo>
                  <a:pt x="0" y="288"/>
                  <a:pt x="0" y="288"/>
                  <a:pt x="0" y="288"/>
                </a:cubicBezTo>
                <a:cubicBezTo>
                  <a:pt x="0" y="291"/>
                  <a:pt x="1" y="293"/>
                  <a:pt x="2" y="296"/>
                </a:cubicBezTo>
                <a:cubicBezTo>
                  <a:pt x="4" y="295"/>
                  <a:pt x="4" y="295"/>
                  <a:pt x="4" y="295"/>
                </a:cubicBezTo>
                <a:cubicBezTo>
                  <a:pt x="3" y="293"/>
                  <a:pt x="2" y="290"/>
                  <a:pt x="2" y="288"/>
                </a:cubicBezTo>
                <a:cubicBezTo>
                  <a:pt x="2" y="280"/>
                  <a:pt x="2" y="280"/>
                  <a:pt x="2" y="280"/>
                </a:cubicBezTo>
                <a:cubicBezTo>
                  <a:pt x="0" y="280"/>
                  <a:pt x="0" y="280"/>
                  <a:pt x="0" y="280"/>
                </a:cubicBezTo>
                <a:close/>
                <a:moveTo>
                  <a:pt x="0" y="264"/>
                </a:moveTo>
                <a:cubicBezTo>
                  <a:pt x="0" y="272"/>
                  <a:pt x="0" y="272"/>
                  <a:pt x="0" y="272"/>
                </a:cubicBezTo>
                <a:cubicBezTo>
                  <a:pt x="2" y="272"/>
                  <a:pt x="2" y="272"/>
                  <a:pt x="2" y="272"/>
                </a:cubicBezTo>
                <a:cubicBezTo>
                  <a:pt x="2" y="264"/>
                  <a:pt x="2" y="264"/>
                  <a:pt x="2" y="264"/>
                </a:cubicBezTo>
                <a:lnTo>
                  <a:pt x="0" y="264"/>
                </a:lnTo>
                <a:close/>
                <a:moveTo>
                  <a:pt x="0" y="248"/>
                </a:moveTo>
                <a:cubicBezTo>
                  <a:pt x="0" y="256"/>
                  <a:pt x="0" y="256"/>
                  <a:pt x="0" y="256"/>
                </a:cubicBezTo>
                <a:cubicBezTo>
                  <a:pt x="2" y="256"/>
                  <a:pt x="2" y="256"/>
                  <a:pt x="2" y="256"/>
                </a:cubicBezTo>
                <a:cubicBezTo>
                  <a:pt x="2" y="248"/>
                  <a:pt x="2" y="248"/>
                  <a:pt x="2" y="248"/>
                </a:cubicBezTo>
                <a:lnTo>
                  <a:pt x="0" y="248"/>
                </a:lnTo>
                <a:close/>
                <a:moveTo>
                  <a:pt x="0" y="232"/>
                </a:moveTo>
                <a:cubicBezTo>
                  <a:pt x="0" y="240"/>
                  <a:pt x="0" y="240"/>
                  <a:pt x="0" y="240"/>
                </a:cubicBezTo>
                <a:cubicBezTo>
                  <a:pt x="2" y="240"/>
                  <a:pt x="2" y="240"/>
                  <a:pt x="2" y="240"/>
                </a:cubicBezTo>
                <a:cubicBezTo>
                  <a:pt x="2" y="232"/>
                  <a:pt x="2" y="232"/>
                  <a:pt x="2" y="232"/>
                </a:cubicBezTo>
                <a:lnTo>
                  <a:pt x="0" y="232"/>
                </a:lnTo>
                <a:close/>
                <a:moveTo>
                  <a:pt x="0" y="216"/>
                </a:moveTo>
                <a:cubicBezTo>
                  <a:pt x="0" y="224"/>
                  <a:pt x="0" y="224"/>
                  <a:pt x="0" y="224"/>
                </a:cubicBezTo>
                <a:cubicBezTo>
                  <a:pt x="2" y="224"/>
                  <a:pt x="2" y="224"/>
                  <a:pt x="2" y="224"/>
                </a:cubicBezTo>
                <a:cubicBezTo>
                  <a:pt x="2" y="216"/>
                  <a:pt x="2" y="216"/>
                  <a:pt x="2" y="216"/>
                </a:cubicBezTo>
                <a:lnTo>
                  <a:pt x="0" y="216"/>
                </a:lnTo>
                <a:close/>
                <a:moveTo>
                  <a:pt x="0" y="200"/>
                </a:moveTo>
                <a:cubicBezTo>
                  <a:pt x="0" y="208"/>
                  <a:pt x="0" y="208"/>
                  <a:pt x="0" y="208"/>
                </a:cubicBezTo>
                <a:cubicBezTo>
                  <a:pt x="2" y="208"/>
                  <a:pt x="2" y="208"/>
                  <a:pt x="2" y="208"/>
                </a:cubicBezTo>
                <a:cubicBezTo>
                  <a:pt x="2" y="200"/>
                  <a:pt x="2" y="200"/>
                  <a:pt x="2" y="200"/>
                </a:cubicBezTo>
                <a:lnTo>
                  <a:pt x="0" y="200"/>
                </a:lnTo>
                <a:close/>
                <a:moveTo>
                  <a:pt x="0" y="184"/>
                </a:moveTo>
                <a:cubicBezTo>
                  <a:pt x="0" y="192"/>
                  <a:pt x="0" y="192"/>
                  <a:pt x="0" y="192"/>
                </a:cubicBezTo>
                <a:cubicBezTo>
                  <a:pt x="2" y="192"/>
                  <a:pt x="2" y="192"/>
                  <a:pt x="2" y="192"/>
                </a:cubicBezTo>
                <a:cubicBezTo>
                  <a:pt x="2" y="184"/>
                  <a:pt x="2" y="184"/>
                  <a:pt x="2" y="184"/>
                </a:cubicBezTo>
                <a:lnTo>
                  <a:pt x="0" y="184"/>
                </a:lnTo>
                <a:close/>
                <a:moveTo>
                  <a:pt x="0" y="168"/>
                </a:moveTo>
                <a:cubicBezTo>
                  <a:pt x="0" y="176"/>
                  <a:pt x="0" y="176"/>
                  <a:pt x="0" y="176"/>
                </a:cubicBezTo>
                <a:cubicBezTo>
                  <a:pt x="2" y="176"/>
                  <a:pt x="2" y="176"/>
                  <a:pt x="2" y="176"/>
                </a:cubicBezTo>
                <a:cubicBezTo>
                  <a:pt x="2" y="168"/>
                  <a:pt x="2" y="168"/>
                  <a:pt x="2" y="168"/>
                </a:cubicBezTo>
                <a:lnTo>
                  <a:pt x="0" y="168"/>
                </a:lnTo>
                <a:close/>
                <a:moveTo>
                  <a:pt x="0" y="152"/>
                </a:moveTo>
                <a:cubicBezTo>
                  <a:pt x="0" y="160"/>
                  <a:pt x="0" y="160"/>
                  <a:pt x="0" y="160"/>
                </a:cubicBezTo>
                <a:cubicBezTo>
                  <a:pt x="2" y="160"/>
                  <a:pt x="2" y="160"/>
                  <a:pt x="2" y="160"/>
                </a:cubicBezTo>
                <a:cubicBezTo>
                  <a:pt x="2" y="152"/>
                  <a:pt x="2" y="152"/>
                  <a:pt x="2" y="152"/>
                </a:cubicBezTo>
                <a:lnTo>
                  <a:pt x="0" y="152"/>
                </a:lnTo>
                <a:close/>
                <a:moveTo>
                  <a:pt x="0" y="136"/>
                </a:moveTo>
                <a:cubicBezTo>
                  <a:pt x="0" y="144"/>
                  <a:pt x="0" y="144"/>
                  <a:pt x="0" y="144"/>
                </a:cubicBezTo>
                <a:cubicBezTo>
                  <a:pt x="2" y="144"/>
                  <a:pt x="2" y="144"/>
                  <a:pt x="2" y="144"/>
                </a:cubicBezTo>
                <a:cubicBezTo>
                  <a:pt x="2" y="136"/>
                  <a:pt x="2" y="136"/>
                  <a:pt x="2" y="136"/>
                </a:cubicBezTo>
                <a:lnTo>
                  <a:pt x="0" y="136"/>
                </a:lnTo>
                <a:close/>
                <a:moveTo>
                  <a:pt x="0" y="120"/>
                </a:moveTo>
                <a:cubicBezTo>
                  <a:pt x="0" y="128"/>
                  <a:pt x="0" y="128"/>
                  <a:pt x="0" y="128"/>
                </a:cubicBezTo>
                <a:cubicBezTo>
                  <a:pt x="2" y="128"/>
                  <a:pt x="2" y="128"/>
                  <a:pt x="2" y="128"/>
                </a:cubicBezTo>
                <a:cubicBezTo>
                  <a:pt x="2" y="120"/>
                  <a:pt x="2" y="120"/>
                  <a:pt x="2" y="120"/>
                </a:cubicBezTo>
                <a:lnTo>
                  <a:pt x="0" y="120"/>
                </a:lnTo>
                <a:close/>
                <a:moveTo>
                  <a:pt x="0" y="104"/>
                </a:moveTo>
                <a:cubicBezTo>
                  <a:pt x="0" y="112"/>
                  <a:pt x="0" y="112"/>
                  <a:pt x="0" y="112"/>
                </a:cubicBezTo>
                <a:cubicBezTo>
                  <a:pt x="2" y="112"/>
                  <a:pt x="2" y="112"/>
                  <a:pt x="2" y="112"/>
                </a:cubicBezTo>
                <a:cubicBezTo>
                  <a:pt x="2" y="104"/>
                  <a:pt x="2" y="104"/>
                  <a:pt x="2" y="104"/>
                </a:cubicBezTo>
                <a:lnTo>
                  <a:pt x="0" y="104"/>
                </a:lnTo>
                <a:close/>
                <a:moveTo>
                  <a:pt x="0" y="88"/>
                </a:moveTo>
                <a:cubicBezTo>
                  <a:pt x="0" y="96"/>
                  <a:pt x="0" y="96"/>
                  <a:pt x="0" y="96"/>
                </a:cubicBezTo>
                <a:cubicBezTo>
                  <a:pt x="2" y="96"/>
                  <a:pt x="2" y="96"/>
                  <a:pt x="2" y="96"/>
                </a:cubicBezTo>
                <a:cubicBezTo>
                  <a:pt x="2" y="88"/>
                  <a:pt x="2" y="88"/>
                  <a:pt x="2" y="88"/>
                </a:cubicBezTo>
                <a:lnTo>
                  <a:pt x="0" y="88"/>
                </a:lnTo>
                <a:close/>
                <a:moveTo>
                  <a:pt x="0" y="72"/>
                </a:moveTo>
                <a:cubicBezTo>
                  <a:pt x="0" y="80"/>
                  <a:pt x="0" y="80"/>
                  <a:pt x="0" y="80"/>
                </a:cubicBezTo>
                <a:cubicBezTo>
                  <a:pt x="2" y="80"/>
                  <a:pt x="2" y="80"/>
                  <a:pt x="2" y="80"/>
                </a:cubicBezTo>
                <a:cubicBezTo>
                  <a:pt x="2" y="72"/>
                  <a:pt x="2" y="72"/>
                  <a:pt x="2" y="72"/>
                </a:cubicBezTo>
                <a:lnTo>
                  <a:pt x="0" y="72"/>
                </a:lnTo>
                <a:close/>
                <a:moveTo>
                  <a:pt x="0" y="56"/>
                </a:moveTo>
                <a:cubicBezTo>
                  <a:pt x="0" y="64"/>
                  <a:pt x="0" y="64"/>
                  <a:pt x="0" y="64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56"/>
                  <a:pt x="2" y="56"/>
                  <a:pt x="2" y="56"/>
                </a:cubicBezTo>
                <a:lnTo>
                  <a:pt x="0" y="56"/>
                </a:lnTo>
                <a:close/>
                <a:moveTo>
                  <a:pt x="0" y="40"/>
                </a:moveTo>
                <a:cubicBezTo>
                  <a:pt x="0" y="48"/>
                  <a:pt x="0" y="48"/>
                  <a:pt x="0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0"/>
                  <a:pt x="2" y="40"/>
                  <a:pt x="2" y="40"/>
                </a:cubicBezTo>
                <a:lnTo>
                  <a:pt x="0" y="40"/>
                </a:lnTo>
                <a:close/>
                <a:moveTo>
                  <a:pt x="0" y="24"/>
                </a:moveTo>
                <a:cubicBezTo>
                  <a:pt x="0" y="32"/>
                  <a:pt x="0" y="32"/>
                  <a:pt x="0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24"/>
                  <a:pt x="2" y="24"/>
                  <a:pt x="2" y="24"/>
                </a:cubicBezTo>
                <a:lnTo>
                  <a:pt x="0" y="24"/>
                </a:lnTo>
                <a:close/>
                <a:moveTo>
                  <a:pt x="2" y="8"/>
                </a:moveTo>
                <a:cubicBezTo>
                  <a:pt x="1" y="10"/>
                  <a:pt x="0" y="13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3"/>
                  <a:pt x="3" y="11"/>
                  <a:pt x="4" y="9"/>
                </a:cubicBezTo>
                <a:lnTo>
                  <a:pt x="2" y="8"/>
                </a:lnTo>
                <a:close/>
                <a:moveTo>
                  <a:pt x="16" y="0"/>
                </a:moveTo>
                <a:cubicBezTo>
                  <a:pt x="13" y="0"/>
                  <a:pt x="11" y="0"/>
                  <a:pt x="8" y="2"/>
                </a:cubicBezTo>
                <a:cubicBezTo>
                  <a:pt x="9" y="4"/>
                  <a:pt x="9" y="4"/>
                  <a:pt x="9" y="4"/>
                </a:cubicBezTo>
                <a:cubicBezTo>
                  <a:pt x="11" y="2"/>
                  <a:pt x="14" y="2"/>
                  <a:pt x="16" y="2"/>
                </a:cubicBezTo>
                <a:cubicBezTo>
                  <a:pt x="16" y="0"/>
                  <a:pt x="16" y="0"/>
                  <a:pt x="16" y="0"/>
                </a:cubicBezTo>
                <a:close/>
                <a:moveTo>
                  <a:pt x="32" y="0"/>
                </a:moveTo>
                <a:cubicBezTo>
                  <a:pt x="24" y="0"/>
                  <a:pt x="24" y="0"/>
                  <a:pt x="24" y="0"/>
                </a:cubicBezTo>
                <a:cubicBezTo>
                  <a:pt x="24" y="2"/>
                  <a:pt x="24" y="2"/>
                  <a:pt x="24" y="2"/>
                </a:cubicBezTo>
                <a:cubicBezTo>
                  <a:pt x="32" y="2"/>
                  <a:pt x="32" y="2"/>
                  <a:pt x="32" y="2"/>
                </a:cubicBezTo>
                <a:lnTo>
                  <a:pt x="32" y="0"/>
                </a:lnTo>
                <a:close/>
                <a:moveTo>
                  <a:pt x="48" y="0"/>
                </a:moveTo>
                <a:cubicBezTo>
                  <a:pt x="40" y="0"/>
                  <a:pt x="40" y="0"/>
                  <a:pt x="40" y="0"/>
                </a:cubicBezTo>
                <a:cubicBezTo>
                  <a:pt x="40" y="2"/>
                  <a:pt x="40" y="2"/>
                  <a:pt x="40" y="2"/>
                </a:cubicBezTo>
                <a:cubicBezTo>
                  <a:pt x="48" y="2"/>
                  <a:pt x="48" y="2"/>
                  <a:pt x="48" y="2"/>
                </a:cubicBezTo>
                <a:lnTo>
                  <a:pt x="48" y="0"/>
                </a:lnTo>
                <a:close/>
                <a:moveTo>
                  <a:pt x="64" y="0"/>
                </a:moveTo>
                <a:cubicBezTo>
                  <a:pt x="56" y="0"/>
                  <a:pt x="56" y="0"/>
                  <a:pt x="56" y="0"/>
                </a:cubicBezTo>
                <a:cubicBezTo>
                  <a:pt x="56" y="2"/>
                  <a:pt x="56" y="2"/>
                  <a:pt x="56" y="2"/>
                </a:cubicBezTo>
                <a:cubicBezTo>
                  <a:pt x="64" y="2"/>
                  <a:pt x="64" y="2"/>
                  <a:pt x="64" y="2"/>
                </a:cubicBezTo>
                <a:lnTo>
                  <a:pt x="64" y="0"/>
                </a:lnTo>
                <a:close/>
                <a:moveTo>
                  <a:pt x="80" y="0"/>
                </a:moveTo>
                <a:cubicBezTo>
                  <a:pt x="72" y="0"/>
                  <a:pt x="72" y="0"/>
                  <a:pt x="72" y="0"/>
                </a:cubicBezTo>
                <a:cubicBezTo>
                  <a:pt x="72" y="2"/>
                  <a:pt x="72" y="2"/>
                  <a:pt x="72" y="2"/>
                </a:cubicBezTo>
                <a:cubicBezTo>
                  <a:pt x="80" y="2"/>
                  <a:pt x="80" y="2"/>
                  <a:pt x="80" y="2"/>
                </a:cubicBezTo>
                <a:lnTo>
                  <a:pt x="80" y="0"/>
                </a:lnTo>
                <a:close/>
                <a:moveTo>
                  <a:pt x="96" y="4"/>
                </a:moveTo>
                <a:cubicBezTo>
                  <a:pt x="94" y="2"/>
                  <a:pt x="91" y="1"/>
                  <a:pt x="88" y="0"/>
                </a:cubicBezTo>
                <a:cubicBezTo>
                  <a:pt x="88" y="2"/>
                  <a:pt x="88" y="2"/>
                  <a:pt x="88" y="2"/>
                </a:cubicBezTo>
                <a:cubicBezTo>
                  <a:pt x="90" y="3"/>
                  <a:pt x="93" y="4"/>
                  <a:pt x="94" y="6"/>
                </a:cubicBezTo>
                <a:cubicBezTo>
                  <a:pt x="96" y="4"/>
                  <a:pt x="96" y="4"/>
                  <a:pt x="96" y="4"/>
                </a:cubicBezTo>
                <a:close/>
                <a:moveTo>
                  <a:pt x="101" y="20"/>
                </a:moveTo>
                <a:cubicBezTo>
                  <a:pt x="101" y="16"/>
                  <a:pt x="101" y="16"/>
                  <a:pt x="101" y="16"/>
                </a:cubicBezTo>
                <a:cubicBezTo>
                  <a:pt x="101" y="14"/>
                  <a:pt x="101" y="13"/>
                  <a:pt x="100" y="11"/>
                </a:cubicBezTo>
                <a:cubicBezTo>
                  <a:pt x="98" y="12"/>
                  <a:pt x="98" y="12"/>
                  <a:pt x="98" y="12"/>
                </a:cubicBezTo>
                <a:cubicBezTo>
                  <a:pt x="99" y="13"/>
                  <a:pt x="99" y="14"/>
                  <a:pt x="99" y="16"/>
                </a:cubicBezTo>
                <a:cubicBezTo>
                  <a:pt x="99" y="20"/>
                  <a:pt x="99" y="20"/>
                  <a:pt x="99" y="20"/>
                </a:cubicBezTo>
                <a:cubicBezTo>
                  <a:pt x="101" y="20"/>
                  <a:pt x="101" y="20"/>
                  <a:pt x="101" y="20"/>
                </a:cubicBezTo>
                <a:close/>
                <a:moveTo>
                  <a:pt x="101" y="36"/>
                </a:moveTo>
                <a:cubicBezTo>
                  <a:pt x="101" y="28"/>
                  <a:pt x="101" y="28"/>
                  <a:pt x="101" y="28"/>
                </a:cubicBezTo>
                <a:cubicBezTo>
                  <a:pt x="99" y="28"/>
                  <a:pt x="99" y="28"/>
                  <a:pt x="99" y="28"/>
                </a:cubicBezTo>
                <a:cubicBezTo>
                  <a:pt x="99" y="36"/>
                  <a:pt x="99" y="36"/>
                  <a:pt x="99" y="36"/>
                </a:cubicBezTo>
                <a:lnTo>
                  <a:pt x="101" y="36"/>
                </a:lnTo>
                <a:close/>
                <a:moveTo>
                  <a:pt x="101" y="52"/>
                </a:moveTo>
                <a:cubicBezTo>
                  <a:pt x="101" y="44"/>
                  <a:pt x="101" y="44"/>
                  <a:pt x="101" y="44"/>
                </a:cubicBezTo>
                <a:cubicBezTo>
                  <a:pt x="99" y="44"/>
                  <a:pt x="99" y="44"/>
                  <a:pt x="99" y="44"/>
                </a:cubicBezTo>
                <a:cubicBezTo>
                  <a:pt x="99" y="52"/>
                  <a:pt x="99" y="52"/>
                  <a:pt x="99" y="52"/>
                </a:cubicBezTo>
                <a:lnTo>
                  <a:pt x="101" y="52"/>
                </a:lnTo>
                <a:close/>
                <a:moveTo>
                  <a:pt x="101" y="68"/>
                </a:moveTo>
                <a:cubicBezTo>
                  <a:pt x="101" y="60"/>
                  <a:pt x="101" y="60"/>
                  <a:pt x="101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99" y="68"/>
                  <a:pt x="99" y="68"/>
                  <a:pt x="99" y="68"/>
                </a:cubicBezTo>
                <a:lnTo>
                  <a:pt x="101" y="68"/>
                </a:lnTo>
                <a:close/>
                <a:moveTo>
                  <a:pt x="101" y="84"/>
                </a:moveTo>
                <a:cubicBezTo>
                  <a:pt x="101" y="76"/>
                  <a:pt x="101" y="76"/>
                  <a:pt x="101" y="76"/>
                </a:cubicBezTo>
                <a:cubicBezTo>
                  <a:pt x="99" y="76"/>
                  <a:pt x="99" y="76"/>
                  <a:pt x="99" y="76"/>
                </a:cubicBezTo>
                <a:cubicBezTo>
                  <a:pt x="99" y="84"/>
                  <a:pt x="99" y="84"/>
                  <a:pt x="99" y="84"/>
                </a:cubicBezTo>
                <a:lnTo>
                  <a:pt x="101" y="84"/>
                </a:lnTo>
                <a:close/>
                <a:moveTo>
                  <a:pt x="101" y="100"/>
                </a:moveTo>
                <a:cubicBezTo>
                  <a:pt x="101" y="92"/>
                  <a:pt x="101" y="92"/>
                  <a:pt x="101" y="92"/>
                </a:cubicBezTo>
                <a:cubicBezTo>
                  <a:pt x="99" y="92"/>
                  <a:pt x="99" y="92"/>
                  <a:pt x="99" y="92"/>
                </a:cubicBezTo>
                <a:cubicBezTo>
                  <a:pt x="99" y="100"/>
                  <a:pt x="99" y="100"/>
                  <a:pt x="99" y="100"/>
                </a:cubicBezTo>
                <a:lnTo>
                  <a:pt x="101" y="100"/>
                </a:lnTo>
                <a:close/>
                <a:moveTo>
                  <a:pt x="101" y="116"/>
                </a:moveTo>
                <a:cubicBezTo>
                  <a:pt x="101" y="108"/>
                  <a:pt x="101" y="108"/>
                  <a:pt x="101" y="108"/>
                </a:cubicBezTo>
                <a:cubicBezTo>
                  <a:pt x="99" y="108"/>
                  <a:pt x="99" y="108"/>
                  <a:pt x="99" y="108"/>
                </a:cubicBezTo>
                <a:cubicBezTo>
                  <a:pt x="99" y="116"/>
                  <a:pt x="99" y="116"/>
                  <a:pt x="99" y="116"/>
                </a:cubicBezTo>
                <a:lnTo>
                  <a:pt x="101" y="116"/>
                </a:lnTo>
                <a:close/>
                <a:moveTo>
                  <a:pt x="101" y="132"/>
                </a:moveTo>
                <a:cubicBezTo>
                  <a:pt x="101" y="124"/>
                  <a:pt x="101" y="124"/>
                  <a:pt x="101" y="124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99" y="132"/>
                  <a:pt x="99" y="132"/>
                  <a:pt x="99" y="132"/>
                </a:cubicBezTo>
                <a:lnTo>
                  <a:pt x="101" y="132"/>
                </a:lnTo>
                <a:close/>
                <a:moveTo>
                  <a:pt x="101" y="148"/>
                </a:moveTo>
                <a:cubicBezTo>
                  <a:pt x="101" y="140"/>
                  <a:pt x="101" y="140"/>
                  <a:pt x="101" y="140"/>
                </a:cubicBezTo>
                <a:cubicBezTo>
                  <a:pt x="99" y="140"/>
                  <a:pt x="99" y="140"/>
                  <a:pt x="99" y="140"/>
                </a:cubicBezTo>
                <a:cubicBezTo>
                  <a:pt x="99" y="148"/>
                  <a:pt x="99" y="148"/>
                  <a:pt x="99" y="148"/>
                </a:cubicBezTo>
                <a:lnTo>
                  <a:pt x="101" y="148"/>
                </a:lnTo>
                <a:close/>
                <a:moveTo>
                  <a:pt x="101" y="164"/>
                </a:moveTo>
                <a:cubicBezTo>
                  <a:pt x="101" y="156"/>
                  <a:pt x="101" y="156"/>
                  <a:pt x="101" y="156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99" y="164"/>
                  <a:pt x="99" y="164"/>
                  <a:pt x="99" y="164"/>
                </a:cubicBezTo>
                <a:lnTo>
                  <a:pt x="101" y="164"/>
                </a:lnTo>
                <a:close/>
                <a:moveTo>
                  <a:pt x="101" y="180"/>
                </a:moveTo>
                <a:cubicBezTo>
                  <a:pt x="101" y="172"/>
                  <a:pt x="101" y="172"/>
                  <a:pt x="101" y="172"/>
                </a:cubicBezTo>
                <a:cubicBezTo>
                  <a:pt x="99" y="172"/>
                  <a:pt x="99" y="172"/>
                  <a:pt x="99" y="172"/>
                </a:cubicBezTo>
                <a:cubicBezTo>
                  <a:pt x="99" y="180"/>
                  <a:pt x="99" y="180"/>
                  <a:pt x="99" y="180"/>
                </a:cubicBezTo>
                <a:lnTo>
                  <a:pt x="101" y="180"/>
                </a:lnTo>
                <a:close/>
                <a:moveTo>
                  <a:pt x="101" y="196"/>
                </a:moveTo>
                <a:cubicBezTo>
                  <a:pt x="101" y="188"/>
                  <a:pt x="101" y="188"/>
                  <a:pt x="101" y="188"/>
                </a:cubicBezTo>
                <a:cubicBezTo>
                  <a:pt x="99" y="188"/>
                  <a:pt x="99" y="188"/>
                  <a:pt x="99" y="188"/>
                </a:cubicBezTo>
                <a:cubicBezTo>
                  <a:pt x="99" y="196"/>
                  <a:pt x="99" y="196"/>
                  <a:pt x="99" y="196"/>
                </a:cubicBezTo>
                <a:lnTo>
                  <a:pt x="101" y="196"/>
                </a:lnTo>
                <a:close/>
                <a:moveTo>
                  <a:pt x="101" y="212"/>
                </a:moveTo>
                <a:cubicBezTo>
                  <a:pt x="101" y="204"/>
                  <a:pt x="101" y="204"/>
                  <a:pt x="101" y="204"/>
                </a:cubicBezTo>
                <a:cubicBezTo>
                  <a:pt x="99" y="204"/>
                  <a:pt x="99" y="204"/>
                  <a:pt x="99" y="204"/>
                </a:cubicBezTo>
                <a:cubicBezTo>
                  <a:pt x="99" y="212"/>
                  <a:pt x="99" y="212"/>
                  <a:pt x="99" y="212"/>
                </a:cubicBezTo>
                <a:lnTo>
                  <a:pt x="101" y="212"/>
                </a:lnTo>
                <a:close/>
                <a:moveTo>
                  <a:pt x="101" y="228"/>
                </a:moveTo>
                <a:cubicBezTo>
                  <a:pt x="101" y="220"/>
                  <a:pt x="101" y="220"/>
                  <a:pt x="101" y="220"/>
                </a:cubicBezTo>
                <a:cubicBezTo>
                  <a:pt x="99" y="220"/>
                  <a:pt x="99" y="220"/>
                  <a:pt x="99" y="220"/>
                </a:cubicBezTo>
                <a:cubicBezTo>
                  <a:pt x="99" y="228"/>
                  <a:pt x="99" y="228"/>
                  <a:pt x="99" y="228"/>
                </a:cubicBezTo>
                <a:lnTo>
                  <a:pt x="101" y="228"/>
                </a:lnTo>
                <a:close/>
                <a:moveTo>
                  <a:pt x="101" y="244"/>
                </a:moveTo>
                <a:cubicBezTo>
                  <a:pt x="101" y="236"/>
                  <a:pt x="101" y="236"/>
                  <a:pt x="101" y="236"/>
                </a:cubicBezTo>
                <a:cubicBezTo>
                  <a:pt x="99" y="236"/>
                  <a:pt x="99" y="236"/>
                  <a:pt x="99" y="236"/>
                </a:cubicBezTo>
                <a:cubicBezTo>
                  <a:pt x="99" y="244"/>
                  <a:pt x="99" y="244"/>
                  <a:pt x="99" y="244"/>
                </a:cubicBezTo>
                <a:lnTo>
                  <a:pt x="101" y="244"/>
                </a:lnTo>
                <a:close/>
                <a:moveTo>
                  <a:pt x="101" y="260"/>
                </a:moveTo>
                <a:cubicBezTo>
                  <a:pt x="101" y="252"/>
                  <a:pt x="101" y="252"/>
                  <a:pt x="101" y="252"/>
                </a:cubicBezTo>
                <a:cubicBezTo>
                  <a:pt x="99" y="252"/>
                  <a:pt x="99" y="252"/>
                  <a:pt x="99" y="252"/>
                </a:cubicBezTo>
                <a:cubicBezTo>
                  <a:pt x="99" y="260"/>
                  <a:pt x="99" y="260"/>
                  <a:pt x="99" y="260"/>
                </a:cubicBezTo>
                <a:lnTo>
                  <a:pt x="101" y="260"/>
                </a:lnTo>
                <a:close/>
                <a:moveTo>
                  <a:pt x="101" y="276"/>
                </a:moveTo>
                <a:cubicBezTo>
                  <a:pt x="101" y="268"/>
                  <a:pt x="101" y="268"/>
                  <a:pt x="101" y="268"/>
                </a:cubicBezTo>
                <a:cubicBezTo>
                  <a:pt x="99" y="268"/>
                  <a:pt x="99" y="268"/>
                  <a:pt x="99" y="268"/>
                </a:cubicBezTo>
                <a:cubicBezTo>
                  <a:pt x="99" y="276"/>
                  <a:pt x="99" y="276"/>
                  <a:pt x="99" y="276"/>
                </a:cubicBezTo>
                <a:lnTo>
                  <a:pt x="101" y="276"/>
                </a:lnTo>
                <a:close/>
                <a:moveTo>
                  <a:pt x="100" y="292"/>
                </a:moveTo>
                <a:cubicBezTo>
                  <a:pt x="101" y="290"/>
                  <a:pt x="101" y="289"/>
                  <a:pt x="101" y="288"/>
                </a:cubicBezTo>
                <a:cubicBezTo>
                  <a:pt x="101" y="284"/>
                  <a:pt x="101" y="284"/>
                  <a:pt x="101" y="284"/>
                </a:cubicBezTo>
                <a:cubicBezTo>
                  <a:pt x="99" y="284"/>
                  <a:pt x="99" y="284"/>
                  <a:pt x="99" y="284"/>
                </a:cubicBezTo>
                <a:cubicBezTo>
                  <a:pt x="99" y="288"/>
                  <a:pt x="99" y="288"/>
                  <a:pt x="99" y="288"/>
                </a:cubicBezTo>
                <a:cubicBezTo>
                  <a:pt x="99" y="289"/>
                  <a:pt x="99" y="290"/>
                  <a:pt x="98" y="291"/>
                </a:cubicBezTo>
                <a:lnTo>
                  <a:pt x="100" y="292"/>
                </a:lnTo>
                <a:close/>
                <a:moveTo>
                  <a:pt x="89" y="303"/>
                </a:moveTo>
                <a:cubicBezTo>
                  <a:pt x="92" y="303"/>
                  <a:pt x="94" y="301"/>
                  <a:pt x="96" y="299"/>
                </a:cubicBezTo>
                <a:cubicBezTo>
                  <a:pt x="95" y="298"/>
                  <a:pt x="95" y="298"/>
                  <a:pt x="95" y="298"/>
                </a:cubicBezTo>
                <a:cubicBezTo>
                  <a:pt x="93" y="299"/>
                  <a:pt x="91" y="301"/>
                  <a:pt x="88" y="301"/>
                </a:cubicBezTo>
                <a:cubicBezTo>
                  <a:pt x="89" y="303"/>
                  <a:pt x="89" y="303"/>
                  <a:pt x="89" y="303"/>
                </a:cubicBezTo>
                <a:close/>
                <a:moveTo>
                  <a:pt x="73" y="304"/>
                </a:moveTo>
                <a:cubicBezTo>
                  <a:pt x="81" y="304"/>
                  <a:pt x="81" y="304"/>
                  <a:pt x="81" y="304"/>
                </a:cubicBezTo>
                <a:cubicBezTo>
                  <a:pt x="81" y="302"/>
                  <a:pt x="81" y="302"/>
                  <a:pt x="81" y="302"/>
                </a:cubicBezTo>
                <a:cubicBezTo>
                  <a:pt x="73" y="302"/>
                  <a:pt x="73" y="302"/>
                  <a:pt x="73" y="302"/>
                </a:cubicBezTo>
                <a:lnTo>
                  <a:pt x="73" y="304"/>
                </a:lnTo>
                <a:close/>
                <a:moveTo>
                  <a:pt x="57" y="304"/>
                </a:moveTo>
                <a:cubicBezTo>
                  <a:pt x="65" y="304"/>
                  <a:pt x="65" y="304"/>
                  <a:pt x="65" y="304"/>
                </a:cubicBezTo>
                <a:cubicBezTo>
                  <a:pt x="65" y="302"/>
                  <a:pt x="65" y="302"/>
                  <a:pt x="65" y="302"/>
                </a:cubicBezTo>
                <a:cubicBezTo>
                  <a:pt x="57" y="302"/>
                  <a:pt x="57" y="302"/>
                  <a:pt x="57" y="302"/>
                </a:cubicBezTo>
                <a:lnTo>
                  <a:pt x="57" y="304"/>
                </a:lnTo>
                <a:close/>
                <a:moveTo>
                  <a:pt x="41" y="304"/>
                </a:moveTo>
                <a:cubicBezTo>
                  <a:pt x="49" y="304"/>
                  <a:pt x="49" y="304"/>
                  <a:pt x="49" y="304"/>
                </a:cubicBezTo>
                <a:cubicBezTo>
                  <a:pt x="49" y="302"/>
                  <a:pt x="49" y="302"/>
                  <a:pt x="49" y="302"/>
                </a:cubicBezTo>
                <a:cubicBezTo>
                  <a:pt x="41" y="302"/>
                  <a:pt x="41" y="302"/>
                  <a:pt x="41" y="302"/>
                </a:cubicBezTo>
                <a:lnTo>
                  <a:pt x="41" y="304"/>
                </a:lnTo>
                <a:close/>
                <a:moveTo>
                  <a:pt x="25" y="304"/>
                </a:moveTo>
                <a:cubicBezTo>
                  <a:pt x="33" y="304"/>
                  <a:pt x="33" y="304"/>
                  <a:pt x="33" y="304"/>
                </a:cubicBezTo>
                <a:cubicBezTo>
                  <a:pt x="33" y="302"/>
                  <a:pt x="33" y="302"/>
                  <a:pt x="33" y="302"/>
                </a:cubicBezTo>
                <a:cubicBezTo>
                  <a:pt x="25" y="302"/>
                  <a:pt x="25" y="302"/>
                  <a:pt x="25" y="302"/>
                </a:cubicBezTo>
                <a:lnTo>
                  <a:pt x="25" y="304"/>
                </a:lnTo>
                <a:close/>
                <a:moveTo>
                  <a:pt x="8" y="302"/>
                </a:moveTo>
                <a:cubicBezTo>
                  <a:pt x="11" y="303"/>
                  <a:pt x="14" y="304"/>
                  <a:pt x="17" y="304"/>
                </a:cubicBezTo>
                <a:cubicBezTo>
                  <a:pt x="17" y="302"/>
                  <a:pt x="17" y="302"/>
                  <a:pt x="17" y="302"/>
                </a:cubicBezTo>
                <a:cubicBezTo>
                  <a:pt x="14" y="302"/>
                  <a:pt x="12" y="301"/>
                  <a:pt x="9" y="300"/>
                </a:cubicBezTo>
                <a:lnTo>
                  <a:pt x="8" y="302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2" name="Rectangle 133">
            <a:extLst>
              <a:ext uri="{FF2B5EF4-FFF2-40B4-BE49-F238E27FC236}">
                <a16:creationId xmlns:a16="http://schemas.microsoft.com/office/drawing/2014/main" id="{620DE816-4E57-2592-6A3E-BA297A53F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6560" y="6211728"/>
            <a:ext cx="414638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Structural /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13" name="Rectangle 134">
            <a:extLst>
              <a:ext uri="{FF2B5EF4-FFF2-40B4-BE49-F238E27FC236}">
                <a16:creationId xmlns:a16="http://schemas.microsoft.com/office/drawing/2014/main" id="{979846C9-B899-CFC1-6079-853A9C3D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6561" y="6293932"/>
            <a:ext cx="552318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 i="1">
                <a:solidFill>
                  <a:srgbClr val="4D4D4F"/>
                </a:solidFill>
                <a:latin typeface="Univers LT Std 57 Cn" panose="020B0506020202050204" pitchFamily="34" charset="0"/>
              </a:rPr>
              <a:t>functional links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14" name="Freeform 135">
            <a:extLst>
              <a:ext uri="{FF2B5EF4-FFF2-40B4-BE49-F238E27FC236}">
                <a16:creationId xmlns:a16="http://schemas.microsoft.com/office/drawing/2014/main" id="{8138E06F-017F-29C5-D349-666CBD2F9131}"/>
              </a:ext>
            </a:extLst>
          </p:cNvPr>
          <p:cNvSpPr>
            <a:spLocks/>
          </p:cNvSpPr>
          <p:nvPr/>
        </p:nvSpPr>
        <p:spPr bwMode="auto">
          <a:xfrm>
            <a:off x="8952340" y="6261964"/>
            <a:ext cx="190285" cy="12178"/>
          </a:xfrm>
          <a:custGeom>
            <a:avLst/>
            <a:gdLst>
              <a:gd name="T0" fmla="*/ 2 w 65"/>
              <a:gd name="T1" fmla="*/ 4 h 4"/>
              <a:gd name="T2" fmla="*/ 63 w 65"/>
              <a:gd name="T3" fmla="*/ 4 h 4"/>
              <a:gd name="T4" fmla="*/ 65 w 65"/>
              <a:gd name="T5" fmla="*/ 2 h 4"/>
              <a:gd name="T6" fmla="*/ 63 w 65"/>
              <a:gd name="T7" fmla="*/ 0 h 4"/>
              <a:gd name="T8" fmla="*/ 2 w 65"/>
              <a:gd name="T9" fmla="*/ 0 h 4"/>
              <a:gd name="T10" fmla="*/ 0 w 65"/>
              <a:gd name="T11" fmla="*/ 2 h 4"/>
              <a:gd name="T12" fmla="*/ 2 w 65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" h="4">
                <a:moveTo>
                  <a:pt x="2" y="4"/>
                </a:moveTo>
                <a:cubicBezTo>
                  <a:pt x="63" y="4"/>
                  <a:pt x="63" y="4"/>
                  <a:pt x="63" y="4"/>
                </a:cubicBezTo>
                <a:cubicBezTo>
                  <a:pt x="64" y="4"/>
                  <a:pt x="65" y="4"/>
                  <a:pt x="65" y="2"/>
                </a:cubicBezTo>
                <a:cubicBezTo>
                  <a:pt x="65" y="1"/>
                  <a:pt x="64" y="0"/>
                  <a:pt x="6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4"/>
                  <a:pt x="1" y="4"/>
                  <a:pt x="2" y="4"/>
                </a:cubicBezTo>
              </a:path>
            </a:pathLst>
          </a:custGeom>
          <a:solidFill>
            <a:srgbClr val="4144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5" name="Freeform 136">
            <a:extLst>
              <a:ext uri="{FF2B5EF4-FFF2-40B4-BE49-F238E27FC236}">
                <a16:creationId xmlns:a16="http://schemas.microsoft.com/office/drawing/2014/main" id="{BB58E495-8565-C00E-6C03-049286C283E5}"/>
              </a:ext>
            </a:extLst>
          </p:cNvPr>
          <p:cNvSpPr>
            <a:spLocks/>
          </p:cNvSpPr>
          <p:nvPr/>
        </p:nvSpPr>
        <p:spPr bwMode="auto">
          <a:xfrm>
            <a:off x="9089344" y="6220862"/>
            <a:ext cx="57847" cy="97426"/>
          </a:xfrm>
          <a:custGeom>
            <a:avLst/>
            <a:gdLst>
              <a:gd name="T0" fmla="*/ 6 w 38"/>
              <a:gd name="T1" fmla="*/ 64 h 64"/>
              <a:gd name="T2" fmla="*/ 0 w 38"/>
              <a:gd name="T3" fmla="*/ 58 h 64"/>
              <a:gd name="T4" fmla="*/ 27 w 38"/>
              <a:gd name="T5" fmla="*/ 31 h 64"/>
              <a:gd name="T6" fmla="*/ 0 w 38"/>
              <a:gd name="T7" fmla="*/ 6 h 64"/>
              <a:gd name="T8" fmla="*/ 6 w 38"/>
              <a:gd name="T9" fmla="*/ 0 h 64"/>
              <a:gd name="T10" fmla="*/ 38 w 38"/>
              <a:gd name="T11" fmla="*/ 31 h 64"/>
              <a:gd name="T12" fmla="*/ 6 w 38"/>
              <a:gd name="T13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64">
                <a:moveTo>
                  <a:pt x="6" y="64"/>
                </a:moveTo>
                <a:lnTo>
                  <a:pt x="0" y="58"/>
                </a:lnTo>
                <a:lnTo>
                  <a:pt x="27" y="31"/>
                </a:lnTo>
                <a:lnTo>
                  <a:pt x="0" y="6"/>
                </a:lnTo>
                <a:lnTo>
                  <a:pt x="6" y="0"/>
                </a:lnTo>
                <a:lnTo>
                  <a:pt x="38" y="31"/>
                </a:lnTo>
                <a:lnTo>
                  <a:pt x="6" y="64"/>
                </a:lnTo>
                <a:close/>
              </a:path>
            </a:pathLst>
          </a:custGeom>
          <a:solidFill>
            <a:srgbClr val="4144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6" name="Freeform 137">
            <a:extLst>
              <a:ext uri="{FF2B5EF4-FFF2-40B4-BE49-F238E27FC236}">
                <a16:creationId xmlns:a16="http://schemas.microsoft.com/office/drawing/2014/main" id="{9632768C-ADB3-0835-2275-87570B7633E4}"/>
              </a:ext>
            </a:extLst>
          </p:cNvPr>
          <p:cNvSpPr>
            <a:spLocks/>
          </p:cNvSpPr>
          <p:nvPr/>
        </p:nvSpPr>
        <p:spPr bwMode="auto">
          <a:xfrm>
            <a:off x="426050" y="3129112"/>
            <a:ext cx="1561859" cy="1826736"/>
          </a:xfrm>
          <a:custGeom>
            <a:avLst/>
            <a:gdLst>
              <a:gd name="T0" fmla="*/ 0 w 534"/>
              <a:gd name="T1" fmla="*/ 613 h 624"/>
              <a:gd name="T2" fmla="*/ 12 w 534"/>
              <a:gd name="T3" fmla="*/ 624 h 624"/>
              <a:gd name="T4" fmla="*/ 522 w 534"/>
              <a:gd name="T5" fmla="*/ 624 h 624"/>
              <a:gd name="T6" fmla="*/ 534 w 534"/>
              <a:gd name="T7" fmla="*/ 613 h 624"/>
              <a:gd name="T8" fmla="*/ 534 w 534"/>
              <a:gd name="T9" fmla="*/ 12 h 624"/>
              <a:gd name="T10" fmla="*/ 522 w 534"/>
              <a:gd name="T11" fmla="*/ 0 h 624"/>
              <a:gd name="T12" fmla="*/ 12 w 534"/>
              <a:gd name="T13" fmla="*/ 0 h 624"/>
              <a:gd name="T14" fmla="*/ 0 w 534"/>
              <a:gd name="T15" fmla="*/ 12 h 624"/>
              <a:gd name="T16" fmla="*/ 0 w 534"/>
              <a:gd name="T17" fmla="*/ 613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" h="624">
                <a:moveTo>
                  <a:pt x="0" y="613"/>
                </a:moveTo>
                <a:cubicBezTo>
                  <a:pt x="0" y="619"/>
                  <a:pt x="6" y="624"/>
                  <a:pt x="12" y="624"/>
                </a:cubicBezTo>
                <a:cubicBezTo>
                  <a:pt x="522" y="624"/>
                  <a:pt x="522" y="624"/>
                  <a:pt x="522" y="624"/>
                </a:cubicBezTo>
                <a:cubicBezTo>
                  <a:pt x="529" y="624"/>
                  <a:pt x="534" y="619"/>
                  <a:pt x="534" y="613"/>
                </a:cubicBezTo>
                <a:cubicBezTo>
                  <a:pt x="534" y="12"/>
                  <a:pt x="534" y="12"/>
                  <a:pt x="534" y="12"/>
                </a:cubicBezTo>
                <a:cubicBezTo>
                  <a:pt x="534" y="6"/>
                  <a:pt x="529" y="0"/>
                  <a:pt x="52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6"/>
                  <a:pt x="0" y="12"/>
                </a:cubicBezTo>
                <a:lnTo>
                  <a:pt x="0" y="613"/>
                </a:lnTo>
                <a:close/>
              </a:path>
            </a:pathLst>
          </a:custGeom>
          <a:solidFill>
            <a:srgbClr val="CCEB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7" name="Freeform 138">
            <a:extLst>
              <a:ext uri="{FF2B5EF4-FFF2-40B4-BE49-F238E27FC236}">
                <a16:creationId xmlns:a16="http://schemas.microsoft.com/office/drawing/2014/main" id="{D1973D3F-1A62-69D4-C061-47267BBFF2DD}"/>
              </a:ext>
            </a:extLst>
          </p:cNvPr>
          <p:cNvSpPr>
            <a:spLocks/>
          </p:cNvSpPr>
          <p:nvPr/>
        </p:nvSpPr>
        <p:spPr bwMode="auto">
          <a:xfrm>
            <a:off x="416916" y="3119977"/>
            <a:ext cx="1580127" cy="1845004"/>
          </a:xfrm>
          <a:custGeom>
            <a:avLst/>
            <a:gdLst>
              <a:gd name="T0" fmla="*/ 3 w 540"/>
              <a:gd name="T1" fmla="*/ 616 h 630"/>
              <a:gd name="T2" fmla="*/ 0 w 540"/>
              <a:gd name="T3" fmla="*/ 616 h 630"/>
              <a:gd name="T4" fmla="*/ 15 w 540"/>
              <a:gd name="T5" fmla="*/ 630 h 630"/>
              <a:gd name="T6" fmla="*/ 525 w 540"/>
              <a:gd name="T7" fmla="*/ 630 h 630"/>
              <a:gd name="T8" fmla="*/ 540 w 540"/>
              <a:gd name="T9" fmla="*/ 616 h 630"/>
              <a:gd name="T10" fmla="*/ 540 w 540"/>
              <a:gd name="T11" fmla="*/ 15 h 630"/>
              <a:gd name="T12" fmla="*/ 525 w 540"/>
              <a:gd name="T13" fmla="*/ 0 h 630"/>
              <a:gd name="T14" fmla="*/ 15 w 540"/>
              <a:gd name="T15" fmla="*/ 0 h 630"/>
              <a:gd name="T16" fmla="*/ 0 w 540"/>
              <a:gd name="T17" fmla="*/ 15 h 630"/>
              <a:gd name="T18" fmla="*/ 0 w 540"/>
              <a:gd name="T19" fmla="*/ 616 h 630"/>
              <a:gd name="T20" fmla="*/ 3 w 540"/>
              <a:gd name="T21" fmla="*/ 616 h 630"/>
              <a:gd name="T22" fmla="*/ 6 w 540"/>
              <a:gd name="T23" fmla="*/ 616 h 630"/>
              <a:gd name="T24" fmla="*/ 6 w 540"/>
              <a:gd name="T25" fmla="*/ 15 h 630"/>
              <a:gd name="T26" fmla="*/ 15 w 540"/>
              <a:gd name="T27" fmla="*/ 6 h 630"/>
              <a:gd name="T28" fmla="*/ 525 w 540"/>
              <a:gd name="T29" fmla="*/ 6 h 630"/>
              <a:gd name="T30" fmla="*/ 534 w 540"/>
              <a:gd name="T31" fmla="*/ 15 h 630"/>
              <a:gd name="T32" fmla="*/ 534 w 540"/>
              <a:gd name="T33" fmla="*/ 616 h 630"/>
              <a:gd name="T34" fmla="*/ 525 w 540"/>
              <a:gd name="T35" fmla="*/ 624 h 630"/>
              <a:gd name="T36" fmla="*/ 15 w 540"/>
              <a:gd name="T37" fmla="*/ 624 h 630"/>
              <a:gd name="T38" fmla="*/ 6 w 540"/>
              <a:gd name="T39" fmla="*/ 616 h 630"/>
              <a:gd name="T40" fmla="*/ 3 w 540"/>
              <a:gd name="T41" fmla="*/ 616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40" h="630">
                <a:moveTo>
                  <a:pt x="3" y="616"/>
                </a:moveTo>
                <a:cubicBezTo>
                  <a:pt x="0" y="616"/>
                  <a:pt x="0" y="616"/>
                  <a:pt x="0" y="616"/>
                </a:cubicBezTo>
                <a:cubicBezTo>
                  <a:pt x="0" y="624"/>
                  <a:pt x="7" y="630"/>
                  <a:pt x="15" y="630"/>
                </a:cubicBezTo>
                <a:cubicBezTo>
                  <a:pt x="525" y="630"/>
                  <a:pt x="525" y="630"/>
                  <a:pt x="525" y="630"/>
                </a:cubicBezTo>
                <a:cubicBezTo>
                  <a:pt x="534" y="630"/>
                  <a:pt x="540" y="624"/>
                  <a:pt x="540" y="616"/>
                </a:cubicBezTo>
                <a:cubicBezTo>
                  <a:pt x="540" y="15"/>
                  <a:pt x="540" y="15"/>
                  <a:pt x="540" y="15"/>
                </a:cubicBezTo>
                <a:cubicBezTo>
                  <a:pt x="540" y="7"/>
                  <a:pt x="534" y="0"/>
                  <a:pt x="52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616"/>
                  <a:pt x="0" y="616"/>
                  <a:pt x="0" y="616"/>
                </a:cubicBezTo>
                <a:cubicBezTo>
                  <a:pt x="3" y="616"/>
                  <a:pt x="3" y="616"/>
                  <a:pt x="3" y="616"/>
                </a:cubicBezTo>
                <a:cubicBezTo>
                  <a:pt x="6" y="616"/>
                  <a:pt x="6" y="616"/>
                  <a:pt x="6" y="616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5" y="6"/>
                </a:cubicBezTo>
                <a:cubicBezTo>
                  <a:pt x="525" y="6"/>
                  <a:pt x="525" y="6"/>
                  <a:pt x="525" y="6"/>
                </a:cubicBezTo>
                <a:cubicBezTo>
                  <a:pt x="530" y="6"/>
                  <a:pt x="534" y="10"/>
                  <a:pt x="534" y="15"/>
                </a:cubicBezTo>
                <a:cubicBezTo>
                  <a:pt x="534" y="616"/>
                  <a:pt x="534" y="616"/>
                  <a:pt x="534" y="616"/>
                </a:cubicBezTo>
                <a:cubicBezTo>
                  <a:pt x="534" y="620"/>
                  <a:pt x="530" y="624"/>
                  <a:pt x="525" y="624"/>
                </a:cubicBezTo>
                <a:cubicBezTo>
                  <a:pt x="15" y="624"/>
                  <a:pt x="15" y="624"/>
                  <a:pt x="15" y="624"/>
                </a:cubicBezTo>
                <a:cubicBezTo>
                  <a:pt x="10" y="624"/>
                  <a:pt x="6" y="620"/>
                  <a:pt x="6" y="616"/>
                </a:cubicBezTo>
                <a:lnTo>
                  <a:pt x="3" y="616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8" name="Rectangle 139">
            <a:extLst>
              <a:ext uri="{FF2B5EF4-FFF2-40B4-BE49-F238E27FC236}">
                <a16:creationId xmlns:a16="http://schemas.microsoft.com/office/drawing/2014/main" id="{FB3CC8CD-FD34-9665-0CC3-3B71BA910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72" y="3167169"/>
            <a:ext cx="891136" cy="21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398" b="1">
                <a:solidFill>
                  <a:srgbClr val="0099D8"/>
                </a:solidFill>
                <a:latin typeface="Univers LT Std 47 Cn Lt" panose="020B0406020202040204" pitchFamily="34" charset="0"/>
              </a:rPr>
              <a:t>Governance</a:t>
            </a:r>
            <a:endParaRPr lang="en-US" altLang="en-US" sz="1598">
              <a:solidFill>
                <a:prstClr val="black"/>
              </a:solidFill>
            </a:endParaRPr>
          </a:p>
        </p:txBody>
      </p:sp>
      <p:sp>
        <p:nvSpPr>
          <p:cNvPr id="219" name="Freeform 140">
            <a:extLst>
              <a:ext uri="{FF2B5EF4-FFF2-40B4-BE49-F238E27FC236}">
                <a16:creationId xmlns:a16="http://schemas.microsoft.com/office/drawing/2014/main" id="{D42C9E43-6001-FEBE-17D4-EEBD890723AB}"/>
              </a:ext>
            </a:extLst>
          </p:cNvPr>
          <p:cNvSpPr>
            <a:spLocks noEditPoints="1"/>
          </p:cNvSpPr>
          <p:nvPr/>
        </p:nvSpPr>
        <p:spPr bwMode="auto">
          <a:xfrm>
            <a:off x="5782953" y="4252555"/>
            <a:ext cx="2718792" cy="2143370"/>
          </a:xfrm>
          <a:custGeom>
            <a:avLst/>
            <a:gdLst>
              <a:gd name="T0" fmla="*/ 20 w 929"/>
              <a:gd name="T1" fmla="*/ 729 h 732"/>
              <a:gd name="T2" fmla="*/ 50 w 929"/>
              <a:gd name="T3" fmla="*/ 729 h 732"/>
              <a:gd name="T4" fmla="*/ 83 w 929"/>
              <a:gd name="T5" fmla="*/ 726 h 732"/>
              <a:gd name="T6" fmla="*/ 107 w 929"/>
              <a:gd name="T7" fmla="*/ 732 h 732"/>
              <a:gd name="T8" fmla="*/ 147 w 929"/>
              <a:gd name="T9" fmla="*/ 726 h 732"/>
              <a:gd name="T10" fmla="*/ 163 w 929"/>
              <a:gd name="T11" fmla="*/ 732 h 732"/>
              <a:gd name="T12" fmla="*/ 187 w 929"/>
              <a:gd name="T13" fmla="*/ 726 h 732"/>
              <a:gd name="T14" fmla="*/ 220 w 929"/>
              <a:gd name="T15" fmla="*/ 729 h 732"/>
              <a:gd name="T16" fmla="*/ 250 w 929"/>
              <a:gd name="T17" fmla="*/ 729 h 732"/>
              <a:gd name="T18" fmla="*/ 283 w 929"/>
              <a:gd name="T19" fmla="*/ 726 h 732"/>
              <a:gd name="T20" fmla="*/ 307 w 929"/>
              <a:gd name="T21" fmla="*/ 732 h 732"/>
              <a:gd name="T22" fmla="*/ 347 w 929"/>
              <a:gd name="T23" fmla="*/ 726 h 732"/>
              <a:gd name="T24" fmla="*/ 363 w 929"/>
              <a:gd name="T25" fmla="*/ 732 h 732"/>
              <a:gd name="T26" fmla="*/ 387 w 929"/>
              <a:gd name="T27" fmla="*/ 726 h 732"/>
              <a:gd name="T28" fmla="*/ 420 w 929"/>
              <a:gd name="T29" fmla="*/ 729 h 732"/>
              <a:gd name="T30" fmla="*/ 450 w 929"/>
              <a:gd name="T31" fmla="*/ 729 h 732"/>
              <a:gd name="T32" fmla="*/ 483 w 929"/>
              <a:gd name="T33" fmla="*/ 726 h 732"/>
              <a:gd name="T34" fmla="*/ 507 w 929"/>
              <a:gd name="T35" fmla="*/ 732 h 732"/>
              <a:gd name="T36" fmla="*/ 547 w 929"/>
              <a:gd name="T37" fmla="*/ 726 h 732"/>
              <a:gd name="T38" fmla="*/ 563 w 929"/>
              <a:gd name="T39" fmla="*/ 732 h 732"/>
              <a:gd name="T40" fmla="*/ 587 w 929"/>
              <a:gd name="T41" fmla="*/ 726 h 732"/>
              <a:gd name="T42" fmla="*/ 620 w 929"/>
              <a:gd name="T43" fmla="*/ 729 h 732"/>
              <a:gd name="T44" fmla="*/ 650 w 929"/>
              <a:gd name="T45" fmla="*/ 729 h 732"/>
              <a:gd name="T46" fmla="*/ 683 w 929"/>
              <a:gd name="T47" fmla="*/ 726 h 732"/>
              <a:gd name="T48" fmla="*/ 707 w 929"/>
              <a:gd name="T49" fmla="*/ 732 h 732"/>
              <a:gd name="T50" fmla="*/ 747 w 929"/>
              <a:gd name="T51" fmla="*/ 726 h 732"/>
              <a:gd name="T52" fmla="*/ 763 w 929"/>
              <a:gd name="T53" fmla="*/ 732 h 732"/>
              <a:gd name="T54" fmla="*/ 787 w 929"/>
              <a:gd name="T55" fmla="*/ 726 h 732"/>
              <a:gd name="T56" fmla="*/ 820 w 929"/>
              <a:gd name="T57" fmla="*/ 729 h 732"/>
              <a:gd name="T58" fmla="*/ 850 w 929"/>
              <a:gd name="T59" fmla="*/ 729 h 732"/>
              <a:gd name="T60" fmla="*/ 883 w 929"/>
              <a:gd name="T61" fmla="*/ 726 h 732"/>
              <a:gd name="T62" fmla="*/ 907 w 929"/>
              <a:gd name="T63" fmla="*/ 732 h 732"/>
              <a:gd name="T64" fmla="*/ 926 w 929"/>
              <a:gd name="T65" fmla="*/ 732 h 732"/>
              <a:gd name="T66" fmla="*/ 929 w 929"/>
              <a:gd name="T67" fmla="*/ 707 h 732"/>
              <a:gd name="T68" fmla="*/ 923 w 929"/>
              <a:gd name="T69" fmla="*/ 667 h 732"/>
              <a:gd name="T70" fmla="*/ 929 w 929"/>
              <a:gd name="T71" fmla="*/ 651 h 732"/>
              <a:gd name="T72" fmla="*/ 923 w 929"/>
              <a:gd name="T73" fmla="*/ 627 h 732"/>
              <a:gd name="T74" fmla="*/ 926 w 929"/>
              <a:gd name="T75" fmla="*/ 594 h 732"/>
              <a:gd name="T76" fmla="*/ 926 w 929"/>
              <a:gd name="T77" fmla="*/ 564 h 732"/>
              <a:gd name="T78" fmla="*/ 923 w 929"/>
              <a:gd name="T79" fmla="*/ 531 h 732"/>
              <a:gd name="T80" fmla="*/ 929 w 929"/>
              <a:gd name="T81" fmla="*/ 507 h 732"/>
              <a:gd name="T82" fmla="*/ 923 w 929"/>
              <a:gd name="T83" fmla="*/ 467 h 732"/>
              <a:gd name="T84" fmla="*/ 929 w 929"/>
              <a:gd name="T85" fmla="*/ 451 h 732"/>
              <a:gd name="T86" fmla="*/ 923 w 929"/>
              <a:gd name="T87" fmla="*/ 427 h 732"/>
              <a:gd name="T88" fmla="*/ 926 w 929"/>
              <a:gd name="T89" fmla="*/ 394 h 732"/>
              <a:gd name="T90" fmla="*/ 926 w 929"/>
              <a:gd name="T91" fmla="*/ 364 h 732"/>
              <a:gd name="T92" fmla="*/ 923 w 929"/>
              <a:gd name="T93" fmla="*/ 331 h 732"/>
              <a:gd name="T94" fmla="*/ 929 w 929"/>
              <a:gd name="T95" fmla="*/ 307 h 732"/>
              <a:gd name="T96" fmla="*/ 923 w 929"/>
              <a:gd name="T97" fmla="*/ 267 h 732"/>
              <a:gd name="T98" fmla="*/ 929 w 929"/>
              <a:gd name="T99" fmla="*/ 251 h 732"/>
              <a:gd name="T100" fmla="*/ 923 w 929"/>
              <a:gd name="T101" fmla="*/ 227 h 732"/>
              <a:gd name="T102" fmla="*/ 926 w 929"/>
              <a:gd name="T103" fmla="*/ 194 h 732"/>
              <a:gd name="T104" fmla="*/ 926 w 929"/>
              <a:gd name="T105" fmla="*/ 164 h 732"/>
              <a:gd name="T106" fmla="*/ 923 w 929"/>
              <a:gd name="T107" fmla="*/ 131 h 732"/>
              <a:gd name="T108" fmla="*/ 929 w 929"/>
              <a:gd name="T109" fmla="*/ 107 h 732"/>
              <a:gd name="T110" fmla="*/ 923 w 929"/>
              <a:gd name="T111" fmla="*/ 67 h 732"/>
              <a:gd name="T112" fmla="*/ 929 w 929"/>
              <a:gd name="T113" fmla="*/ 51 h 732"/>
              <a:gd name="T114" fmla="*/ 923 w 929"/>
              <a:gd name="T115" fmla="*/ 27 h 732"/>
              <a:gd name="T116" fmla="*/ 917 w 929"/>
              <a:gd name="T117" fmla="*/ 3 h 732"/>
              <a:gd name="T118" fmla="*/ 887 w 929"/>
              <a:gd name="T119" fmla="*/ 3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9" h="732">
                <a:moveTo>
                  <a:pt x="7" y="726"/>
                </a:moveTo>
                <a:cubicBezTo>
                  <a:pt x="3" y="726"/>
                  <a:pt x="3" y="726"/>
                  <a:pt x="3" y="726"/>
                </a:cubicBezTo>
                <a:cubicBezTo>
                  <a:pt x="1" y="726"/>
                  <a:pt x="0" y="727"/>
                  <a:pt x="0" y="729"/>
                </a:cubicBezTo>
                <a:cubicBezTo>
                  <a:pt x="0" y="730"/>
                  <a:pt x="1" y="732"/>
                  <a:pt x="3" y="732"/>
                </a:cubicBezTo>
                <a:cubicBezTo>
                  <a:pt x="7" y="732"/>
                  <a:pt x="7" y="732"/>
                  <a:pt x="7" y="732"/>
                </a:cubicBezTo>
                <a:cubicBezTo>
                  <a:pt x="9" y="732"/>
                  <a:pt x="10" y="730"/>
                  <a:pt x="10" y="729"/>
                </a:cubicBezTo>
                <a:cubicBezTo>
                  <a:pt x="10" y="727"/>
                  <a:pt x="9" y="726"/>
                  <a:pt x="7" y="726"/>
                </a:cubicBezTo>
                <a:close/>
                <a:moveTo>
                  <a:pt x="27" y="726"/>
                </a:moveTo>
                <a:cubicBezTo>
                  <a:pt x="23" y="726"/>
                  <a:pt x="23" y="726"/>
                  <a:pt x="23" y="726"/>
                </a:cubicBezTo>
                <a:cubicBezTo>
                  <a:pt x="21" y="726"/>
                  <a:pt x="20" y="727"/>
                  <a:pt x="20" y="729"/>
                </a:cubicBezTo>
                <a:cubicBezTo>
                  <a:pt x="20" y="730"/>
                  <a:pt x="21" y="732"/>
                  <a:pt x="23" y="732"/>
                </a:cubicBezTo>
                <a:cubicBezTo>
                  <a:pt x="27" y="732"/>
                  <a:pt x="27" y="732"/>
                  <a:pt x="27" y="732"/>
                </a:cubicBezTo>
                <a:cubicBezTo>
                  <a:pt x="29" y="732"/>
                  <a:pt x="30" y="730"/>
                  <a:pt x="30" y="729"/>
                </a:cubicBezTo>
                <a:cubicBezTo>
                  <a:pt x="30" y="727"/>
                  <a:pt x="29" y="726"/>
                  <a:pt x="27" y="726"/>
                </a:cubicBezTo>
                <a:close/>
                <a:moveTo>
                  <a:pt x="47" y="726"/>
                </a:moveTo>
                <a:cubicBezTo>
                  <a:pt x="43" y="726"/>
                  <a:pt x="43" y="726"/>
                  <a:pt x="43" y="726"/>
                </a:cubicBezTo>
                <a:cubicBezTo>
                  <a:pt x="41" y="726"/>
                  <a:pt x="40" y="727"/>
                  <a:pt x="40" y="729"/>
                </a:cubicBezTo>
                <a:cubicBezTo>
                  <a:pt x="40" y="730"/>
                  <a:pt x="41" y="732"/>
                  <a:pt x="43" y="732"/>
                </a:cubicBezTo>
                <a:cubicBezTo>
                  <a:pt x="47" y="732"/>
                  <a:pt x="47" y="732"/>
                  <a:pt x="47" y="732"/>
                </a:cubicBezTo>
                <a:cubicBezTo>
                  <a:pt x="49" y="732"/>
                  <a:pt x="50" y="730"/>
                  <a:pt x="50" y="729"/>
                </a:cubicBezTo>
                <a:cubicBezTo>
                  <a:pt x="50" y="727"/>
                  <a:pt x="49" y="726"/>
                  <a:pt x="47" y="726"/>
                </a:cubicBezTo>
                <a:close/>
                <a:moveTo>
                  <a:pt x="67" y="726"/>
                </a:moveTo>
                <a:cubicBezTo>
                  <a:pt x="63" y="726"/>
                  <a:pt x="63" y="726"/>
                  <a:pt x="63" y="726"/>
                </a:cubicBezTo>
                <a:cubicBezTo>
                  <a:pt x="61" y="726"/>
                  <a:pt x="60" y="727"/>
                  <a:pt x="60" y="729"/>
                </a:cubicBezTo>
                <a:cubicBezTo>
                  <a:pt x="60" y="730"/>
                  <a:pt x="61" y="732"/>
                  <a:pt x="63" y="732"/>
                </a:cubicBezTo>
                <a:cubicBezTo>
                  <a:pt x="67" y="732"/>
                  <a:pt x="67" y="732"/>
                  <a:pt x="67" y="732"/>
                </a:cubicBezTo>
                <a:cubicBezTo>
                  <a:pt x="69" y="732"/>
                  <a:pt x="70" y="730"/>
                  <a:pt x="70" y="729"/>
                </a:cubicBezTo>
                <a:cubicBezTo>
                  <a:pt x="70" y="727"/>
                  <a:pt x="69" y="726"/>
                  <a:pt x="67" y="726"/>
                </a:cubicBezTo>
                <a:close/>
                <a:moveTo>
                  <a:pt x="87" y="726"/>
                </a:moveTo>
                <a:cubicBezTo>
                  <a:pt x="83" y="726"/>
                  <a:pt x="83" y="726"/>
                  <a:pt x="83" y="726"/>
                </a:cubicBezTo>
                <a:cubicBezTo>
                  <a:pt x="81" y="726"/>
                  <a:pt x="80" y="727"/>
                  <a:pt x="80" y="729"/>
                </a:cubicBezTo>
                <a:cubicBezTo>
                  <a:pt x="80" y="730"/>
                  <a:pt x="81" y="732"/>
                  <a:pt x="83" y="732"/>
                </a:cubicBezTo>
                <a:cubicBezTo>
                  <a:pt x="87" y="732"/>
                  <a:pt x="87" y="732"/>
                  <a:pt x="87" y="732"/>
                </a:cubicBezTo>
                <a:cubicBezTo>
                  <a:pt x="89" y="732"/>
                  <a:pt x="90" y="730"/>
                  <a:pt x="90" y="729"/>
                </a:cubicBezTo>
                <a:cubicBezTo>
                  <a:pt x="90" y="727"/>
                  <a:pt x="89" y="726"/>
                  <a:pt x="87" y="726"/>
                </a:cubicBezTo>
                <a:close/>
                <a:moveTo>
                  <a:pt x="107" y="726"/>
                </a:moveTo>
                <a:cubicBezTo>
                  <a:pt x="103" y="726"/>
                  <a:pt x="103" y="726"/>
                  <a:pt x="103" y="726"/>
                </a:cubicBezTo>
                <a:cubicBezTo>
                  <a:pt x="101" y="726"/>
                  <a:pt x="100" y="727"/>
                  <a:pt x="100" y="729"/>
                </a:cubicBezTo>
                <a:cubicBezTo>
                  <a:pt x="100" y="730"/>
                  <a:pt x="101" y="732"/>
                  <a:pt x="103" y="732"/>
                </a:cubicBezTo>
                <a:cubicBezTo>
                  <a:pt x="107" y="732"/>
                  <a:pt x="107" y="732"/>
                  <a:pt x="107" y="732"/>
                </a:cubicBezTo>
                <a:cubicBezTo>
                  <a:pt x="109" y="732"/>
                  <a:pt x="110" y="730"/>
                  <a:pt x="110" y="729"/>
                </a:cubicBezTo>
                <a:cubicBezTo>
                  <a:pt x="110" y="727"/>
                  <a:pt x="109" y="726"/>
                  <a:pt x="107" y="726"/>
                </a:cubicBezTo>
                <a:close/>
                <a:moveTo>
                  <a:pt x="127" y="726"/>
                </a:moveTo>
                <a:cubicBezTo>
                  <a:pt x="123" y="726"/>
                  <a:pt x="123" y="726"/>
                  <a:pt x="123" y="726"/>
                </a:cubicBezTo>
                <a:cubicBezTo>
                  <a:pt x="121" y="726"/>
                  <a:pt x="120" y="727"/>
                  <a:pt x="120" y="729"/>
                </a:cubicBezTo>
                <a:cubicBezTo>
                  <a:pt x="120" y="730"/>
                  <a:pt x="121" y="732"/>
                  <a:pt x="123" y="732"/>
                </a:cubicBezTo>
                <a:cubicBezTo>
                  <a:pt x="127" y="732"/>
                  <a:pt x="127" y="732"/>
                  <a:pt x="127" y="732"/>
                </a:cubicBezTo>
                <a:cubicBezTo>
                  <a:pt x="129" y="732"/>
                  <a:pt x="130" y="730"/>
                  <a:pt x="130" y="729"/>
                </a:cubicBezTo>
                <a:cubicBezTo>
                  <a:pt x="130" y="727"/>
                  <a:pt x="129" y="726"/>
                  <a:pt x="127" y="726"/>
                </a:cubicBezTo>
                <a:close/>
                <a:moveTo>
                  <a:pt x="147" y="726"/>
                </a:moveTo>
                <a:cubicBezTo>
                  <a:pt x="143" y="726"/>
                  <a:pt x="143" y="726"/>
                  <a:pt x="143" y="726"/>
                </a:cubicBezTo>
                <a:cubicBezTo>
                  <a:pt x="141" y="726"/>
                  <a:pt x="140" y="727"/>
                  <a:pt x="140" y="729"/>
                </a:cubicBezTo>
                <a:cubicBezTo>
                  <a:pt x="140" y="730"/>
                  <a:pt x="141" y="732"/>
                  <a:pt x="143" y="732"/>
                </a:cubicBezTo>
                <a:cubicBezTo>
                  <a:pt x="147" y="732"/>
                  <a:pt x="147" y="732"/>
                  <a:pt x="147" y="732"/>
                </a:cubicBezTo>
                <a:cubicBezTo>
                  <a:pt x="149" y="732"/>
                  <a:pt x="150" y="730"/>
                  <a:pt x="150" y="729"/>
                </a:cubicBezTo>
                <a:cubicBezTo>
                  <a:pt x="150" y="727"/>
                  <a:pt x="149" y="726"/>
                  <a:pt x="147" y="726"/>
                </a:cubicBezTo>
                <a:close/>
                <a:moveTo>
                  <a:pt x="167" y="726"/>
                </a:moveTo>
                <a:cubicBezTo>
                  <a:pt x="163" y="726"/>
                  <a:pt x="163" y="726"/>
                  <a:pt x="163" y="726"/>
                </a:cubicBezTo>
                <a:cubicBezTo>
                  <a:pt x="161" y="726"/>
                  <a:pt x="160" y="727"/>
                  <a:pt x="160" y="729"/>
                </a:cubicBezTo>
                <a:cubicBezTo>
                  <a:pt x="160" y="730"/>
                  <a:pt x="161" y="732"/>
                  <a:pt x="163" y="732"/>
                </a:cubicBezTo>
                <a:cubicBezTo>
                  <a:pt x="167" y="732"/>
                  <a:pt x="167" y="732"/>
                  <a:pt x="167" y="732"/>
                </a:cubicBezTo>
                <a:cubicBezTo>
                  <a:pt x="169" y="732"/>
                  <a:pt x="170" y="730"/>
                  <a:pt x="170" y="729"/>
                </a:cubicBezTo>
                <a:cubicBezTo>
                  <a:pt x="170" y="727"/>
                  <a:pt x="169" y="726"/>
                  <a:pt x="167" y="726"/>
                </a:cubicBezTo>
                <a:close/>
                <a:moveTo>
                  <a:pt x="187" y="726"/>
                </a:moveTo>
                <a:cubicBezTo>
                  <a:pt x="183" y="726"/>
                  <a:pt x="183" y="726"/>
                  <a:pt x="183" y="726"/>
                </a:cubicBezTo>
                <a:cubicBezTo>
                  <a:pt x="181" y="726"/>
                  <a:pt x="180" y="727"/>
                  <a:pt x="180" y="729"/>
                </a:cubicBezTo>
                <a:cubicBezTo>
                  <a:pt x="180" y="730"/>
                  <a:pt x="181" y="732"/>
                  <a:pt x="183" y="732"/>
                </a:cubicBezTo>
                <a:cubicBezTo>
                  <a:pt x="187" y="732"/>
                  <a:pt x="187" y="732"/>
                  <a:pt x="187" y="732"/>
                </a:cubicBezTo>
                <a:cubicBezTo>
                  <a:pt x="189" y="732"/>
                  <a:pt x="190" y="730"/>
                  <a:pt x="190" y="729"/>
                </a:cubicBezTo>
                <a:cubicBezTo>
                  <a:pt x="190" y="727"/>
                  <a:pt x="189" y="726"/>
                  <a:pt x="187" y="726"/>
                </a:cubicBezTo>
                <a:close/>
                <a:moveTo>
                  <a:pt x="207" y="726"/>
                </a:moveTo>
                <a:cubicBezTo>
                  <a:pt x="203" y="726"/>
                  <a:pt x="203" y="726"/>
                  <a:pt x="203" y="726"/>
                </a:cubicBezTo>
                <a:cubicBezTo>
                  <a:pt x="201" y="726"/>
                  <a:pt x="200" y="727"/>
                  <a:pt x="200" y="729"/>
                </a:cubicBezTo>
                <a:cubicBezTo>
                  <a:pt x="200" y="730"/>
                  <a:pt x="201" y="732"/>
                  <a:pt x="203" y="732"/>
                </a:cubicBezTo>
                <a:cubicBezTo>
                  <a:pt x="207" y="732"/>
                  <a:pt x="207" y="732"/>
                  <a:pt x="207" y="732"/>
                </a:cubicBezTo>
                <a:cubicBezTo>
                  <a:pt x="209" y="732"/>
                  <a:pt x="210" y="730"/>
                  <a:pt x="210" y="729"/>
                </a:cubicBezTo>
                <a:cubicBezTo>
                  <a:pt x="210" y="727"/>
                  <a:pt x="209" y="726"/>
                  <a:pt x="207" y="726"/>
                </a:cubicBezTo>
                <a:close/>
                <a:moveTo>
                  <a:pt x="227" y="726"/>
                </a:moveTo>
                <a:cubicBezTo>
                  <a:pt x="223" y="726"/>
                  <a:pt x="223" y="726"/>
                  <a:pt x="223" y="726"/>
                </a:cubicBezTo>
                <a:cubicBezTo>
                  <a:pt x="221" y="726"/>
                  <a:pt x="220" y="727"/>
                  <a:pt x="220" y="729"/>
                </a:cubicBezTo>
                <a:cubicBezTo>
                  <a:pt x="220" y="730"/>
                  <a:pt x="221" y="732"/>
                  <a:pt x="223" y="732"/>
                </a:cubicBezTo>
                <a:cubicBezTo>
                  <a:pt x="227" y="732"/>
                  <a:pt x="227" y="732"/>
                  <a:pt x="227" y="732"/>
                </a:cubicBezTo>
                <a:cubicBezTo>
                  <a:pt x="229" y="732"/>
                  <a:pt x="230" y="730"/>
                  <a:pt x="230" y="729"/>
                </a:cubicBezTo>
                <a:cubicBezTo>
                  <a:pt x="230" y="727"/>
                  <a:pt x="229" y="726"/>
                  <a:pt x="227" y="726"/>
                </a:cubicBezTo>
                <a:close/>
                <a:moveTo>
                  <a:pt x="247" y="726"/>
                </a:moveTo>
                <a:cubicBezTo>
                  <a:pt x="243" y="726"/>
                  <a:pt x="243" y="726"/>
                  <a:pt x="243" y="726"/>
                </a:cubicBezTo>
                <a:cubicBezTo>
                  <a:pt x="241" y="726"/>
                  <a:pt x="240" y="727"/>
                  <a:pt x="240" y="729"/>
                </a:cubicBezTo>
                <a:cubicBezTo>
                  <a:pt x="240" y="730"/>
                  <a:pt x="241" y="732"/>
                  <a:pt x="243" y="732"/>
                </a:cubicBezTo>
                <a:cubicBezTo>
                  <a:pt x="247" y="732"/>
                  <a:pt x="247" y="732"/>
                  <a:pt x="247" y="732"/>
                </a:cubicBezTo>
                <a:cubicBezTo>
                  <a:pt x="249" y="732"/>
                  <a:pt x="250" y="730"/>
                  <a:pt x="250" y="729"/>
                </a:cubicBezTo>
                <a:cubicBezTo>
                  <a:pt x="250" y="727"/>
                  <a:pt x="249" y="726"/>
                  <a:pt x="247" y="726"/>
                </a:cubicBezTo>
                <a:close/>
                <a:moveTo>
                  <a:pt x="267" y="726"/>
                </a:moveTo>
                <a:cubicBezTo>
                  <a:pt x="263" y="726"/>
                  <a:pt x="263" y="726"/>
                  <a:pt x="263" y="726"/>
                </a:cubicBezTo>
                <a:cubicBezTo>
                  <a:pt x="261" y="726"/>
                  <a:pt x="260" y="727"/>
                  <a:pt x="260" y="729"/>
                </a:cubicBezTo>
                <a:cubicBezTo>
                  <a:pt x="260" y="730"/>
                  <a:pt x="261" y="732"/>
                  <a:pt x="263" y="732"/>
                </a:cubicBezTo>
                <a:cubicBezTo>
                  <a:pt x="267" y="732"/>
                  <a:pt x="267" y="732"/>
                  <a:pt x="267" y="732"/>
                </a:cubicBezTo>
                <a:cubicBezTo>
                  <a:pt x="269" y="732"/>
                  <a:pt x="270" y="730"/>
                  <a:pt x="270" y="729"/>
                </a:cubicBezTo>
                <a:cubicBezTo>
                  <a:pt x="270" y="727"/>
                  <a:pt x="269" y="726"/>
                  <a:pt x="267" y="726"/>
                </a:cubicBezTo>
                <a:close/>
                <a:moveTo>
                  <a:pt x="287" y="726"/>
                </a:moveTo>
                <a:cubicBezTo>
                  <a:pt x="283" y="726"/>
                  <a:pt x="283" y="726"/>
                  <a:pt x="283" y="726"/>
                </a:cubicBezTo>
                <a:cubicBezTo>
                  <a:pt x="281" y="726"/>
                  <a:pt x="280" y="727"/>
                  <a:pt x="280" y="729"/>
                </a:cubicBezTo>
                <a:cubicBezTo>
                  <a:pt x="280" y="730"/>
                  <a:pt x="281" y="732"/>
                  <a:pt x="283" y="732"/>
                </a:cubicBezTo>
                <a:cubicBezTo>
                  <a:pt x="287" y="732"/>
                  <a:pt x="287" y="732"/>
                  <a:pt x="287" y="732"/>
                </a:cubicBezTo>
                <a:cubicBezTo>
                  <a:pt x="289" y="732"/>
                  <a:pt x="290" y="730"/>
                  <a:pt x="290" y="729"/>
                </a:cubicBezTo>
                <a:cubicBezTo>
                  <a:pt x="290" y="727"/>
                  <a:pt x="289" y="726"/>
                  <a:pt x="287" y="726"/>
                </a:cubicBezTo>
                <a:close/>
                <a:moveTo>
                  <a:pt x="307" y="726"/>
                </a:moveTo>
                <a:cubicBezTo>
                  <a:pt x="303" y="726"/>
                  <a:pt x="303" y="726"/>
                  <a:pt x="303" y="726"/>
                </a:cubicBezTo>
                <a:cubicBezTo>
                  <a:pt x="301" y="726"/>
                  <a:pt x="300" y="727"/>
                  <a:pt x="300" y="729"/>
                </a:cubicBezTo>
                <a:cubicBezTo>
                  <a:pt x="300" y="730"/>
                  <a:pt x="301" y="732"/>
                  <a:pt x="303" y="732"/>
                </a:cubicBezTo>
                <a:cubicBezTo>
                  <a:pt x="307" y="732"/>
                  <a:pt x="307" y="732"/>
                  <a:pt x="307" y="732"/>
                </a:cubicBezTo>
                <a:cubicBezTo>
                  <a:pt x="309" y="732"/>
                  <a:pt x="310" y="730"/>
                  <a:pt x="310" y="729"/>
                </a:cubicBezTo>
                <a:cubicBezTo>
                  <a:pt x="310" y="727"/>
                  <a:pt x="309" y="726"/>
                  <a:pt x="307" y="726"/>
                </a:cubicBezTo>
                <a:close/>
                <a:moveTo>
                  <a:pt x="327" y="726"/>
                </a:moveTo>
                <a:cubicBezTo>
                  <a:pt x="323" y="726"/>
                  <a:pt x="323" y="726"/>
                  <a:pt x="323" y="726"/>
                </a:cubicBezTo>
                <a:cubicBezTo>
                  <a:pt x="321" y="726"/>
                  <a:pt x="320" y="727"/>
                  <a:pt x="320" y="729"/>
                </a:cubicBezTo>
                <a:cubicBezTo>
                  <a:pt x="320" y="730"/>
                  <a:pt x="321" y="732"/>
                  <a:pt x="323" y="732"/>
                </a:cubicBezTo>
                <a:cubicBezTo>
                  <a:pt x="327" y="732"/>
                  <a:pt x="327" y="732"/>
                  <a:pt x="327" y="732"/>
                </a:cubicBezTo>
                <a:cubicBezTo>
                  <a:pt x="329" y="732"/>
                  <a:pt x="330" y="730"/>
                  <a:pt x="330" y="729"/>
                </a:cubicBezTo>
                <a:cubicBezTo>
                  <a:pt x="330" y="727"/>
                  <a:pt x="329" y="726"/>
                  <a:pt x="327" y="726"/>
                </a:cubicBezTo>
                <a:close/>
                <a:moveTo>
                  <a:pt x="347" y="726"/>
                </a:moveTo>
                <a:cubicBezTo>
                  <a:pt x="343" y="726"/>
                  <a:pt x="343" y="726"/>
                  <a:pt x="343" y="726"/>
                </a:cubicBezTo>
                <a:cubicBezTo>
                  <a:pt x="341" y="726"/>
                  <a:pt x="340" y="727"/>
                  <a:pt x="340" y="729"/>
                </a:cubicBezTo>
                <a:cubicBezTo>
                  <a:pt x="340" y="730"/>
                  <a:pt x="341" y="732"/>
                  <a:pt x="343" y="732"/>
                </a:cubicBezTo>
                <a:cubicBezTo>
                  <a:pt x="347" y="732"/>
                  <a:pt x="347" y="732"/>
                  <a:pt x="347" y="732"/>
                </a:cubicBezTo>
                <a:cubicBezTo>
                  <a:pt x="349" y="732"/>
                  <a:pt x="350" y="730"/>
                  <a:pt x="350" y="729"/>
                </a:cubicBezTo>
                <a:cubicBezTo>
                  <a:pt x="350" y="727"/>
                  <a:pt x="349" y="726"/>
                  <a:pt x="347" y="726"/>
                </a:cubicBezTo>
                <a:close/>
                <a:moveTo>
                  <a:pt x="367" y="726"/>
                </a:moveTo>
                <a:cubicBezTo>
                  <a:pt x="363" y="726"/>
                  <a:pt x="363" y="726"/>
                  <a:pt x="363" y="726"/>
                </a:cubicBezTo>
                <a:cubicBezTo>
                  <a:pt x="361" y="726"/>
                  <a:pt x="360" y="727"/>
                  <a:pt x="360" y="729"/>
                </a:cubicBezTo>
                <a:cubicBezTo>
                  <a:pt x="360" y="730"/>
                  <a:pt x="361" y="732"/>
                  <a:pt x="363" y="732"/>
                </a:cubicBezTo>
                <a:cubicBezTo>
                  <a:pt x="367" y="732"/>
                  <a:pt x="367" y="732"/>
                  <a:pt x="367" y="732"/>
                </a:cubicBezTo>
                <a:cubicBezTo>
                  <a:pt x="369" y="732"/>
                  <a:pt x="370" y="730"/>
                  <a:pt x="370" y="729"/>
                </a:cubicBezTo>
                <a:cubicBezTo>
                  <a:pt x="370" y="727"/>
                  <a:pt x="369" y="726"/>
                  <a:pt x="367" y="726"/>
                </a:cubicBezTo>
                <a:close/>
                <a:moveTo>
                  <a:pt x="387" y="726"/>
                </a:moveTo>
                <a:cubicBezTo>
                  <a:pt x="383" y="726"/>
                  <a:pt x="383" y="726"/>
                  <a:pt x="383" y="726"/>
                </a:cubicBezTo>
                <a:cubicBezTo>
                  <a:pt x="381" y="726"/>
                  <a:pt x="380" y="727"/>
                  <a:pt x="380" y="729"/>
                </a:cubicBezTo>
                <a:cubicBezTo>
                  <a:pt x="380" y="730"/>
                  <a:pt x="381" y="732"/>
                  <a:pt x="383" y="732"/>
                </a:cubicBezTo>
                <a:cubicBezTo>
                  <a:pt x="387" y="732"/>
                  <a:pt x="387" y="732"/>
                  <a:pt x="387" y="732"/>
                </a:cubicBezTo>
                <a:cubicBezTo>
                  <a:pt x="389" y="732"/>
                  <a:pt x="390" y="730"/>
                  <a:pt x="390" y="729"/>
                </a:cubicBezTo>
                <a:cubicBezTo>
                  <a:pt x="390" y="727"/>
                  <a:pt x="389" y="726"/>
                  <a:pt x="387" y="726"/>
                </a:cubicBezTo>
                <a:close/>
                <a:moveTo>
                  <a:pt x="407" y="726"/>
                </a:moveTo>
                <a:cubicBezTo>
                  <a:pt x="403" y="726"/>
                  <a:pt x="403" y="726"/>
                  <a:pt x="403" y="726"/>
                </a:cubicBezTo>
                <a:cubicBezTo>
                  <a:pt x="401" y="726"/>
                  <a:pt x="400" y="727"/>
                  <a:pt x="400" y="729"/>
                </a:cubicBezTo>
                <a:cubicBezTo>
                  <a:pt x="400" y="730"/>
                  <a:pt x="401" y="732"/>
                  <a:pt x="403" y="732"/>
                </a:cubicBezTo>
                <a:cubicBezTo>
                  <a:pt x="407" y="732"/>
                  <a:pt x="407" y="732"/>
                  <a:pt x="407" y="732"/>
                </a:cubicBezTo>
                <a:cubicBezTo>
                  <a:pt x="409" y="732"/>
                  <a:pt x="410" y="730"/>
                  <a:pt x="410" y="729"/>
                </a:cubicBezTo>
                <a:cubicBezTo>
                  <a:pt x="410" y="727"/>
                  <a:pt x="409" y="726"/>
                  <a:pt x="407" y="726"/>
                </a:cubicBezTo>
                <a:close/>
                <a:moveTo>
                  <a:pt x="427" y="726"/>
                </a:moveTo>
                <a:cubicBezTo>
                  <a:pt x="423" y="726"/>
                  <a:pt x="423" y="726"/>
                  <a:pt x="423" y="726"/>
                </a:cubicBezTo>
                <a:cubicBezTo>
                  <a:pt x="421" y="726"/>
                  <a:pt x="420" y="727"/>
                  <a:pt x="420" y="729"/>
                </a:cubicBezTo>
                <a:cubicBezTo>
                  <a:pt x="420" y="730"/>
                  <a:pt x="421" y="732"/>
                  <a:pt x="423" y="732"/>
                </a:cubicBezTo>
                <a:cubicBezTo>
                  <a:pt x="427" y="732"/>
                  <a:pt x="427" y="732"/>
                  <a:pt x="427" y="732"/>
                </a:cubicBezTo>
                <a:cubicBezTo>
                  <a:pt x="429" y="732"/>
                  <a:pt x="430" y="730"/>
                  <a:pt x="430" y="729"/>
                </a:cubicBezTo>
                <a:cubicBezTo>
                  <a:pt x="430" y="727"/>
                  <a:pt x="429" y="726"/>
                  <a:pt x="427" y="726"/>
                </a:cubicBezTo>
                <a:close/>
                <a:moveTo>
                  <a:pt x="447" y="726"/>
                </a:moveTo>
                <a:cubicBezTo>
                  <a:pt x="443" y="726"/>
                  <a:pt x="443" y="726"/>
                  <a:pt x="443" y="726"/>
                </a:cubicBezTo>
                <a:cubicBezTo>
                  <a:pt x="441" y="726"/>
                  <a:pt x="440" y="727"/>
                  <a:pt x="440" y="729"/>
                </a:cubicBezTo>
                <a:cubicBezTo>
                  <a:pt x="440" y="730"/>
                  <a:pt x="441" y="732"/>
                  <a:pt x="443" y="732"/>
                </a:cubicBezTo>
                <a:cubicBezTo>
                  <a:pt x="447" y="732"/>
                  <a:pt x="447" y="732"/>
                  <a:pt x="447" y="732"/>
                </a:cubicBezTo>
                <a:cubicBezTo>
                  <a:pt x="449" y="732"/>
                  <a:pt x="450" y="730"/>
                  <a:pt x="450" y="729"/>
                </a:cubicBezTo>
                <a:cubicBezTo>
                  <a:pt x="450" y="727"/>
                  <a:pt x="449" y="726"/>
                  <a:pt x="447" y="726"/>
                </a:cubicBezTo>
                <a:close/>
                <a:moveTo>
                  <a:pt x="467" y="726"/>
                </a:moveTo>
                <a:cubicBezTo>
                  <a:pt x="463" y="726"/>
                  <a:pt x="463" y="726"/>
                  <a:pt x="463" y="726"/>
                </a:cubicBezTo>
                <a:cubicBezTo>
                  <a:pt x="461" y="726"/>
                  <a:pt x="460" y="727"/>
                  <a:pt x="460" y="729"/>
                </a:cubicBezTo>
                <a:cubicBezTo>
                  <a:pt x="460" y="730"/>
                  <a:pt x="461" y="732"/>
                  <a:pt x="463" y="732"/>
                </a:cubicBezTo>
                <a:cubicBezTo>
                  <a:pt x="467" y="732"/>
                  <a:pt x="467" y="732"/>
                  <a:pt x="467" y="732"/>
                </a:cubicBezTo>
                <a:cubicBezTo>
                  <a:pt x="469" y="732"/>
                  <a:pt x="470" y="730"/>
                  <a:pt x="470" y="729"/>
                </a:cubicBezTo>
                <a:cubicBezTo>
                  <a:pt x="470" y="727"/>
                  <a:pt x="469" y="726"/>
                  <a:pt x="467" y="726"/>
                </a:cubicBezTo>
                <a:close/>
                <a:moveTo>
                  <a:pt x="487" y="726"/>
                </a:moveTo>
                <a:cubicBezTo>
                  <a:pt x="483" y="726"/>
                  <a:pt x="483" y="726"/>
                  <a:pt x="483" y="726"/>
                </a:cubicBezTo>
                <a:cubicBezTo>
                  <a:pt x="481" y="726"/>
                  <a:pt x="480" y="727"/>
                  <a:pt x="480" y="729"/>
                </a:cubicBezTo>
                <a:cubicBezTo>
                  <a:pt x="480" y="730"/>
                  <a:pt x="481" y="732"/>
                  <a:pt x="483" y="732"/>
                </a:cubicBezTo>
                <a:cubicBezTo>
                  <a:pt x="487" y="732"/>
                  <a:pt x="487" y="732"/>
                  <a:pt x="487" y="732"/>
                </a:cubicBezTo>
                <a:cubicBezTo>
                  <a:pt x="489" y="732"/>
                  <a:pt x="490" y="730"/>
                  <a:pt x="490" y="729"/>
                </a:cubicBezTo>
                <a:cubicBezTo>
                  <a:pt x="490" y="727"/>
                  <a:pt x="489" y="726"/>
                  <a:pt x="487" y="726"/>
                </a:cubicBezTo>
                <a:close/>
                <a:moveTo>
                  <a:pt x="507" y="726"/>
                </a:moveTo>
                <a:cubicBezTo>
                  <a:pt x="503" y="726"/>
                  <a:pt x="503" y="726"/>
                  <a:pt x="503" y="726"/>
                </a:cubicBezTo>
                <a:cubicBezTo>
                  <a:pt x="501" y="726"/>
                  <a:pt x="500" y="727"/>
                  <a:pt x="500" y="729"/>
                </a:cubicBezTo>
                <a:cubicBezTo>
                  <a:pt x="500" y="730"/>
                  <a:pt x="501" y="732"/>
                  <a:pt x="503" y="732"/>
                </a:cubicBezTo>
                <a:cubicBezTo>
                  <a:pt x="507" y="732"/>
                  <a:pt x="507" y="732"/>
                  <a:pt x="507" y="732"/>
                </a:cubicBezTo>
                <a:cubicBezTo>
                  <a:pt x="509" y="732"/>
                  <a:pt x="510" y="730"/>
                  <a:pt x="510" y="729"/>
                </a:cubicBezTo>
                <a:cubicBezTo>
                  <a:pt x="510" y="727"/>
                  <a:pt x="509" y="726"/>
                  <a:pt x="507" y="726"/>
                </a:cubicBezTo>
                <a:close/>
                <a:moveTo>
                  <a:pt x="527" y="726"/>
                </a:moveTo>
                <a:cubicBezTo>
                  <a:pt x="523" y="726"/>
                  <a:pt x="523" y="726"/>
                  <a:pt x="523" y="726"/>
                </a:cubicBezTo>
                <a:cubicBezTo>
                  <a:pt x="521" y="726"/>
                  <a:pt x="520" y="727"/>
                  <a:pt x="520" y="729"/>
                </a:cubicBezTo>
                <a:cubicBezTo>
                  <a:pt x="520" y="730"/>
                  <a:pt x="521" y="732"/>
                  <a:pt x="523" y="732"/>
                </a:cubicBezTo>
                <a:cubicBezTo>
                  <a:pt x="527" y="732"/>
                  <a:pt x="527" y="732"/>
                  <a:pt x="527" y="732"/>
                </a:cubicBezTo>
                <a:cubicBezTo>
                  <a:pt x="529" y="732"/>
                  <a:pt x="530" y="730"/>
                  <a:pt x="530" y="729"/>
                </a:cubicBezTo>
                <a:cubicBezTo>
                  <a:pt x="530" y="727"/>
                  <a:pt x="529" y="726"/>
                  <a:pt x="527" y="726"/>
                </a:cubicBezTo>
                <a:close/>
                <a:moveTo>
                  <a:pt x="547" y="726"/>
                </a:moveTo>
                <a:cubicBezTo>
                  <a:pt x="543" y="726"/>
                  <a:pt x="543" y="726"/>
                  <a:pt x="543" y="726"/>
                </a:cubicBezTo>
                <a:cubicBezTo>
                  <a:pt x="541" y="726"/>
                  <a:pt x="540" y="727"/>
                  <a:pt x="540" y="729"/>
                </a:cubicBezTo>
                <a:cubicBezTo>
                  <a:pt x="540" y="730"/>
                  <a:pt x="541" y="732"/>
                  <a:pt x="543" y="732"/>
                </a:cubicBezTo>
                <a:cubicBezTo>
                  <a:pt x="547" y="732"/>
                  <a:pt x="547" y="732"/>
                  <a:pt x="547" y="732"/>
                </a:cubicBezTo>
                <a:cubicBezTo>
                  <a:pt x="549" y="732"/>
                  <a:pt x="550" y="730"/>
                  <a:pt x="550" y="729"/>
                </a:cubicBezTo>
                <a:cubicBezTo>
                  <a:pt x="550" y="727"/>
                  <a:pt x="549" y="726"/>
                  <a:pt x="547" y="726"/>
                </a:cubicBezTo>
                <a:close/>
                <a:moveTo>
                  <a:pt x="567" y="726"/>
                </a:moveTo>
                <a:cubicBezTo>
                  <a:pt x="563" y="726"/>
                  <a:pt x="563" y="726"/>
                  <a:pt x="563" y="726"/>
                </a:cubicBezTo>
                <a:cubicBezTo>
                  <a:pt x="561" y="726"/>
                  <a:pt x="560" y="727"/>
                  <a:pt x="560" y="729"/>
                </a:cubicBezTo>
                <a:cubicBezTo>
                  <a:pt x="560" y="730"/>
                  <a:pt x="561" y="732"/>
                  <a:pt x="563" y="732"/>
                </a:cubicBezTo>
                <a:cubicBezTo>
                  <a:pt x="567" y="732"/>
                  <a:pt x="567" y="732"/>
                  <a:pt x="567" y="732"/>
                </a:cubicBezTo>
                <a:cubicBezTo>
                  <a:pt x="569" y="732"/>
                  <a:pt x="570" y="730"/>
                  <a:pt x="570" y="729"/>
                </a:cubicBezTo>
                <a:cubicBezTo>
                  <a:pt x="570" y="727"/>
                  <a:pt x="569" y="726"/>
                  <a:pt x="567" y="726"/>
                </a:cubicBezTo>
                <a:close/>
                <a:moveTo>
                  <a:pt x="587" y="726"/>
                </a:moveTo>
                <a:cubicBezTo>
                  <a:pt x="583" y="726"/>
                  <a:pt x="583" y="726"/>
                  <a:pt x="583" y="726"/>
                </a:cubicBezTo>
                <a:cubicBezTo>
                  <a:pt x="581" y="726"/>
                  <a:pt x="580" y="727"/>
                  <a:pt x="580" y="729"/>
                </a:cubicBezTo>
                <a:cubicBezTo>
                  <a:pt x="580" y="730"/>
                  <a:pt x="581" y="732"/>
                  <a:pt x="583" y="732"/>
                </a:cubicBezTo>
                <a:cubicBezTo>
                  <a:pt x="587" y="732"/>
                  <a:pt x="587" y="732"/>
                  <a:pt x="587" y="732"/>
                </a:cubicBezTo>
                <a:cubicBezTo>
                  <a:pt x="589" y="732"/>
                  <a:pt x="590" y="730"/>
                  <a:pt x="590" y="729"/>
                </a:cubicBezTo>
                <a:cubicBezTo>
                  <a:pt x="590" y="727"/>
                  <a:pt x="589" y="726"/>
                  <a:pt x="587" y="726"/>
                </a:cubicBezTo>
                <a:close/>
                <a:moveTo>
                  <a:pt x="607" y="726"/>
                </a:moveTo>
                <a:cubicBezTo>
                  <a:pt x="603" y="726"/>
                  <a:pt x="603" y="726"/>
                  <a:pt x="603" y="726"/>
                </a:cubicBezTo>
                <a:cubicBezTo>
                  <a:pt x="601" y="726"/>
                  <a:pt x="600" y="727"/>
                  <a:pt x="600" y="729"/>
                </a:cubicBezTo>
                <a:cubicBezTo>
                  <a:pt x="600" y="730"/>
                  <a:pt x="601" y="732"/>
                  <a:pt x="603" y="732"/>
                </a:cubicBezTo>
                <a:cubicBezTo>
                  <a:pt x="607" y="732"/>
                  <a:pt x="607" y="732"/>
                  <a:pt x="607" y="732"/>
                </a:cubicBezTo>
                <a:cubicBezTo>
                  <a:pt x="609" y="732"/>
                  <a:pt x="610" y="730"/>
                  <a:pt x="610" y="729"/>
                </a:cubicBezTo>
                <a:cubicBezTo>
                  <a:pt x="610" y="727"/>
                  <a:pt x="609" y="726"/>
                  <a:pt x="607" y="726"/>
                </a:cubicBezTo>
                <a:close/>
                <a:moveTo>
                  <a:pt x="627" y="726"/>
                </a:moveTo>
                <a:cubicBezTo>
                  <a:pt x="623" y="726"/>
                  <a:pt x="623" y="726"/>
                  <a:pt x="623" y="726"/>
                </a:cubicBezTo>
                <a:cubicBezTo>
                  <a:pt x="621" y="726"/>
                  <a:pt x="620" y="727"/>
                  <a:pt x="620" y="729"/>
                </a:cubicBezTo>
                <a:cubicBezTo>
                  <a:pt x="620" y="730"/>
                  <a:pt x="621" y="732"/>
                  <a:pt x="623" y="732"/>
                </a:cubicBezTo>
                <a:cubicBezTo>
                  <a:pt x="627" y="732"/>
                  <a:pt x="627" y="732"/>
                  <a:pt x="627" y="732"/>
                </a:cubicBezTo>
                <a:cubicBezTo>
                  <a:pt x="629" y="732"/>
                  <a:pt x="630" y="730"/>
                  <a:pt x="630" y="729"/>
                </a:cubicBezTo>
                <a:cubicBezTo>
                  <a:pt x="630" y="727"/>
                  <a:pt x="629" y="726"/>
                  <a:pt x="627" y="726"/>
                </a:cubicBezTo>
                <a:close/>
                <a:moveTo>
                  <a:pt x="647" y="726"/>
                </a:moveTo>
                <a:cubicBezTo>
                  <a:pt x="643" y="726"/>
                  <a:pt x="643" y="726"/>
                  <a:pt x="643" y="726"/>
                </a:cubicBezTo>
                <a:cubicBezTo>
                  <a:pt x="641" y="726"/>
                  <a:pt x="640" y="727"/>
                  <a:pt x="640" y="729"/>
                </a:cubicBezTo>
                <a:cubicBezTo>
                  <a:pt x="640" y="730"/>
                  <a:pt x="641" y="732"/>
                  <a:pt x="643" y="732"/>
                </a:cubicBezTo>
                <a:cubicBezTo>
                  <a:pt x="647" y="732"/>
                  <a:pt x="647" y="732"/>
                  <a:pt x="647" y="732"/>
                </a:cubicBezTo>
                <a:cubicBezTo>
                  <a:pt x="649" y="732"/>
                  <a:pt x="650" y="730"/>
                  <a:pt x="650" y="729"/>
                </a:cubicBezTo>
                <a:cubicBezTo>
                  <a:pt x="650" y="727"/>
                  <a:pt x="649" y="726"/>
                  <a:pt x="647" y="726"/>
                </a:cubicBezTo>
                <a:close/>
                <a:moveTo>
                  <a:pt x="667" y="726"/>
                </a:moveTo>
                <a:cubicBezTo>
                  <a:pt x="663" y="726"/>
                  <a:pt x="663" y="726"/>
                  <a:pt x="663" y="726"/>
                </a:cubicBezTo>
                <a:cubicBezTo>
                  <a:pt x="661" y="726"/>
                  <a:pt x="660" y="727"/>
                  <a:pt x="660" y="729"/>
                </a:cubicBezTo>
                <a:cubicBezTo>
                  <a:pt x="660" y="730"/>
                  <a:pt x="661" y="732"/>
                  <a:pt x="663" y="732"/>
                </a:cubicBezTo>
                <a:cubicBezTo>
                  <a:pt x="667" y="732"/>
                  <a:pt x="667" y="732"/>
                  <a:pt x="667" y="732"/>
                </a:cubicBezTo>
                <a:cubicBezTo>
                  <a:pt x="669" y="732"/>
                  <a:pt x="670" y="730"/>
                  <a:pt x="670" y="729"/>
                </a:cubicBezTo>
                <a:cubicBezTo>
                  <a:pt x="670" y="727"/>
                  <a:pt x="669" y="726"/>
                  <a:pt x="667" y="726"/>
                </a:cubicBezTo>
                <a:close/>
                <a:moveTo>
                  <a:pt x="687" y="726"/>
                </a:moveTo>
                <a:cubicBezTo>
                  <a:pt x="683" y="726"/>
                  <a:pt x="683" y="726"/>
                  <a:pt x="683" y="726"/>
                </a:cubicBezTo>
                <a:cubicBezTo>
                  <a:pt x="681" y="726"/>
                  <a:pt x="680" y="727"/>
                  <a:pt x="680" y="729"/>
                </a:cubicBezTo>
                <a:cubicBezTo>
                  <a:pt x="680" y="730"/>
                  <a:pt x="681" y="732"/>
                  <a:pt x="683" y="732"/>
                </a:cubicBezTo>
                <a:cubicBezTo>
                  <a:pt x="687" y="732"/>
                  <a:pt x="687" y="732"/>
                  <a:pt x="687" y="732"/>
                </a:cubicBezTo>
                <a:cubicBezTo>
                  <a:pt x="689" y="732"/>
                  <a:pt x="690" y="730"/>
                  <a:pt x="690" y="729"/>
                </a:cubicBezTo>
                <a:cubicBezTo>
                  <a:pt x="690" y="727"/>
                  <a:pt x="689" y="726"/>
                  <a:pt x="687" y="726"/>
                </a:cubicBezTo>
                <a:close/>
                <a:moveTo>
                  <a:pt x="707" y="726"/>
                </a:moveTo>
                <a:cubicBezTo>
                  <a:pt x="703" y="726"/>
                  <a:pt x="703" y="726"/>
                  <a:pt x="703" y="726"/>
                </a:cubicBezTo>
                <a:cubicBezTo>
                  <a:pt x="701" y="726"/>
                  <a:pt x="700" y="727"/>
                  <a:pt x="700" y="729"/>
                </a:cubicBezTo>
                <a:cubicBezTo>
                  <a:pt x="700" y="730"/>
                  <a:pt x="701" y="732"/>
                  <a:pt x="703" y="732"/>
                </a:cubicBezTo>
                <a:cubicBezTo>
                  <a:pt x="707" y="732"/>
                  <a:pt x="707" y="732"/>
                  <a:pt x="707" y="732"/>
                </a:cubicBezTo>
                <a:cubicBezTo>
                  <a:pt x="709" y="732"/>
                  <a:pt x="710" y="730"/>
                  <a:pt x="710" y="729"/>
                </a:cubicBezTo>
                <a:cubicBezTo>
                  <a:pt x="710" y="727"/>
                  <a:pt x="709" y="726"/>
                  <a:pt x="707" y="726"/>
                </a:cubicBezTo>
                <a:close/>
                <a:moveTo>
                  <a:pt x="727" y="726"/>
                </a:moveTo>
                <a:cubicBezTo>
                  <a:pt x="723" y="726"/>
                  <a:pt x="723" y="726"/>
                  <a:pt x="723" y="726"/>
                </a:cubicBezTo>
                <a:cubicBezTo>
                  <a:pt x="721" y="726"/>
                  <a:pt x="720" y="727"/>
                  <a:pt x="720" y="729"/>
                </a:cubicBezTo>
                <a:cubicBezTo>
                  <a:pt x="720" y="730"/>
                  <a:pt x="721" y="732"/>
                  <a:pt x="723" y="732"/>
                </a:cubicBezTo>
                <a:cubicBezTo>
                  <a:pt x="727" y="732"/>
                  <a:pt x="727" y="732"/>
                  <a:pt x="727" y="732"/>
                </a:cubicBezTo>
                <a:cubicBezTo>
                  <a:pt x="729" y="732"/>
                  <a:pt x="730" y="730"/>
                  <a:pt x="730" y="729"/>
                </a:cubicBezTo>
                <a:cubicBezTo>
                  <a:pt x="730" y="727"/>
                  <a:pt x="729" y="726"/>
                  <a:pt x="727" y="726"/>
                </a:cubicBezTo>
                <a:close/>
                <a:moveTo>
                  <a:pt x="747" y="726"/>
                </a:moveTo>
                <a:cubicBezTo>
                  <a:pt x="743" y="726"/>
                  <a:pt x="743" y="726"/>
                  <a:pt x="743" y="726"/>
                </a:cubicBezTo>
                <a:cubicBezTo>
                  <a:pt x="741" y="726"/>
                  <a:pt x="740" y="727"/>
                  <a:pt x="740" y="729"/>
                </a:cubicBezTo>
                <a:cubicBezTo>
                  <a:pt x="740" y="730"/>
                  <a:pt x="741" y="732"/>
                  <a:pt x="743" y="732"/>
                </a:cubicBezTo>
                <a:cubicBezTo>
                  <a:pt x="747" y="732"/>
                  <a:pt x="747" y="732"/>
                  <a:pt x="747" y="732"/>
                </a:cubicBezTo>
                <a:cubicBezTo>
                  <a:pt x="749" y="732"/>
                  <a:pt x="750" y="730"/>
                  <a:pt x="750" y="729"/>
                </a:cubicBezTo>
                <a:cubicBezTo>
                  <a:pt x="750" y="727"/>
                  <a:pt x="749" y="726"/>
                  <a:pt x="747" y="726"/>
                </a:cubicBezTo>
                <a:close/>
                <a:moveTo>
                  <a:pt x="767" y="726"/>
                </a:moveTo>
                <a:cubicBezTo>
                  <a:pt x="763" y="726"/>
                  <a:pt x="763" y="726"/>
                  <a:pt x="763" y="726"/>
                </a:cubicBezTo>
                <a:cubicBezTo>
                  <a:pt x="761" y="726"/>
                  <a:pt x="760" y="727"/>
                  <a:pt x="760" y="729"/>
                </a:cubicBezTo>
                <a:cubicBezTo>
                  <a:pt x="760" y="730"/>
                  <a:pt x="761" y="732"/>
                  <a:pt x="763" y="732"/>
                </a:cubicBezTo>
                <a:cubicBezTo>
                  <a:pt x="767" y="732"/>
                  <a:pt x="767" y="732"/>
                  <a:pt x="767" y="732"/>
                </a:cubicBezTo>
                <a:cubicBezTo>
                  <a:pt x="769" y="732"/>
                  <a:pt x="770" y="730"/>
                  <a:pt x="770" y="729"/>
                </a:cubicBezTo>
                <a:cubicBezTo>
                  <a:pt x="770" y="727"/>
                  <a:pt x="769" y="726"/>
                  <a:pt x="767" y="726"/>
                </a:cubicBezTo>
                <a:close/>
                <a:moveTo>
                  <a:pt x="787" y="726"/>
                </a:moveTo>
                <a:cubicBezTo>
                  <a:pt x="783" y="726"/>
                  <a:pt x="783" y="726"/>
                  <a:pt x="783" y="726"/>
                </a:cubicBezTo>
                <a:cubicBezTo>
                  <a:pt x="781" y="726"/>
                  <a:pt x="780" y="727"/>
                  <a:pt x="780" y="729"/>
                </a:cubicBezTo>
                <a:cubicBezTo>
                  <a:pt x="780" y="730"/>
                  <a:pt x="781" y="732"/>
                  <a:pt x="783" y="732"/>
                </a:cubicBezTo>
                <a:cubicBezTo>
                  <a:pt x="787" y="732"/>
                  <a:pt x="787" y="732"/>
                  <a:pt x="787" y="732"/>
                </a:cubicBezTo>
                <a:cubicBezTo>
                  <a:pt x="789" y="732"/>
                  <a:pt x="790" y="730"/>
                  <a:pt x="790" y="729"/>
                </a:cubicBezTo>
                <a:cubicBezTo>
                  <a:pt x="790" y="727"/>
                  <a:pt x="789" y="726"/>
                  <a:pt x="787" y="726"/>
                </a:cubicBezTo>
                <a:close/>
                <a:moveTo>
                  <a:pt x="807" y="726"/>
                </a:moveTo>
                <a:cubicBezTo>
                  <a:pt x="803" y="726"/>
                  <a:pt x="803" y="726"/>
                  <a:pt x="803" y="726"/>
                </a:cubicBezTo>
                <a:cubicBezTo>
                  <a:pt x="801" y="726"/>
                  <a:pt x="800" y="727"/>
                  <a:pt x="800" y="729"/>
                </a:cubicBezTo>
                <a:cubicBezTo>
                  <a:pt x="800" y="730"/>
                  <a:pt x="801" y="732"/>
                  <a:pt x="803" y="732"/>
                </a:cubicBezTo>
                <a:cubicBezTo>
                  <a:pt x="807" y="732"/>
                  <a:pt x="807" y="732"/>
                  <a:pt x="807" y="732"/>
                </a:cubicBezTo>
                <a:cubicBezTo>
                  <a:pt x="809" y="732"/>
                  <a:pt x="810" y="730"/>
                  <a:pt x="810" y="729"/>
                </a:cubicBezTo>
                <a:cubicBezTo>
                  <a:pt x="810" y="727"/>
                  <a:pt x="809" y="726"/>
                  <a:pt x="807" y="726"/>
                </a:cubicBezTo>
                <a:close/>
                <a:moveTo>
                  <a:pt x="827" y="726"/>
                </a:moveTo>
                <a:cubicBezTo>
                  <a:pt x="823" y="726"/>
                  <a:pt x="823" y="726"/>
                  <a:pt x="823" y="726"/>
                </a:cubicBezTo>
                <a:cubicBezTo>
                  <a:pt x="821" y="726"/>
                  <a:pt x="820" y="727"/>
                  <a:pt x="820" y="729"/>
                </a:cubicBezTo>
                <a:cubicBezTo>
                  <a:pt x="820" y="730"/>
                  <a:pt x="821" y="732"/>
                  <a:pt x="823" y="732"/>
                </a:cubicBezTo>
                <a:cubicBezTo>
                  <a:pt x="827" y="732"/>
                  <a:pt x="827" y="732"/>
                  <a:pt x="827" y="732"/>
                </a:cubicBezTo>
                <a:cubicBezTo>
                  <a:pt x="829" y="732"/>
                  <a:pt x="830" y="730"/>
                  <a:pt x="830" y="729"/>
                </a:cubicBezTo>
                <a:cubicBezTo>
                  <a:pt x="830" y="727"/>
                  <a:pt x="829" y="726"/>
                  <a:pt x="827" y="726"/>
                </a:cubicBezTo>
                <a:close/>
                <a:moveTo>
                  <a:pt x="847" y="726"/>
                </a:moveTo>
                <a:cubicBezTo>
                  <a:pt x="843" y="726"/>
                  <a:pt x="843" y="726"/>
                  <a:pt x="843" y="726"/>
                </a:cubicBezTo>
                <a:cubicBezTo>
                  <a:pt x="841" y="726"/>
                  <a:pt x="840" y="727"/>
                  <a:pt x="840" y="729"/>
                </a:cubicBezTo>
                <a:cubicBezTo>
                  <a:pt x="840" y="730"/>
                  <a:pt x="841" y="732"/>
                  <a:pt x="843" y="732"/>
                </a:cubicBezTo>
                <a:cubicBezTo>
                  <a:pt x="847" y="732"/>
                  <a:pt x="847" y="732"/>
                  <a:pt x="847" y="732"/>
                </a:cubicBezTo>
                <a:cubicBezTo>
                  <a:pt x="849" y="732"/>
                  <a:pt x="850" y="730"/>
                  <a:pt x="850" y="729"/>
                </a:cubicBezTo>
                <a:cubicBezTo>
                  <a:pt x="850" y="727"/>
                  <a:pt x="849" y="726"/>
                  <a:pt x="847" y="726"/>
                </a:cubicBezTo>
                <a:close/>
                <a:moveTo>
                  <a:pt x="867" y="726"/>
                </a:moveTo>
                <a:cubicBezTo>
                  <a:pt x="863" y="726"/>
                  <a:pt x="863" y="726"/>
                  <a:pt x="863" y="726"/>
                </a:cubicBezTo>
                <a:cubicBezTo>
                  <a:pt x="861" y="726"/>
                  <a:pt x="860" y="727"/>
                  <a:pt x="860" y="729"/>
                </a:cubicBezTo>
                <a:cubicBezTo>
                  <a:pt x="860" y="730"/>
                  <a:pt x="861" y="732"/>
                  <a:pt x="863" y="732"/>
                </a:cubicBezTo>
                <a:cubicBezTo>
                  <a:pt x="867" y="732"/>
                  <a:pt x="867" y="732"/>
                  <a:pt x="867" y="732"/>
                </a:cubicBezTo>
                <a:cubicBezTo>
                  <a:pt x="869" y="732"/>
                  <a:pt x="870" y="730"/>
                  <a:pt x="870" y="729"/>
                </a:cubicBezTo>
                <a:cubicBezTo>
                  <a:pt x="870" y="727"/>
                  <a:pt x="869" y="726"/>
                  <a:pt x="867" y="726"/>
                </a:cubicBezTo>
                <a:close/>
                <a:moveTo>
                  <a:pt x="887" y="726"/>
                </a:moveTo>
                <a:cubicBezTo>
                  <a:pt x="883" y="726"/>
                  <a:pt x="883" y="726"/>
                  <a:pt x="883" y="726"/>
                </a:cubicBezTo>
                <a:cubicBezTo>
                  <a:pt x="881" y="726"/>
                  <a:pt x="880" y="727"/>
                  <a:pt x="880" y="729"/>
                </a:cubicBezTo>
                <a:cubicBezTo>
                  <a:pt x="880" y="730"/>
                  <a:pt x="881" y="732"/>
                  <a:pt x="883" y="732"/>
                </a:cubicBezTo>
                <a:cubicBezTo>
                  <a:pt x="887" y="732"/>
                  <a:pt x="887" y="732"/>
                  <a:pt x="887" y="732"/>
                </a:cubicBezTo>
                <a:cubicBezTo>
                  <a:pt x="889" y="732"/>
                  <a:pt x="890" y="730"/>
                  <a:pt x="890" y="729"/>
                </a:cubicBezTo>
                <a:cubicBezTo>
                  <a:pt x="890" y="727"/>
                  <a:pt x="889" y="726"/>
                  <a:pt x="887" y="726"/>
                </a:cubicBezTo>
                <a:close/>
                <a:moveTo>
                  <a:pt x="907" y="726"/>
                </a:moveTo>
                <a:cubicBezTo>
                  <a:pt x="903" y="726"/>
                  <a:pt x="903" y="726"/>
                  <a:pt x="903" y="726"/>
                </a:cubicBezTo>
                <a:cubicBezTo>
                  <a:pt x="901" y="726"/>
                  <a:pt x="900" y="727"/>
                  <a:pt x="900" y="729"/>
                </a:cubicBezTo>
                <a:cubicBezTo>
                  <a:pt x="900" y="730"/>
                  <a:pt x="901" y="732"/>
                  <a:pt x="903" y="732"/>
                </a:cubicBezTo>
                <a:cubicBezTo>
                  <a:pt x="907" y="732"/>
                  <a:pt x="907" y="732"/>
                  <a:pt x="907" y="732"/>
                </a:cubicBezTo>
                <a:cubicBezTo>
                  <a:pt x="909" y="732"/>
                  <a:pt x="910" y="730"/>
                  <a:pt x="910" y="729"/>
                </a:cubicBezTo>
                <a:cubicBezTo>
                  <a:pt x="910" y="727"/>
                  <a:pt x="909" y="726"/>
                  <a:pt x="907" y="726"/>
                </a:cubicBezTo>
                <a:close/>
                <a:moveTo>
                  <a:pt x="923" y="727"/>
                </a:moveTo>
                <a:cubicBezTo>
                  <a:pt x="923" y="729"/>
                  <a:pt x="923" y="729"/>
                  <a:pt x="923" y="729"/>
                </a:cubicBezTo>
                <a:cubicBezTo>
                  <a:pt x="926" y="729"/>
                  <a:pt x="926" y="729"/>
                  <a:pt x="926" y="729"/>
                </a:cubicBezTo>
                <a:cubicBezTo>
                  <a:pt x="926" y="726"/>
                  <a:pt x="926" y="726"/>
                  <a:pt x="926" y="726"/>
                </a:cubicBezTo>
                <a:cubicBezTo>
                  <a:pt x="923" y="726"/>
                  <a:pt x="923" y="726"/>
                  <a:pt x="923" y="726"/>
                </a:cubicBezTo>
                <a:cubicBezTo>
                  <a:pt x="921" y="726"/>
                  <a:pt x="920" y="727"/>
                  <a:pt x="920" y="729"/>
                </a:cubicBezTo>
                <a:cubicBezTo>
                  <a:pt x="920" y="730"/>
                  <a:pt x="921" y="732"/>
                  <a:pt x="923" y="732"/>
                </a:cubicBezTo>
                <a:cubicBezTo>
                  <a:pt x="926" y="732"/>
                  <a:pt x="926" y="732"/>
                  <a:pt x="926" y="732"/>
                </a:cubicBezTo>
                <a:cubicBezTo>
                  <a:pt x="927" y="732"/>
                  <a:pt x="927" y="731"/>
                  <a:pt x="928" y="731"/>
                </a:cubicBezTo>
                <a:cubicBezTo>
                  <a:pt x="928" y="730"/>
                  <a:pt x="929" y="729"/>
                  <a:pt x="929" y="729"/>
                </a:cubicBezTo>
                <a:cubicBezTo>
                  <a:pt x="929" y="727"/>
                  <a:pt x="929" y="727"/>
                  <a:pt x="929" y="727"/>
                </a:cubicBezTo>
                <a:cubicBezTo>
                  <a:pt x="929" y="726"/>
                  <a:pt x="927" y="724"/>
                  <a:pt x="926" y="724"/>
                </a:cubicBezTo>
                <a:cubicBezTo>
                  <a:pt x="924" y="724"/>
                  <a:pt x="923" y="726"/>
                  <a:pt x="923" y="727"/>
                </a:cubicBezTo>
                <a:close/>
                <a:moveTo>
                  <a:pt x="923" y="707"/>
                </a:moveTo>
                <a:cubicBezTo>
                  <a:pt x="923" y="711"/>
                  <a:pt x="923" y="711"/>
                  <a:pt x="923" y="711"/>
                </a:cubicBezTo>
                <a:cubicBezTo>
                  <a:pt x="923" y="713"/>
                  <a:pt x="924" y="714"/>
                  <a:pt x="926" y="714"/>
                </a:cubicBezTo>
                <a:cubicBezTo>
                  <a:pt x="927" y="714"/>
                  <a:pt x="929" y="713"/>
                  <a:pt x="929" y="711"/>
                </a:cubicBezTo>
                <a:cubicBezTo>
                  <a:pt x="929" y="707"/>
                  <a:pt x="929" y="707"/>
                  <a:pt x="929" y="707"/>
                </a:cubicBezTo>
                <a:cubicBezTo>
                  <a:pt x="929" y="706"/>
                  <a:pt x="927" y="704"/>
                  <a:pt x="926" y="704"/>
                </a:cubicBezTo>
                <a:cubicBezTo>
                  <a:pt x="924" y="704"/>
                  <a:pt x="923" y="706"/>
                  <a:pt x="923" y="707"/>
                </a:cubicBezTo>
                <a:close/>
                <a:moveTo>
                  <a:pt x="923" y="687"/>
                </a:moveTo>
                <a:cubicBezTo>
                  <a:pt x="923" y="691"/>
                  <a:pt x="923" y="691"/>
                  <a:pt x="923" y="691"/>
                </a:cubicBezTo>
                <a:cubicBezTo>
                  <a:pt x="923" y="693"/>
                  <a:pt x="924" y="694"/>
                  <a:pt x="926" y="694"/>
                </a:cubicBezTo>
                <a:cubicBezTo>
                  <a:pt x="927" y="694"/>
                  <a:pt x="929" y="693"/>
                  <a:pt x="929" y="691"/>
                </a:cubicBezTo>
                <a:cubicBezTo>
                  <a:pt x="929" y="687"/>
                  <a:pt x="929" y="687"/>
                  <a:pt x="929" y="687"/>
                </a:cubicBezTo>
                <a:cubicBezTo>
                  <a:pt x="929" y="686"/>
                  <a:pt x="927" y="684"/>
                  <a:pt x="926" y="684"/>
                </a:cubicBezTo>
                <a:cubicBezTo>
                  <a:pt x="924" y="684"/>
                  <a:pt x="923" y="686"/>
                  <a:pt x="923" y="687"/>
                </a:cubicBezTo>
                <a:close/>
                <a:moveTo>
                  <a:pt x="923" y="667"/>
                </a:moveTo>
                <a:cubicBezTo>
                  <a:pt x="923" y="671"/>
                  <a:pt x="923" y="671"/>
                  <a:pt x="923" y="671"/>
                </a:cubicBezTo>
                <a:cubicBezTo>
                  <a:pt x="923" y="673"/>
                  <a:pt x="924" y="674"/>
                  <a:pt x="926" y="674"/>
                </a:cubicBezTo>
                <a:cubicBezTo>
                  <a:pt x="927" y="674"/>
                  <a:pt x="929" y="673"/>
                  <a:pt x="929" y="671"/>
                </a:cubicBezTo>
                <a:cubicBezTo>
                  <a:pt x="929" y="667"/>
                  <a:pt x="929" y="667"/>
                  <a:pt x="929" y="667"/>
                </a:cubicBezTo>
                <a:cubicBezTo>
                  <a:pt x="929" y="666"/>
                  <a:pt x="927" y="664"/>
                  <a:pt x="926" y="664"/>
                </a:cubicBezTo>
                <a:cubicBezTo>
                  <a:pt x="924" y="664"/>
                  <a:pt x="923" y="666"/>
                  <a:pt x="923" y="667"/>
                </a:cubicBezTo>
                <a:close/>
                <a:moveTo>
                  <a:pt x="923" y="647"/>
                </a:moveTo>
                <a:cubicBezTo>
                  <a:pt x="923" y="651"/>
                  <a:pt x="923" y="651"/>
                  <a:pt x="923" y="651"/>
                </a:cubicBezTo>
                <a:cubicBezTo>
                  <a:pt x="923" y="653"/>
                  <a:pt x="924" y="654"/>
                  <a:pt x="926" y="654"/>
                </a:cubicBezTo>
                <a:cubicBezTo>
                  <a:pt x="927" y="654"/>
                  <a:pt x="929" y="653"/>
                  <a:pt x="929" y="651"/>
                </a:cubicBezTo>
                <a:cubicBezTo>
                  <a:pt x="929" y="647"/>
                  <a:pt x="929" y="647"/>
                  <a:pt x="929" y="647"/>
                </a:cubicBezTo>
                <a:cubicBezTo>
                  <a:pt x="929" y="646"/>
                  <a:pt x="927" y="644"/>
                  <a:pt x="926" y="644"/>
                </a:cubicBezTo>
                <a:cubicBezTo>
                  <a:pt x="924" y="644"/>
                  <a:pt x="923" y="646"/>
                  <a:pt x="923" y="647"/>
                </a:cubicBezTo>
                <a:close/>
                <a:moveTo>
                  <a:pt x="923" y="627"/>
                </a:moveTo>
                <a:cubicBezTo>
                  <a:pt x="923" y="631"/>
                  <a:pt x="923" y="631"/>
                  <a:pt x="923" y="631"/>
                </a:cubicBezTo>
                <a:cubicBezTo>
                  <a:pt x="923" y="633"/>
                  <a:pt x="924" y="634"/>
                  <a:pt x="926" y="634"/>
                </a:cubicBezTo>
                <a:cubicBezTo>
                  <a:pt x="927" y="634"/>
                  <a:pt x="929" y="633"/>
                  <a:pt x="929" y="631"/>
                </a:cubicBezTo>
                <a:cubicBezTo>
                  <a:pt x="929" y="627"/>
                  <a:pt x="929" y="627"/>
                  <a:pt x="929" y="627"/>
                </a:cubicBezTo>
                <a:cubicBezTo>
                  <a:pt x="929" y="626"/>
                  <a:pt x="927" y="624"/>
                  <a:pt x="926" y="624"/>
                </a:cubicBezTo>
                <a:cubicBezTo>
                  <a:pt x="924" y="624"/>
                  <a:pt x="923" y="626"/>
                  <a:pt x="923" y="627"/>
                </a:cubicBezTo>
                <a:close/>
                <a:moveTo>
                  <a:pt x="923" y="607"/>
                </a:moveTo>
                <a:cubicBezTo>
                  <a:pt x="923" y="611"/>
                  <a:pt x="923" y="611"/>
                  <a:pt x="923" y="611"/>
                </a:cubicBezTo>
                <a:cubicBezTo>
                  <a:pt x="923" y="613"/>
                  <a:pt x="924" y="614"/>
                  <a:pt x="926" y="614"/>
                </a:cubicBezTo>
                <a:cubicBezTo>
                  <a:pt x="927" y="614"/>
                  <a:pt x="929" y="613"/>
                  <a:pt x="929" y="611"/>
                </a:cubicBezTo>
                <a:cubicBezTo>
                  <a:pt x="929" y="607"/>
                  <a:pt x="929" y="607"/>
                  <a:pt x="929" y="607"/>
                </a:cubicBezTo>
                <a:cubicBezTo>
                  <a:pt x="929" y="606"/>
                  <a:pt x="927" y="604"/>
                  <a:pt x="926" y="604"/>
                </a:cubicBezTo>
                <a:cubicBezTo>
                  <a:pt x="924" y="604"/>
                  <a:pt x="923" y="606"/>
                  <a:pt x="923" y="607"/>
                </a:cubicBezTo>
                <a:close/>
                <a:moveTo>
                  <a:pt x="923" y="587"/>
                </a:moveTo>
                <a:cubicBezTo>
                  <a:pt x="923" y="591"/>
                  <a:pt x="923" y="591"/>
                  <a:pt x="923" y="591"/>
                </a:cubicBezTo>
                <a:cubicBezTo>
                  <a:pt x="923" y="593"/>
                  <a:pt x="924" y="594"/>
                  <a:pt x="926" y="594"/>
                </a:cubicBezTo>
                <a:cubicBezTo>
                  <a:pt x="927" y="594"/>
                  <a:pt x="929" y="593"/>
                  <a:pt x="929" y="591"/>
                </a:cubicBezTo>
                <a:cubicBezTo>
                  <a:pt x="929" y="587"/>
                  <a:pt x="929" y="587"/>
                  <a:pt x="929" y="587"/>
                </a:cubicBezTo>
                <a:cubicBezTo>
                  <a:pt x="929" y="586"/>
                  <a:pt x="927" y="584"/>
                  <a:pt x="926" y="584"/>
                </a:cubicBezTo>
                <a:cubicBezTo>
                  <a:pt x="924" y="584"/>
                  <a:pt x="923" y="586"/>
                  <a:pt x="923" y="587"/>
                </a:cubicBezTo>
                <a:close/>
                <a:moveTo>
                  <a:pt x="923" y="567"/>
                </a:moveTo>
                <a:cubicBezTo>
                  <a:pt x="923" y="571"/>
                  <a:pt x="923" y="571"/>
                  <a:pt x="923" y="571"/>
                </a:cubicBezTo>
                <a:cubicBezTo>
                  <a:pt x="923" y="573"/>
                  <a:pt x="924" y="574"/>
                  <a:pt x="926" y="574"/>
                </a:cubicBezTo>
                <a:cubicBezTo>
                  <a:pt x="927" y="574"/>
                  <a:pt x="929" y="573"/>
                  <a:pt x="929" y="571"/>
                </a:cubicBezTo>
                <a:cubicBezTo>
                  <a:pt x="929" y="567"/>
                  <a:pt x="929" y="567"/>
                  <a:pt x="929" y="567"/>
                </a:cubicBezTo>
                <a:cubicBezTo>
                  <a:pt x="929" y="566"/>
                  <a:pt x="927" y="564"/>
                  <a:pt x="926" y="564"/>
                </a:cubicBezTo>
                <a:cubicBezTo>
                  <a:pt x="924" y="564"/>
                  <a:pt x="923" y="566"/>
                  <a:pt x="923" y="567"/>
                </a:cubicBezTo>
                <a:close/>
                <a:moveTo>
                  <a:pt x="923" y="547"/>
                </a:moveTo>
                <a:cubicBezTo>
                  <a:pt x="923" y="551"/>
                  <a:pt x="923" y="551"/>
                  <a:pt x="923" y="551"/>
                </a:cubicBezTo>
                <a:cubicBezTo>
                  <a:pt x="923" y="553"/>
                  <a:pt x="924" y="554"/>
                  <a:pt x="926" y="554"/>
                </a:cubicBezTo>
                <a:cubicBezTo>
                  <a:pt x="927" y="554"/>
                  <a:pt x="929" y="553"/>
                  <a:pt x="929" y="551"/>
                </a:cubicBezTo>
                <a:cubicBezTo>
                  <a:pt x="929" y="547"/>
                  <a:pt x="929" y="547"/>
                  <a:pt x="929" y="547"/>
                </a:cubicBezTo>
                <a:cubicBezTo>
                  <a:pt x="929" y="546"/>
                  <a:pt x="927" y="544"/>
                  <a:pt x="926" y="544"/>
                </a:cubicBezTo>
                <a:cubicBezTo>
                  <a:pt x="924" y="544"/>
                  <a:pt x="923" y="546"/>
                  <a:pt x="923" y="547"/>
                </a:cubicBezTo>
                <a:close/>
                <a:moveTo>
                  <a:pt x="923" y="527"/>
                </a:moveTo>
                <a:cubicBezTo>
                  <a:pt x="923" y="531"/>
                  <a:pt x="923" y="531"/>
                  <a:pt x="923" y="531"/>
                </a:cubicBezTo>
                <a:cubicBezTo>
                  <a:pt x="923" y="533"/>
                  <a:pt x="924" y="534"/>
                  <a:pt x="926" y="534"/>
                </a:cubicBezTo>
                <a:cubicBezTo>
                  <a:pt x="927" y="534"/>
                  <a:pt x="929" y="533"/>
                  <a:pt x="929" y="531"/>
                </a:cubicBezTo>
                <a:cubicBezTo>
                  <a:pt x="929" y="527"/>
                  <a:pt x="929" y="527"/>
                  <a:pt x="929" y="527"/>
                </a:cubicBezTo>
                <a:cubicBezTo>
                  <a:pt x="929" y="526"/>
                  <a:pt x="927" y="524"/>
                  <a:pt x="926" y="524"/>
                </a:cubicBezTo>
                <a:cubicBezTo>
                  <a:pt x="924" y="524"/>
                  <a:pt x="923" y="526"/>
                  <a:pt x="923" y="527"/>
                </a:cubicBezTo>
                <a:close/>
                <a:moveTo>
                  <a:pt x="923" y="507"/>
                </a:moveTo>
                <a:cubicBezTo>
                  <a:pt x="923" y="511"/>
                  <a:pt x="923" y="511"/>
                  <a:pt x="923" y="511"/>
                </a:cubicBezTo>
                <a:cubicBezTo>
                  <a:pt x="923" y="513"/>
                  <a:pt x="924" y="514"/>
                  <a:pt x="926" y="514"/>
                </a:cubicBezTo>
                <a:cubicBezTo>
                  <a:pt x="927" y="514"/>
                  <a:pt x="929" y="513"/>
                  <a:pt x="929" y="511"/>
                </a:cubicBezTo>
                <a:cubicBezTo>
                  <a:pt x="929" y="507"/>
                  <a:pt x="929" y="507"/>
                  <a:pt x="929" y="507"/>
                </a:cubicBezTo>
                <a:cubicBezTo>
                  <a:pt x="929" y="506"/>
                  <a:pt x="927" y="504"/>
                  <a:pt x="926" y="504"/>
                </a:cubicBezTo>
                <a:cubicBezTo>
                  <a:pt x="924" y="504"/>
                  <a:pt x="923" y="506"/>
                  <a:pt x="923" y="507"/>
                </a:cubicBezTo>
                <a:close/>
                <a:moveTo>
                  <a:pt x="923" y="487"/>
                </a:moveTo>
                <a:cubicBezTo>
                  <a:pt x="923" y="491"/>
                  <a:pt x="923" y="491"/>
                  <a:pt x="923" y="491"/>
                </a:cubicBezTo>
                <a:cubicBezTo>
                  <a:pt x="923" y="493"/>
                  <a:pt x="924" y="494"/>
                  <a:pt x="926" y="494"/>
                </a:cubicBezTo>
                <a:cubicBezTo>
                  <a:pt x="927" y="494"/>
                  <a:pt x="929" y="493"/>
                  <a:pt x="929" y="491"/>
                </a:cubicBezTo>
                <a:cubicBezTo>
                  <a:pt x="929" y="487"/>
                  <a:pt x="929" y="487"/>
                  <a:pt x="929" y="487"/>
                </a:cubicBezTo>
                <a:cubicBezTo>
                  <a:pt x="929" y="486"/>
                  <a:pt x="927" y="484"/>
                  <a:pt x="926" y="484"/>
                </a:cubicBezTo>
                <a:cubicBezTo>
                  <a:pt x="924" y="484"/>
                  <a:pt x="923" y="486"/>
                  <a:pt x="923" y="487"/>
                </a:cubicBezTo>
                <a:close/>
                <a:moveTo>
                  <a:pt x="923" y="467"/>
                </a:moveTo>
                <a:cubicBezTo>
                  <a:pt x="923" y="471"/>
                  <a:pt x="923" y="471"/>
                  <a:pt x="923" y="471"/>
                </a:cubicBezTo>
                <a:cubicBezTo>
                  <a:pt x="923" y="473"/>
                  <a:pt x="924" y="474"/>
                  <a:pt x="926" y="474"/>
                </a:cubicBezTo>
                <a:cubicBezTo>
                  <a:pt x="927" y="474"/>
                  <a:pt x="929" y="473"/>
                  <a:pt x="929" y="471"/>
                </a:cubicBezTo>
                <a:cubicBezTo>
                  <a:pt x="929" y="467"/>
                  <a:pt x="929" y="467"/>
                  <a:pt x="929" y="467"/>
                </a:cubicBezTo>
                <a:cubicBezTo>
                  <a:pt x="929" y="466"/>
                  <a:pt x="927" y="464"/>
                  <a:pt x="926" y="464"/>
                </a:cubicBezTo>
                <a:cubicBezTo>
                  <a:pt x="924" y="464"/>
                  <a:pt x="923" y="466"/>
                  <a:pt x="923" y="467"/>
                </a:cubicBezTo>
                <a:close/>
                <a:moveTo>
                  <a:pt x="923" y="447"/>
                </a:moveTo>
                <a:cubicBezTo>
                  <a:pt x="923" y="451"/>
                  <a:pt x="923" y="451"/>
                  <a:pt x="923" y="451"/>
                </a:cubicBezTo>
                <a:cubicBezTo>
                  <a:pt x="923" y="453"/>
                  <a:pt x="924" y="454"/>
                  <a:pt x="926" y="454"/>
                </a:cubicBezTo>
                <a:cubicBezTo>
                  <a:pt x="927" y="454"/>
                  <a:pt x="929" y="453"/>
                  <a:pt x="929" y="451"/>
                </a:cubicBezTo>
                <a:cubicBezTo>
                  <a:pt x="929" y="447"/>
                  <a:pt x="929" y="447"/>
                  <a:pt x="929" y="447"/>
                </a:cubicBezTo>
                <a:cubicBezTo>
                  <a:pt x="929" y="446"/>
                  <a:pt x="927" y="444"/>
                  <a:pt x="926" y="444"/>
                </a:cubicBezTo>
                <a:cubicBezTo>
                  <a:pt x="924" y="444"/>
                  <a:pt x="923" y="446"/>
                  <a:pt x="923" y="447"/>
                </a:cubicBezTo>
                <a:close/>
                <a:moveTo>
                  <a:pt x="923" y="427"/>
                </a:moveTo>
                <a:cubicBezTo>
                  <a:pt x="923" y="431"/>
                  <a:pt x="923" y="431"/>
                  <a:pt x="923" y="431"/>
                </a:cubicBezTo>
                <a:cubicBezTo>
                  <a:pt x="923" y="433"/>
                  <a:pt x="924" y="434"/>
                  <a:pt x="926" y="434"/>
                </a:cubicBezTo>
                <a:cubicBezTo>
                  <a:pt x="927" y="434"/>
                  <a:pt x="929" y="433"/>
                  <a:pt x="929" y="431"/>
                </a:cubicBezTo>
                <a:cubicBezTo>
                  <a:pt x="929" y="427"/>
                  <a:pt x="929" y="427"/>
                  <a:pt x="929" y="427"/>
                </a:cubicBezTo>
                <a:cubicBezTo>
                  <a:pt x="929" y="426"/>
                  <a:pt x="927" y="424"/>
                  <a:pt x="926" y="424"/>
                </a:cubicBezTo>
                <a:cubicBezTo>
                  <a:pt x="924" y="424"/>
                  <a:pt x="923" y="426"/>
                  <a:pt x="923" y="427"/>
                </a:cubicBezTo>
                <a:close/>
                <a:moveTo>
                  <a:pt x="923" y="407"/>
                </a:moveTo>
                <a:cubicBezTo>
                  <a:pt x="923" y="411"/>
                  <a:pt x="923" y="411"/>
                  <a:pt x="923" y="411"/>
                </a:cubicBezTo>
                <a:cubicBezTo>
                  <a:pt x="923" y="413"/>
                  <a:pt x="924" y="414"/>
                  <a:pt x="926" y="414"/>
                </a:cubicBezTo>
                <a:cubicBezTo>
                  <a:pt x="927" y="414"/>
                  <a:pt x="929" y="413"/>
                  <a:pt x="929" y="411"/>
                </a:cubicBezTo>
                <a:cubicBezTo>
                  <a:pt x="929" y="407"/>
                  <a:pt x="929" y="407"/>
                  <a:pt x="929" y="407"/>
                </a:cubicBezTo>
                <a:cubicBezTo>
                  <a:pt x="929" y="406"/>
                  <a:pt x="927" y="404"/>
                  <a:pt x="926" y="404"/>
                </a:cubicBezTo>
                <a:cubicBezTo>
                  <a:pt x="924" y="404"/>
                  <a:pt x="923" y="406"/>
                  <a:pt x="923" y="407"/>
                </a:cubicBezTo>
                <a:close/>
                <a:moveTo>
                  <a:pt x="923" y="387"/>
                </a:moveTo>
                <a:cubicBezTo>
                  <a:pt x="923" y="391"/>
                  <a:pt x="923" y="391"/>
                  <a:pt x="923" y="391"/>
                </a:cubicBezTo>
                <a:cubicBezTo>
                  <a:pt x="923" y="393"/>
                  <a:pt x="924" y="394"/>
                  <a:pt x="926" y="394"/>
                </a:cubicBezTo>
                <a:cubicBezTo>
                  <a:pt x="927" y="394"/>
                  <a:pt x="929" y="393"/>
                  <a:pt x="929" y="391"/>
                </a:cubicBezTo>
                <a:cubicBezTo>
                  <a:pt x="929" y="387"/>
                  <a:pt x="929" y="387"/>
                  <a:pt x="929" y="387"/>
                </a:cubicBezTo>
                <a:cubicBezTo>
                  <a:pt x="929" y="386"/>
                  <a:pt x="927" y="384"/>
                  <a:pt x="926" y="384"/>
                </a:cubicBezTo>
                <a:cubicBezTo>
                  <a:pt x="924" y="384"/>
                  <a:pt x="923" y="386"/>
                  <a:pt x="923" y="387"/>
                </a:cubicBezTo>
                <a:close/>
                <a:moveTo>
                  <a:pt x="923" y="367"/>
                </a:moveTo>
                <a:cubicBezTo>
                  <a:pt x="923" y="371"/>
                  <a:pt x="923" y="371"/>
                  <a:pt x="923" y="371"/>
                </a:cubicBezTo>
                <a:cubicBezTo>
                  <a:pt x="923" y="373"/>
                  <a:pt x="924" y="374"/>
                  <a:pt x="926" y="374"/>
                </a:cubicBezTo>
                <a:cubicBezTo>
                  <a:pt x="927" y="374"/>
                  <a:pt x="929" y="373"/>
                  <a:pt x="929" y="371"/>
                </a:cubicBezTo>
                <a:cubicBezTo>
                  <a:pt x="929" y="367"/>
                  <a:pt x="929" y="367"/>
                  <a:pt x="929" y="367"/>
                </a:cubicBezTo>
                <a:cubicBezTo>
                  <a:pt x="929" y="366"/>
                  <a:pt x="927" y="364"/>
                  <a:pt x="926" y="364"/>
                </a:cubicBezTo>
                <a:cubicBezTo>
                  <a:pt x="924" y="364"/>
                  <a:pt x="923" y="366"/>
                  <a:pt x="923" y="367"/>
                </a:cubicBezTo>
                <a:close/>
                <a:moveTo>
                  <a:pt x="923" y="347"/>
                </a:moveTo>
                <a:cubicBezTo>
                  <a:pt x="923" y="351"/>
                  <a:pt x="923" y="351"/>
                  <a:pt x="923" y="351"/>
                </a:cubicBezTo>
                <a:cubicBezTo>
                  <a:pt x="923" y="353"/>
                  <a:pt x="924" y="354"/>
                  <a:pt x="926" y="354"/>
                </a:cubicBezTo>
                <a:cubicBezTo>
                  <a:pt x="927" y="354"/>
                  <a:pt x="929" y="353"/>
                  <a:pt x="929" y="351"/>
                </a:cubicBezTo>
                <a:cubicBezTo>
                  <a:pt x="929" y="347"/>
                  <a:pt x="929" y="347"/>
                  <a:pt x="929" y="347"/>
                </a:cubicBezTo>
                <a:cubicBezTo>
                  <a:pt x="929" y="346"/>
                  <a:pt x="927" y="344"/>
                  <a:pt x="926" y="344"/>
                </a:cubicBezTo>
                <a:cubicBezTo>
                  <a:pt x="924" y="344"/>
                  <a:pt x="923" y="346"/>
                  <a:pt x="923" y="347"/>
                </a:cubicBezTo>
                <a:close/>
                <a:moveTo>
                  <a:pt x="923" y="327"/>
                </a:moveTo>
                <a:cubicBezTo>
                  <a:pt x="923" y="331"/>
                  <a:pt x="923" y="331"/>
                  <a:pt x="923" y="331"/>
                </a:cubicBezTo>
                <a:cubicBezTo>
                  <a:pt x="923" y="333"/>
                  <a:pt x="924" y="334"/>
                  <a:pt x="926" y="334"/>
                </a:cubicBezTo>
                <a:cubicBezTo>
                  <a:pt x="927" y="334"/>
                  <a:pt x="929" y="333"/>
                  <a:pt x="929" y="331"/>
                </a:cubicBezTo>
                <a:cubicBezTo>
                  <a:pt x="929" y="327"/>
                  <a:pt x="929" y="327"/>
                  <a:pt x="929" y="327"/>
                </a:cubicBezTo>
                <a:cubicBezTo>
                  <a:pt x="929" y="326"/>
                  <a:pt x="927" y="324"/>
                  <a:pt x="926" y="324"/>
                </a:cubicBezTo>
                <a:cubicBezTo>
                  <a:pt x="924" y="324"/>
                  <a:pt x="923" y="326"/>
                  <a:pt x="923" y="327"/>
                </a:cubicBezTo>
                <a:close/>
                <a:moveTo>
                  <a:pt x="923" y="307"/>
                </a:moveTo>
                <a:cubicBezTo>
                  <a:pt x="923" y="311"/>
                  <a:pt x="923" y="311"/>
                  <a:pt x="923" y="311"/>
                </a:cubicBezTo>
                <a:cubicBezTo>
                  <a:pt x="923" y="313"/>
                  <a:pt x="924" y="314"/>
                  <a:pt x="926" y="314"/>
                </a:cubicBezTo>
                <a:cubicBezTo>
                  <a:pt x="927" y="314"/>
                  <a:pt x="929" y="313"/>
                  <a:pt x="929" y="311"/>
                </a:cubicBezTo>
                <a:cubicBezTo>
                  <a:pt x="929" y="307"/>
                  <a:pt x="929" y="307"/>
                  <a:pt x="929" y="307"/>
                </a:cubicBezTo>
                <a:cubicBezTo>
                  <a:pt x="929" y="306"/>
                  <a:pt x="927" y="304"/>
                  <a:pt x="926" y="304"/>
                </a:cubicBezTo>
                <a:cubicBezTo>
                  <a:pt x="924" y="304"/>
                  <a:pt x="923" y="306"/>
                  <a:pt x="923" y="307"/>
                </a:cubicBezTo>
                <a:close/>
                <a:moveTo>
                  <a:pt x="923" y="287"/>
                </a:moveTo>
                <a:cubicBezTo>
                  <a:pt x="923" y="291"/>
                  <a:pt x="923" y="291"/>
                  <a:pt x="923" y="291"/>
                </a:cubicBezTo>
                <a:cubicBezTo>
                  <a:pt x="923" y="293"/>
                  <a:pt x="924" y="294"/>
                  <a:pt x="926" y="294"/>
                </a:cubicBezTo>
                <a:cubicBezTo>
                  <a:pt x="927" y="294"/>
                  <a:pt x="929" y="293"/>
                  <a:pt x="929" y="291"/>
                </a:cubicBezTo>
                <a:cubicBezTo>
                  <a:pt x="929" y="287"/>
                  <a:pt x="929" y="287"/>
                  <a:pt x="929" y="287"/>
                </a:cubicBezTo>
                <a:cubicBezTo>
                  <a:pt x="929" y="286"/>
                  <a:pt x="927" y="284"/>
                  <a:pt x="926" y="284"/>
                </a:cubicBezTo>
                <a:cubicBezTo>
                  <a:pt x="924" y="284"/>
                  <a:pt x="923" y="286"/>
                  <a:pt x="923" y="287"/>
                </a:cubicBezTo>
                <a:close/>
                <a:moveTo>
                  <a:pt x="923" y="267"/>
                </a:moveTo>
                <a:cubicBezTo>
                  <a:pt x="923" y="271"/>
                  <a:pt x="923" y="271"/>
                  <a:pt x="923" y="271"/>
                </a:cubicBezTo>
                <a:cubicBezTo>
                  <a:pt x="923" y="273"/>
                  <a:pt x="924" y="274"/>
                  <a:pt x="926" y="274"/>
                </a:cubicBezTo>
                <a:cubicBezTo>
                  <a:pt x="927" y="274"/>
                  <a:pt x="929" y="273"/>
                  <a:pt x="929" y="271"/>
                </a:cubicBezTo>
                <a:cubicBezTo>
                  <a:pt x="929" y="267"/>
                  <a:pt x="929" y="267"/>
                  <a:pt x="929" y="267"/>
                </a:cubicBezTo>
                <a:cubicBezTo>
                  <a:pt x="929" y="266"/>
                  <a:pt x="927" y="264"/>
                  <a:pt x="926" y="264"/>
                </a:cubicBezTo>
                <a:cubicBezTo>
                  <a:pt x="924" y="264"/>
                  <a:pt x="923" y="266"/>
                  <a:pt x="923" y="267"/>
                </a:cubicBezTo>
                <a:close/>
                <a:moveTo>
                  <a:pt x="923" y="247"/>
                </a:moveTo>
                <a:cubicBezTo>
                  <a:pt x="923" y="251"/>
                  <a:pt x="923" y="251"/>
                  <a:pt x="923" y="251"/>
                </a:cubicBezTo>
                <a:cubicBezTo>
                  <a:pt x="923" y="253"/>
                  <a:pt x="924" y="254"/>
                  <a:pt x="926" y="254"/>
                </a:cubicBezTo>
                <a:cubicBezTo>
                  <a:pt x="927" y="254"/>
                  <a:pt x="929" y="253"/>
                  <a:pt x="929" y="251"/>
                </a:cubicBezTo>
                <a:cubicBezTo>
                  <a:pt x="929" y="247"/>
                  <a:pt x="929" y="247"/>
                  <a:pt x="929" y="247"/>
                </a:cubicBezTo>
                <a:cubicBezTo>
                  <a:pt x="929" y="246"/>
                  <a:pt x="927" y="244"/>
                  <a:pt x="926" y="244"/>
                </a:cubicBezTo>
                <a:cubicBezTo>
                  <a:pt x="924" y="244"/>
                  <a:pt x="923" y="246"/>
                  <a:pt x="923" y="247"/>
                </a:cubicBezTo>
                <a:close/>
                <a:moveTo>
                  <a:pt x="923" y="227"/>
                </a:moveTo>
                <a:cubicBezTo>
                  <a:pt x="923" y="231"/>
                  <a:pt x="923" y="231"/>
                  <a:pt x="923" y="231"/>
                </a:cubicBezTo>
                <a:cubicBezTo>
                  <a:pt x="923" y="233"/>
                  <a:pt x="924" y="234"/>
                  <a:pt x="926" y="234"/>
                </a:cubicBezTo>
                <a:cubicBezTo>
                  <a:pt x="927" y="234"/>
                  <a:pt x="929" y="233"/>
                  <a:pt x="929" y="231"/>
                </a:cubicBezTo>
                <a:cubicBezTo>
                  <a:pt x="929" y="227"/>
                  <a:pt x="929" y="227"/>
                  <a:pt x="929" y="227"/>
                </a:cubicBezTo>
                <a:cubicBezTo>
                  <a:pt x="929" y="226"/>
                  <a:pt x="927" y="224"/>
                  <a:pt x="926" y="224"/>
                </a:cubicBezTo>
                <a:cubicBezTo>
                  <a:pt x="924" y="224"/>
                  <a:pt x="923" y="226"/>
                  <a:pt x="923" y="227"/>
                </a:cubicBezTo>
                <a:close/>
                <a:moveTo>
                  <a:pt x="923" y="207"/>
                </a:moveTo>
                <a:cubicBezTo>
                  <a:pt x="923" y="211"/>
                  <a:pt x="923" y="211"/>
                  <a:pt x="923" y="211"/>
                </a:cubicBezTo>
                <a:cubicBezTo>
                  <a:pt x="923" y="213"/>
                  <a:pt x="924" y="214"/>
                  <a:pt x="926" y="214"/>
                </a:cubicBezTo>
                <a:cubicBezTo>
                  <a:pt x="927" y="214"/>
                  <a:pt x="929" y="213"/>
                  <a:pt x="929" y="211"/>
                </a:cubicBezTo>
                <a:cubicBezTo>
                  <a:pt x="929" y="207"/>
                  <a:pt x="929" y="207"/>
                  <a:pt x="929" y="207"/>
                </a:cubicBezTo>
                <a:cubicBezTo>
                  <a:pt x="929" y="206"/>
                  <a:pt x="927" y="204"/>
                  <a:pt x="926" y="204"/>
                </a:cubicBezTo>
                <a:cubicBezTo>
                  <a:pt x="924" y="204"/>
                  <a:pt x="923" y="206"/>
                  <a:pt x="923" y="207"/>
                </a:cubicBezTo>
                <a:close/>
                <a:moveTo>
                  <a:pt x="923" y="187"/>
                </a:moveTo>
                <a:cubicBezTo>
                  <a:pt x="923" y="191"/>
                  <a:pt x="923" y="191"/>
                  <a:pt x="923" y="191"/>
                </a:cubicBezTo>
                <a:cubicBezTo>
                  <a:pt x="923" y="193"/>
                  <a:pt x="924" y="194"/>
                  <a:pt x="926" y="194"/>
                </a:cubicBezTo>
                <a:cubicBezTo>
                  <a:pt x="927" y="194"/>
                  <a:pt x="929" y="193"/>
                  <a:pt x="929" y="191"/>
                </a:cubicBezTo>
                <a:cubicBezTo>
                  <a:pt x="929" y="187"/>
                  <a:pt x="929" y="187"/>
                  <a:pt x="929" y="187"/>
                </a:cubicBezTo>
                <a:cubicBezTo>
                  <a:pt x="929" y="186"/>
                  <a:pt x="927" y="184"/>
                  <a:pt x="926" y="184"/>
                </a:cubicBezTo>
                <a:cubicBezTo>
                  <a:pt x="924" y="184"/>
                  <a:pt x="923" y="186"/>
                  <a:pt x="923" y="187"/>
                </a:cubicBezTo>
                <a:close/>
                <a:moveTo>
                  <a:pt x="923" y="167"/>
                </a:moveTo>
                <a:cubicBezTo>
                  <a:pt x="923" y="171"/>
                  <a:pt x="923" y="171"/>
                  <a:pt x="923" y="171"/>
                </a:cubicBezTo>
                <a:cubicBezTo>
                  <a:pt x="923" y="173"/>
                  <a:pt x="924" y="174"/>
                  <a:pt x="926" y="174"/>
                </a:cubicBezTo>
                <a:cubicBezTo>
                  <a:pt x="927" y="174"/>
                  <a:pt x="929" y="173"/>
                  <a:pt x="929" y="171"/>
                </a:cubicBezTo>
                <a:cubicBezTo>
                  <a:pt x="929" y="167"/>
                  <a:pt x="929" y="167"/>
                  <a:pt x="929" y="167"/>
                </a:cubicBezTo>
                <a:cubicBezTo>
                  <a:pt x="929" y="166"/>
                  <a:pt x="927" y="164"/>
                  <a:pt x="926" y="164"/>
                </a:cubicBezTo>
                <a:cubicBezTo>
                  <a:pt x="924" y="164"/>
                  <a:pt x="923" y="166"/>
                  <a:pt x="923" y="167"/>
                </a:cubicBezTo>
                <a:close/>
                <a:moveTo>
                  <a:pt x="923" y="147"/>
                </a:moveTo>
                <a:cubicBezTo>
                  <a:pt x="923" y="151"/>
                  <a:pt x="923" y="151"/>
                  <a:pt x="923" y="151"/>
                </a:cubicBezTo>
                <a:cubicBezTo>
                  <a:pt x="923" y="153"/>
                  <a:pt x="924" y="154"/>
                  <a:pt x="926" y="154"/>
                </a:cubicBezTo>
                <a:cubicBezTo>
                  <a:pt x="927" y="154"/>
                  <a:pt x="929" y="153"/>
                  <a:pt x="929" y="151"/>
                </a:cubicBezTo>
                <a:cubicBezTo>
                  <a:pt x="929" y="147"/>
                  <a:pt x="929" y="147"/>
                  <a:pt x="929" y="147"/>
                </a:cubicBezTo>
                <a:cubicBezTo>
                  <a:pt x="929" y="146"/>
                  <a:pt x="927" y="144"/>
                  <a:pt x="926" y="144"/>
                </a:cubicBezTo>
                <a:cubicBezTo>
                  <a:pt x="924" y="144"/>
                  <a:pt x="923" y="146"/>
                  <a:pt x="923" y="147"/>
                </a:cubicBezTo>
                <a:close/>
                <a:moveTo>
                  <a:pt x="923" y="127"/>
                </a:moveTo>
                <a:cubicBezTo>
                  <a:pt x="923" y="131"/>
                  <a:pt x="923" y="131"/>
                  <a:pt x="923" y="131"/>
                </a:cubicBezTo>
                <a:cubicBezTo>
                  <a:pt x="923" y="133"/>
                  <a:pt x="924" y="134"/>
                  <a:pt x="926" y="134"/>
                </a:cubicBezTo>
                <a:cubicBezTo>
                  <a:pt x="927" y="134"/>
                  <a:pt x="929" y="133"/>
                  <a:pt x="929" y="131"/>
                </a:cubicBezTo>
                <a:cubicBezTo>
                  <a:pt x="929" y="127"/>
                  <a:pt x="929" y="127"/>
                  <a:pt x="929" y="127"/>
                </a:cubicBezTo>
                <a:cubicBezTo>
                  <a:pt x="929" y="126"/>
                  <a:pt x="927" y="124"/>
                  <a:pt x="926" y="124"/>
                </a:cubicBezTo>
                <a:cubicBezTo>
                  <a:pt x="924" y="124"/>
                  <a:pt x="923" y="126"/>
                  <a:pt x="923" y="127"/>
                </a:cubicBezTo>
                <a:close/>
                <a:moveTo>
                  <a:pt x="923" y="107"/>
                </a:moveTo>
                <a:cubicBezTo>
                  <a:pt x="923" y="111"/>
                  <a:pt x="923" y="111"/>
                  <a:pt x="923" y="111"/>
                </a:cubicBezTo>
                <a:cubicBezTo>
                  <a:pt x="923" y="113"/>
                  <a:pt x="924" y="114"/>
                  <a:pt x="926" y="114"/>
                </a:cubicBezTo>
                <a:cubicBezTo>
                  <a:pt x="927" y="114"/>
                  <a:pt x="929" y="113"/>
                  <a:pt x="929" y="111"/>
                </a:cubicBezTo>
                <a:cubicBezTo>
                  <a:pt x="929" y="107"/>
                  <a:pt x="929" y="107"/>
                  <a:pt x="929" y="107"/>
                </a:cubicBezTo>
                <a:cubicBezTo>
                  <a:pt x="929" y="106"/>
                  <a:pt x="927" y="104"/>
                  <a:pt x="926" y="104"/>
                </a:cubicBezTo>
                <a:cubicBezTo>
                  <a:pt x="924" y="104"/>
                  <a:pt x="923" y="106"/>
                  <a:pt x="923" y="107"/>
                </a:cubicBezTo>
                <a:close/>
                <a:moveTo>
                  <a:pt x="923" y="87"/>
                </a:moveTo>
                <a:cubicBezTo>
                  <a:pt x="923" y="91"/>
                  <a:pt x="923" y="91"/>
                  <a:pt x="923" y="91"/>
                </a:cubicBezTo>
                <a:cubicBezTo>
                  <a:pt x="923" y="93"/>
                  <a:pt x="924" y="94"/>
                  <a:pt x="926" y="94"/>
                </a:cubicBezTo>
                <a:cubicBezTo>
                  <a:pt x="927" y="94"/>
                  <a:pt x="929" y="93"/>
                  <a:pt x="929" y="91"/>
                </a:cubicBezTo>
                <a:cubicBezTo>
                  <a:pt x="929" y="87"/>
                  <a:pt x="929" y="87"/>
                  <a:pt x="929" y="87"/>
                </a:cubicBezTo>
                <a:cubicBezTo>
                  <a:pt x="929" y="86"/>
                  <a:pt x="927" y="84"/>
                  <a:pt x="926" y="84"/>
                </a:cubicBezTo>
                <a:cubicBezTo>
                  <a:pt x="924" y="84"/>
                  <a:pt x="923" y="86"/>
                  <a:pt x="923" y="87"/>
                </a:cubicBezTo>
                <a:close/>
                <a:moveTo>
                  <a:pt x="923" y="67"/>
                </a:moveTo>
                <a:cubicBezTo>
                  <a:pt x="923" y="71"/>
                  <a:pt x="923" y="71"/>
                  <a:pt x="923" y="71"/>
                </a:cubicBezTo>
                <a:cubicBezTo>
                  <a:pt x="923" y="73"/>
                  <a:pt x="924" y="74"/>
                  <a:pt x="926" y="74"/>
                </a:cubicBezTo>
                <a:cubicBezTo>
                  <a:pt x="927" y="74"/>
                  <a:pt x="929" y="73"/>
                  <a:pt x="929" y="71"/>
                </a:cubicBezTo>
                <a:cubicBezTo>
                  <a:pt x="929" y="67"/>
                  <a:pt x="929" y="67"/>
                  <a:pt x="929" y="67"/>
                </a:cubicBezTo>
                <a:cubicBezTo>
                  <a:pt x="929" y="66"/>
                  <a:pt x="927" y="64"/>
                  <a:pt x="926" y="64"/>
                </a:cubicBezTo>
                <a:cubicBezTo>
                  <a:pt x="924" y="64"/>
                  <a:pt x="923" y="66"/>
                  <a:pt x="923" y="67"/>
                </a:cubicBezTo>
                <a:close/>
                <a:moveTo>
                  <a:pt x="923" y="47"/>
                </a:moveTo>
                <a:cubicBezTo>
                  <a:pt x="923" y="51"/>
                  <a:pt x="923" y="51"/>
                  <a:pt x="923" y="51"/>
                </a:cubicBezTo>
                <a:cubicBezTo>
                  <a:pt x="923" y="53"/>
                  <a:pt x="924" y="54"/>
                  <a:pt x="926" y="54"/>
                </a:cubicBezTo>
                <a:cubicBezTo>
                  <a:pt x="927" y="54"/>
                  <a:pt x="929" y="53"/>
                  <a:pt x="929" y="51"/>
                </a:cubicBezTo>
                <a:cubicBezTo>
                  <a:pt x="929" y="47"/>
                  <a:pt x="929" y="47"/>
                  <a:pt x="929" y="47"/>
                </a:cubicBezTo>
                <a:cubicBezTo>
                  <a:pt x="929" y="46"/>
                  <a:pt x="927" y="44"/>
                  <a:pt x="926" y="44"/>
                </a:cubicBezTo>
                <a:cubicBezTo>
                  <a:pt x="924" y="44"/>
                  <a:pt x="923" y="46"/>
                  <a:pt x="923" y="47"/>
                </a:cubicBezTo>
                <a:close/>
                <a:moveTo>
                  <a:pt x="923" y="27"/>
                </a:moveTo>
                <a:cubicBezTo>
                  <a:pt x="923" y="31"/>
                  <a:pt x="923" y="31"/>
                  <a:pt x="923" y="31"/>
                </a:cubicBezTo>
                <a:cubicBezTo>
                  <a:pt x="923" y="33"/>
                  <a:pt x="924" y="34"/>
                  <a:pt x="926" y="34"/>
                </a:cubicBezTo>
                <a:cubicBezTo>
                  <a:pt x="927" y="34"/>
                  <a:pt x="929" y="33"/>
                  <a:pt x="929" y="31"/>
                </a:cubicBezTo>
                <a:cubicBezTo>
                  <a:pt x="929" y="27"/>
                  <a:pt x="929" y="27"/>
                  <a:pt x="929" y="27"/>
                </a:cubicBezTo>
                <a:cubicBezTo>
                  <a:pt x="929" y="26"/>
                  <a:pt x="927" y="24"/>
                  <a:pt x="926" y="24"/>
                </a:cubicBezTo>
                <a:cubicBezTo>
                  <a:pt x="924" y="24"/>
                  <a:pt x="923" y="26"/>
                  <a:pt x="923" y="27"/>
                </a:cubicBezTo>
                <a:close/>
                <a:moveTo>
                  <a:pt x="923" y="7"/>
                </a:moveTo>
                <a:cubicBezTo>
                  <a:pt x="923" y="11"/>
                  <a:pt x="923" y="11"/>
                  <a:pt x="923" y="11"/>
                </a:cubicBezTo>
                <a:cubicBezTo>
                  <a:pt x="923" y="13"/>
                  <a:pt x="924" y="14"/>
                  <a:pt x="926" y="14"/>
                </a:cubicBezTo>
                <a:cubicBezTo>
                  <a:pt x="927" y="14"/>
                  <a:pt x="929" y="13"/>
                  <a:pt x="929" y="11"/>
                </a:cubicBezTo>
                <a:cubicBezTo>
                  <a:pt x="929" y="7"/>
                  <a:pt x="929" y="7"/>
                  <a:pt x="929" y="7"/>
                </a:cubicBezTo>
                <a:cubicBezTo>
                  <a:pt x="929" y="6"/>
                  <a:pt x="927" y="4"/>
                  <a:pt x="926" y="4"/>
                </a:cubicBezTo>
                <a:cubicBezTo>
                  <a:pt x="924" y="4"/>
                  <a:pt x="923" y="6"/>
                  <a:pt x="923" y="7"/>
                </a:cubicBezTo>
                <a:close/>
                <a:moveTo>
                  <a:pt x="910" y="6"/>
                </a:moveTo>
                <a:cubicBezTo>
                  <a:pt x="914" y="6"/>
                  <a:pt x="914" y="6"/>
                  <a:pt x="914" y="6"/>
                </a:cubicBezTo>
                <a:cubicBezTo>
                  <a:pt x="915" y="6"/>
                  <a:pt x="917" y="5"/>
                  <a:pt x="917" y="3"/>
                </a:cubicBezTo>
                <a:cubicBezTo>
                  <a:pt x="917" y="2"/>
                  <a:pt x="915" y="0"/>
                  <a:pt x="914" y="0"/>
                </a:cubicBezTo>
                <a:cubicBezTo>
                  <a:pt x="910" y="0"/>
                  <a:pt x="910" y="0"/>
                  <a:pt x="910" y="0"/>
                </a:cubicBezTo>
                <a:cubicBezTo>
                  <a:pt x="908" y="0"/>
                  <a:pt x="907" y="2"/>
                  <a:pt x="907" y="3"/>
                </a:cubicBezTo>
                <a:cubicBezTo>
                  <a:pt x="907" y="5"/>
                  <a:pt x="908" y="6"/>
                  <a:pt x="910" y="6"/>
                </a:cubicBezTo>
                <a:close/>
                <a:moveTo>
                  <a:pt x="890" y="6"/>
                </a:moveTo>
                <a:cubicBezTo>
                  <a:pt x="894" y="6"/>
                  <a:pt x="894" y="6"/>
                  <a:pt x="894" y="6"/>
                </a:cubicBezTo>
                <a:cubicBezTo>
                  <a:pt x="895" y="6"/>
                  <a:pt x="897" y="5"/>
                  <a:pt x="897" y="3"/>
                </a:cubicBezTo>
                <a:cubicBezTo>
                  <a:pt x="897" y="2"/>
                  <a:pt x="895" y="0"/>
                  <a:pt x="894" y="0"/>
                </a:cubicBezTo>
                <a:cubicBezTo>
                  <a:pt x="890" y="0"/>
                  <a:pt x="890" y="0"/>
                  <a:pt x="890" y="0"/>
                </a:cubicBezTo>
                <a:cubicBezTo>
                  <a:pt x="888" y="0"/>
                  <a:pt x="887" y="2"/>
                  <a:pt x="887" y="3"/>
                </a:cubicBezTo>
                <a:cubicBezTo>
                  <a:pt x="887" y="5"/>
                  <a:pt x="888" y="6"/>
                  <a:pt x="890" y="6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0" name="Freeform 141">
            <a:extLst>
              <a:ext uri="{FF2B5EF4-FFF2-40B4-BE49-F238E27FC236}">
                <a16:creationId xmlns:a16="http://schemas.microsoft.com/office/drawing/2014/main" id="{97672D34-4C1A-3CB6-19B6-3AACB4011843}"/>
              </a:ext>
            </a:extLst>
          </p:cNvPr>
          <p:cNvSpPr>
            <a:spLocks noEditPoints="1"/>
          </p:cNvSpPr>
          <p:nvPr/>
        </p:nvSpPr>
        <p:spPr bwMode="auto">
          <a:xfrm>
            <a:off x="601113" y="5006083"/>
            <a:ext cx="2516329" cy="1386797"/>
          </a:xfrm>
          <a:custGeom>
            <a:avLst/>
            <a:gdLst>
              <a:gd name="T0" fmla="*/ 6 w 881"/>
              <a:gd name="T1" fmla="*/ 27 h 475"/>
              <a:gd name="T2" fmla="*/ 6 w 881"/>
              <a:gd name="T3" fmla="*/ 43 h 475"/>
              <a:gd name="T4" fmla="*/ 3 w 881"/>
              <a:gd name="T5" fmla="*/ 60 h 475"/>
              <a:gd name="T6" fmla="*/ 0 w 881"/>
              <a:gd name="T7" fmla="*/ 83 h 475"/>
              <a:gd name="T8" fmla="*/ 0 w 881"/>
              <a:gd name="T9" fmla="*/ 107 h 475"/>
              <a:gd name="T10" fmla="*/ 3 w 881"/>
              <a:gd name="T11" fmla="*/ 130 h 475"/>
              <a:gd name="T12" fmla="*/ 6 w 881"/>
              <a:gd name="T13" fmla="*/ 147 h 475"/>
              <a:gd name="T14" fmla="*/ 6 w 881"/>
              <a:gd name="T15" fmla="*/ 187 h 475"/>
              <a:gd name="T16" fmla="*/ 6 w 881"/>
              <a:gd name="T17" fmla="*/ 203 h 475"/>
              <a:gd name="T18" fmla="*/ 3 w 881"/>
              <a:gd name="T19" fmla="*/ 220 h 475"/>
              <a:gd name="T20" fmla="*/ 0 w 881"/>
              <a:gd name="T21" fmla="*/ 243 h 475"/>
              <a:gd name="T22" fmla="*/ 0 w 881"/>
              <a:gd name="T23" fmla="*/ 267 h 475"/>
              <a:gd name="T24" fmla="*/ 3 w 881"/>
              <a:gd name="T25" fmla="*/ 290 h 475"/>
              <a:gd name="T26" fmla="*/ 6 w 881"/>
              <a:gd name="T27" fmla="*/ 307 h 475"/>
              <a:gd name="T28" fmla="*/ 6 w 881"/>
              <a:gd name="T29" fmla="*/ 347 h 475"/>
              <a:gd name="T30" fmla="*/ 6 w 881"/>
              <a:gd name="T31" fmla="*/ 363 h 475"/>
              <a:gd name="T32" fmla="*/ 3 w 881"/>
              <a:gd name="T33" fmla="*/ 380 h 475"/>
              <a:gd name="T34" fmla="*/ 0 w 881"/>
              <a:gd name="T35" fmla="*/ 403 h 475"/>
              <a:gd name="T36" fmla="*/ 0 w 881"/>
              <a:gd name="T37" fmla="*/ 427 h 475"/>
              <a:gd name="T38" fmla="*/ 3 w 881"/>
              <a:gd name="T39" fmla="*/ 450 h 475"/>
              <a:gd name="T40" fmla="*/ 6 w 881"/>
              <a:gd name="T41" fmla="*/ 467 h 475"/>
              <a:gd name="T42" fmla="*/ 38 w 881"/>
              <a:gd name="T43" fmla="*/ 469 h 475"/>
              <a:gd name="T44" fmla="*/ 54 w 881"/>
              <a:gd name="T45" fmla="*/ 469 h 475"/>
              <a:gd name="T46" fmla="*/ 71 w 881"/>
              <a:gd name="T47" fmla="*/ 472 h 475"/>
              <a:gd name="T48" fmla="*/ 94 w 881"/>
              <a:gd name="T49" fmla="*/ 475 h 475"/>
              <a:gd name="T50" fmla="*/ 118 w 881"/>
              <a:gd name="T51" fmla="*/ 475 h 475"/>
              <a:gd name="T52" fmla="*/ 141 w 881"/>
              <a:gd name="T53" fmla="*/ 472 h 475"/>
              <a:gd name="T54" fmla="*/ 158 w 881"/>
              <a:gd name="T55" fmla="*/ 469 h 475"/>
              <a:gd name="T56" fmla="*/ 198 w 881"/>
              <a:gd name="T57" fmla="*/ 469 h 475"/>
              <a:gd name="T58" fmla="*/ 214 w 881"/>
              <a:gd name="T59" fmla="*/ 469 h 475"/>
              <a:gd name="T60" fmla="*/ 231 w 881"/>
              <a:gd name="T61" fmla="*/ 472 h 475"/>
              <a:gd name="T62" fmla="*/ 254 w 881"/>
              <a:gd name="T63" fmla="*/ 475 h 475"/>
              <a:gd name="T64" fmla="*/ 278 w 881"/>
              <a:gd name="T65" fmla="*/ 475 h 475"/>
              <a:gd name="T66" fmla="*/ 301 w 881"/>
              <a:gd name="T67" fmla="*/ 472 h 475"/>
              <a:gd name="T68" fmla="*/ 318 w 881"/>
              <a:gd name="T69" fmla="*/ 469 h 475"/>
              <a:gd name="T70" fmla="*/ 358 w 881"/>
              <a:gd name="T71" fmla="*/ 469 h 475"/>
              <a:gd name="T72" fmla="*/ 374 w 881"/>
              <a:gd name="T73" fmla="*/ 469 h 475"/>
              <a:gd name="T74" fmla="*/ 391 w 881"/>
              <a:gd name="T75" fmla="*/ 472 h 475"/>
              <a:gd name="T76" fmla="*/ 414 w 881"/>
              <a:gd name="T77" fmla="*/ 475 h 475"/>
              <a:gd name="T78" fmla="*/ 438 w 881"/>
              <a:gd name="T79" fmla="*/ 475 h 475"/>
              <a:gd name="T80" fmla="*/ 461 w 881"/>
              <a:gd name="T81" fmla="*/ 472 h 475"/>
              <a:gd name="T82" fmla="*/ 478 w 881"/>
              <a:gd name="T83" fmla="*/ 469 h 475"/>
              <a:gd name="T84" fmla="*/ 518 w 881"/>
              <a:gd name="T85" fmla="*/ 469 h 475"/>
              <a:gd name="T86" fmla="*/ 534 w 881"/>
              <a:gd name="T87" fmla="*/ 469 h 475"/>
              <a:gd name="T88" fmla="*/ 551 w 881"/>
              <a:gd name="T89" fmla="*/ 472 h 475"/>
              <a:gd name="T90" fmla="*/ 574 w 881"/>
              <a:gd name="T91" fmla="*/ 475 h 475"/>
              <a:gd name="T92" fmla="*/ 598 w 881"/>
              <a:gd name="T93" fmla="*/ 475 h 475"/>
              <a:gd name="T94" fmla="*/ 621 w 881"/>
              <a:gd name="T95" fmla="*/ 472 h 475"/>
              <a:gd name="T96" fmla="*/ 638 w 881"/>
              <a:gd name="T97" fmla="*/ 469 h 475"/>
              <a:gd name="T98" fmla="*/ 678 w 881"/>
              <a:gd name="T99" fmla="*/ 469 h 475"/>
              <a:gd name="T100" fmla="*/ 694 w 881"/>
              <a:gd name="T101" fmla="*/ 469 h 475"/>
              <a:gd name="T102" fmla="*/ 711 w 881"/>
              <a:gd name="T103" fmla="*/ 472 h 475"/>
              <a:gd name="T104" fmla="*/ 734 w 881"/>
              <a:gd name="T105" fmla="*/ 475 h 475"/>
              <a:gd name="T106" fmla="*/ 758 w 881"/>
              <a:gd name="T107" fmla="*/ 475 h 475"/>
              <a:gd name="T108" fmla="*/ 781 w 881"/>
              <a:gd name="T109" fmla="*/ 472 h 475"/>
              <a:gd name="T110" fmla="*/ 798 w 881"/>
              <a:gd name="T111" fmla="*/ 469 h 475"/>
              <a:gd name="T112" fmla="*/ 838 w 881"/>
              <a:gd name="T113" fmla="*/ 469 h 475"/>
              <a:gd name="T114" fmla="*/ 854 w 881"/>
              <a:gd name="T115" fmla="*/ 469 h 475"/>
              <a:gd name="T116" fmla="*/ 871 w 881"/>
              <a:gd name="T117" fmla="*/ 472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81" h="475">
                <a:moveTo>
                  <a:pt x="6" y="7"/>
                </a:moveTo>
                <a:cubicBezTo>
                  <a:pt x="6" y="3"/>
                  <a:pt x="6" y="3"/>
                  <a:pt x="6" y="3"/>
                </a:cubicBezTo>
                <a:cubicBezTo>
                  <a:pt x="6" y="2"/>
                  <a:pt x="4" y="0"/>
                  <a:pt x="3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7"/>
                  <a:pt x="0" y="7"/>
                  <a:pt x="0" y="7"/>
                </a:cubicBezTo>
                <a:cubicBezTo>
                  <a:pt x="0" y="9"/>
                  <a:pt x="1" y="10"/>
                  <a:pt x="3" y="10"/>
                </a:cubicBezTo>
                <a:cubicBezTo>
                  <a:pt x="4" y="10"/>
                  <a:pt x="6" y="9"/>
                  <a:pt x="6" y="7"/>
                </a:cubicBezTo>
                <a:close/>
                <a:moveTo>
                  <a:pt x="6" y="27"/>
                </a:moveTo>
                <a:cubicBezTo>
                  <a:pt x="6" y="23"/>
                  <a:pt x="6" y="23"/>
                  <a:pt x="6" y="23"/>
                </a:cubicBezTo>
                <a:cubicBezTo>
                  <a:pt x="6" y="22"/>
                  <a:pt x="4" y="20"/>
                  <a:pt x="3" y="20"/>
                </a:cubicBezTo>
                <a:cubicBezTo>
                  <a:pt x="1" y="20"/>
                  <a:pt x="0" y="22"/>
                  <a:pt x="0" y="23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9"/>
                  <a:pt x="1" y="30"/>
                  <a:pt x="3" y="30"/>
                </a:cubicBezTo>
                <a:cubicBezTo>
                  <a:pt x="4" y="30"/>
                  <a:pt x="6" y="29"/>
                  <a:pt x="6" y="27"/>
                </a:cubicBezTo>
                <a:close/>
                <a:moveTo>
                  <a:pt x="6" y="47"/>
                </a:moveTo>
                <a:cubicBezTo>
                  <a:pt x="6" y="43"/>
                  <a:pt x="6" y="43"/>
                  <a:pt x="6" y="43"/>
                </a:cubicBezTo>
                <a:cubicBezTo>
                  <a:pt x="6" y="42"/>
                  <a:pt x="4" y="40"/>
                  <a:pt x="3" y="40"/>
                </a:cubicBezTo>
                <a:cubicBezTo>
                  <a:pt x="1" y="40"/>
                  <a:pt x="0" y="42"/>
                  <a:pt x="0" y="43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9"/>
                  <a:pt x="1" y="50"/>
                  <a:pt x="3" y="50"/>
                </a:cubicBezTo>
                <a:cubicBezTo>
                  <a:pt x="4" y="50"/>
                  <a:pt x="6" y="49"/>
                  <a:pt x="6" y="47"/>
                </a:cubicBezTo>
                <a:close/>
                <a:moveTo>
                  <a:pt x="6" y="67"/>
                </a:moveTo>
                <a:cubicBezTo>
                  <a:pt x="6" y="63"/>
                  <a:pt x="6" y="63"/>
                  <a:pt x="6" y="63"/>
                </a:cubicBezTo>
                <a:cubicBezTo>
                  <a:pt x="6" y="62"/>
                  <a:pt x="4" y="60"/>
                  <a:pt x="3" y="60"/>
                </a:cubicBezTo>
                <a:cubicBezTo>
                  <a:pt x="1" y="60"/>
                  <a:pt x="0" y="62"/>
                  <a:pt x="0" y="63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69"/>
                  <a:pt x="1" y="70"/>
                  <a:pt x="3" y="70"/>
                </a:cubicBezTo>
                <a:cubicBezTo>
                  <a:pt x="4" y="70"/>
                  <a:pt x="6" y="69"/>
                  <a:pt x="6" y="67"/>
                </a:cubicBezTo>
                <a:close/>
                <a:moveTo>
                  <a:pt x="6" y="87"/>
                </a:moveTo>
                <a:cubicBezTo>
                  <a:pt x="6" y="83"/>
                  <a:pt x="6" y="83"/>
                  <a:pt x="6" y="83"/>
                </a:cubicBezTo>
                <a:cubicBezTo>
                  <a:pt x="6" y="82"/>
                  <a:pt x="4" y="80"/>
                  <a:pt x="3" y="80"/>
                </a:cubicBezTo>
                <a:cubicBezTo>
                  <a:pt x="1" y="80"/>
                  <a:pt x="0" y="82"/>
                  <a:pt x="0" y="83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89"/>
                  <a:pt x="1" y="90"/>
                  <a:pt x="3" y="90"/>
                </a:cubicBezTo>
                <a:cubicBezTo>
                  <a:pt x="4" y="90"/>
                  <a:pt x="6" y="89"/>
                  <a:pt x="6" y="87"/>
                </a:cubicBezTo>
                <a:close/>
                <a:moveTo>
                  <a:pt x="6" y="107"/>
                </a:moveTo>
                <a:cubicBezTo>
                  <a:pt x="6" y="103"/>
                  <a:pt x="6" y="103"/>
                  <a:pt x="6" y="103"/>
                </a:cubicBezTo>
                <a:cubicBezTo>
                  <a:pt x="6" y="102"/>
                  <a:pt x="4" y="100"/>
                  <a:pt x="3" y="100"/>
                </a:cubicBezTo>
                <a:cubicBezTo>
                  <a:pt x="1" y="100"/>
                  <a:pt x="0" y="102"/>
                  <a:pt x="0" y="103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9"/>
                  <a:pt x="1" y="110"/>
                  <a:pt x="3" y="110"/>
                </a:cubicBezTo>
                <a:cubicBezTo>
                  <a:pt x="4" y="110"/>
                  <a:pt x="6" y="109"/>
                  <a:pt x="6" y="107"/>
                </a:cubicBezTo>
                <a:close/>
                <a:moveTo>
                  <a:pt x="6" y="127"/>
                </a:moveTo>
                <a:cubicBezTo>
                  <a:pt x="6" y="123"/>
                  <a:pt x="6" y="123"/>
                  <a:pt x="6" y="123"/>
                </a:cubicBezTo>
                <a:cubicBezTo>
                  <a:pt x="6" y="122"/>
                  <a:pt x="4" y="120"/>
                  <a:pt x="3" y="120"/>
                </a:cubicBezTo>
                <a:cubicBezTo>
                  <a:pt x="1" y="120"/>
                  <a:pt x="0" y="122"/>
                  <a:pt x="0" y="123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29"/>
                  <a:pt x="1" y="130"/>
                  <a:pt x="3" y="130"/>
                </a:cubicBezTo>
                <a:cubicBezTo>
                  <a:pt x="4" y="130"/>
                  <a:pt x="6" y="129"/>
                  <a:pt x="6" y="127"/>
                </a:cubicBezTo>
                <a:close/>
                <a:moveTo>
                  <a:pt x="6" y="147"/>
                </a:moveTo>
                <a:cubicBezTo>
                  <a:pt x="6" y="143"/>
                  <a:pt x="6" y="143"/>
                  <a:pt x="6" y="143"/>
                </a:cubicBezTo>
                <a:cubicBezTo>
                  <a:pt x="6" y="142"/>
                  <a:pt x="4" y="140"/>
                  <a:pt x="3" y="140"/>
                </a:cubicBezTo>
                <a:cubicBezTo>
                  <a:pt x="1" y="140"/>
                  <a:pt x="0" y="142"/>
                  <a:pt x="0" y="143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49"/>
                  <a:pt x="1" y="150"/>
                  <a:pt x="3" y="150"/>
                </a:cubicBezTo>
                <a:cubicBezTo>
                  <a:pt x="4" y="150"/>
                  <a:pt x="6" y="149"/>
                  <a:pt x="6" y="147"/>
                </a:cubicBezTo>
                <a:close/>
                <a:moveTo>
                  <a:pt x="6" y="167"/>
                </a:moveTo>
                <a:cubicBezTo>
                  <a:pt x="6" y="163"/>
                  <a:pt x="6" y="163"/>
                  <a:pt x="6" y="163"/>
                </a:cubicBezTo>
                <a:cubicBezTo>
                  <a:pt x="6" y="162"/>
                  <a:pt x="4" y="160"/>
                  <a:pt x="3" y="160"/>
                </a:cubicBezTo>
                <a:cubicBezTo>
                  <a:pt x="1" y="160"/>
                  <a:pt x="0" y="162"/>
                  <a:pt x="0" y="163"/>
                </a:cubicBezTo>
                <a:cubicBezTo>
                  <a:pt x="0" y="167"/>
                  <a:pt x="0" y="167"/>
                  <a:pt x="0" y="167"/>
                </a:cubicBezTo>
                <a:cubicBezTo>
                  <a:pt x="0" y="169"/>
                  <a:pt x="1" y="170"/>
                  <a:pt x="3" y="170"/>
                </a:cubicBezTo>
                <a:cubicBezTo>
                  <a:pt x="4" y="170"/>
                  <a:pt x="6" y="169"/>
                  <a:pt x="6" y="167"/>
                </a:cubicBezTo>
                <a:close/>
                <a:moveTo>
                  <a:pt x="6" y="187"/>
                </a:moveTo>
                <a:cubicBezTo>
                  <a:pt x="6" y="183"/>
                  <a:pt x="6" y="183"/>
                  <a:pt x="6" y="183"/>
                </a:cubicBezTo>
                <a:cubicBezTo>
                  <a:pt x="6" y="182"/>
                  <a:pt x="4" y="180"/>
                  <a:pt x="3" y="180"/>
                </a:cubicBezTo>
                <a:cubicBezTo>
                  <a:pt x="1" y="180"/>
                  <a:pt x="0" y="182"/>
                  <a:pt x="0" y="183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189"/>
                  <a:pt x="1" y="190"/>
                  <a:pt x="3" y="190"/>
                </a:cubicBezTo>
                <a:cubicBezTo>
                  <a:pt x="4" y="190"/>
                  <a:pt x="6" y="189"/>
                  <a:pt x="6" y="187"/>
                </a:cubicBezTo>
                <a:close/>
                <a:moveTo>
                  <a:pt x="6" y="207"/>
                </a:moveTo>
                <a:cubicBezTo>
                  <a:pt x="6" y="203"/>
                  <a:pt x="6" y="203"/>
                  <a:pt x="6" y="203"/>
                </a:cubicBezTo>
                <a:cubicBezTo>
                  <a:pt x="6" y="202"/>
                  <a:pt x="4" y="200"/>
                  <a:pt x="3" y="200"/>
                </a:cubicBezTo>
                <a:cubicBezTo>
                  <a:pt x="1" y="200"/>
                  <a:pt x="0" y="202"/>
                  <a:pt x="0" y="203"/>
                </a:cubicBezTo>
                <a:cubicBezTo>
                  <a:pt x="0" y="207"/>
                  <a:pt x="0" y="207"/>
                  <a:pt x="0" y="207"/>
                </a:cubicBezTo>
                <a:cubicBezTo>
                  <a:pt x="0" y="209"/>
                  <a:pt x="1" y="210"/>
                  <a:pt x="3" y="210"/>
                </a:cubicBezTo>
                <a:cubicBezTo>
                  <a:pt x="4" y="210"/>
                  <a:pt x="6" y="209"/>
                  <a:pt x="6" y="207"/>
                </a:cubicBezTo>
                <a:close/>
                <a:moveTo>
                  <a:pt x="6" y="227"/>
                </a:moveTo>
                <a:cubicBezTo>
                  <a:pt x="6" y="223"/>
                  <a:pt x="6" y="223"/>
                  <a:pt x="6" y="223"/>
                </a:cubicBezTo>
                <a:cubicBezTo>
                  <a:pt x="6" y="222"/>
                  <a:pt x="4" y="220"/>
                  <a:pt x="3" y="220"/>
                </a:cubicBezTo>
                <a:cubicBezTo>
                  <a:pt x="1" y="220"/>
                  <a:pt x="0" y="222"/>
                  <a:pt x="0" y="223"/>
                </a:cubicBezTo>
                <a:cubicBezTo>
                  <a:pt x="0" y="227"/>
                  <a:pt x="0" y="227"/>
                  <a:pt x="0" y="227"/>
                </a:cubicBezTo>
                <a:cubicBezTo>
                  <a:pt x="0" y="229"/>
                  <a:pt x="1" y="230"/>
                  <a:pt x="3" y="230"/>
                </a:cubicBezTo>
                <a:cubicBezTo>
                  <a:pt x="4" y="230"/>
                  <a:pt x="6" y="229"/>
                  <a:pt x="6" y="227"/>
                </a:cubicBezTo>
                <a:close/>
                <a:moveTo>
                  <a:pt x="6" y="247"/>
                </a:moveTo>
                <a:cubicBezTo>
                  <a:pt x="6" y="243"/>
                  <a:pt x="6" y="243"/>
                  <a:pt x="6" y="243"/>
                </a:cubicBezTo>
                <a:cubicBezTo>
                  <a:pt x="6" y="242"/>
                  <a:pt x="4" y="240"/>
                  <a:pt x="3" y="240"/>
                </a:cubicBezTo>
                <a:cubicBezTo>
                  <a:pt x="1" y="240"/>
                  <a:pt x="0" y="242"/>
                  <a:pt x="0" y="243"/>
                </a:cubicBezTo>
                <a:cubicBezTo>
                  <a:pt x="0" y="247"/>
                  <a:pt x="0" y="247"/>
                  <a:pt x="0" y="247"/>
                </a:cubicBezTo>
                <a:cubicBezTo>
                  <a:pt x="0" y="249"/>
                  <a:pt x="1" y="250"/>
                  <a:pt x="3" y="250"/>
                </a:cubicBezTo>
                <a:cubicBezTo>
                  <a:pt x="4" y="250"/>
                  <a:pt x="6" y="249"/>
                  <a:pt x="6" y="247"/>
                </a:cubicBezTo>
                <a:close/>
                <a:moveTo>
                  <a:pt x="6" y="267"/>
                </a:moveTo>
                <a:cubicBezTo>
                  <a:pt x="6" y="263"/>
                  <a:pt x="6" y="263"/>
                  <a:pt x="6" y="263"/>
                </a:cubicBezTo>
                <a:cubicBezTo>
                  <a:pt x="6" y="262"/>
                  <a:pt x="4" y="260"/>
                  <a:pt x="3" y="260"/>
                </a:cubicBezTo>
                <a:cubicBezTo>
                  <a:pt x="1" y="260"/>
                  <a:pt x="0" y="262"/>
                  <a:pt x="0" y="263"/>
                </a:cubicBezTo>
                <a:cubicBezTo>
                  <a:pt x="0" y="267"/>
                  <a:pt x="0" y="267"/>
                  <a:pt x="0" y="267"/>
                </a:cubicBezTo>
                <a:cubicBezTo>
                  <a:pt x="0" y="269"/>
                  <a:pt x="1" y="270"/>
                  <a:pt x="3" y="270"/>
                </a:cubicBezTo>
                <a:cubicBezTo>
                  <a:pt x="4" y="270"/>
                  <a:pt x="6" y="269"/>
                  <a:pt x="6" y="267"/>
                </a:cubicBezTo>
                <a:close/>
                <a:moveTo>
                  <a:pt x="6" y="287"/>
                </a:moveTo>
                <a:cubicBezTo>
                  <a:pt x="6" y="283"/>
                  <a:pt x="6" y="283"/>
                  <a:pt x="6" y="283"/>
                </a:cubicBezTo>
                <a:cubicBezTo>
                  <a:pt x="6" y="282"/>
                  <a:pt x="4" y="280"/>
                  <a:pt x="3" y="280"/>
                </a:cubicBezTo>
                <a:cubicBezTo>
                  <a:pt x="1" y="280"/>
                  <a:pt x="0" y="282"/>
                  <a:pt x="0" y="283"/>
                </a:cubicBezTo>
                <a:cubicBezTo>
                  <a:pt x="0" y="287"/>
                  <a:pt x="0" y="287"/>
                  <a:pt x="0" y="287"/>
                </a:cubicBezTo>
                <a:cubicBezTo>
                  <a:pt x="0" y="289"/>
                  <a:pt x="1" y="290"/>
                  <a:pt x="3" y="290"/>
                </a:cubicBezTo>
                <a:cubicBezTo>
                  <a:pt x="4" y="290"/>
                  <a:pt x="6" y="289"/>
                  <a:pt x="6" y="287"/>
                </a:cubicBezTo>
                <a:close/>
                <a:moveTo>
                  <a:pt x="6" y="307"/>
                </a:moveTo>
                <a:cubicBezTo>
                  <a:pt x="6" y="303"/>
                  <a:pt x="6" y="303"/>
                  <a:pt x="6" y="303"/>
                </a:cubicBezTo>
                <a:cubicBezTo>
                  <a:pt x="6" y="302"/>
                  <a:pt x="4" y="300"/>
                  <a:pt x="3" y="300"/>
                </a:cubicBezTo>
                <a:cubicBezTo>
                  <a:pt x="1" y="300"/>
                  <a:pt x="0" y="302"/>
                  <a:pt x="0" y="303"/>
                </a:cubicBezTo>
                <a:cubicBezTo>
                  <a:pt x="0" y="307"/>
                  <a:pt x="0" y="307"/>
                  <a:pt x="0" y="307"/>
                </a:cubicBezTo>
                <a:cubicBezTo>
                  <a:pt x="0" y="309"/>
                  <a:pt x="1" y="310"/>
                  <a:pt x="3" y="310"/>
                </a:cubicBezTo>
                <a:cubicBezTo>
                  <a:pt x="4" y="310"/>
                  <a:pt x="6" y="309"/>
                  <a:pt x="6" y="307"/>
                </a:cubicBezTo>
                <a:close/>
                <a:moveTo>
                  <a:pt x="6" y="327"/>
                </a:moveTo>
                <a:cubicBezTo>
                  <a:pt x="6" y="323"/>
                  <a:pt x="6" y="323"/>
                  <a:pt x="6" y="323"/>
                </a:cubicBezTo>
                <a:cubicBezTo>
                  <a:pt x="6" y="322"/>
                  <a:pt x="4" y="320"/>
                  <a:pt x="3" y="320"/>
                </a:cubicBezTo>
                <a:cubicBezTo>
                  <a:pt x="1" y="320"/>
                  <a:pt x="0" y="322"/>
                  <a:pt x="0" y="323"/>
                </a:cubicBezTo>
                <a:cubicBezTo>
                  <a:pt x="0" y="327"/>
                  <a:pt x="0" y="327"/>
                  <a:pt x="0" y="327"/>
                </a:cubicBezTo>
                <a:cubicBezTo>
                  <a:pt x="0" y="329"/>
                  <a:pt x="1" y="330"/>
                  <a:pt x="3" y="330"/>
                </a:cubicBezTo>
                <a:cubicBezTo>
                  <a:pt x="4" y="330"/>
                  <a:pt x="6" y="329"/>
                  <a:pt x="6" y="327"/>
                </a:cubicBezTo>
                <a:close/>
                <a:moveTo>
                  <a:pt x="6" y="347"/>
                </a:moveTo>
                <a:cubicBezTo>
                  <a:pt x="6" y="343"/>
                  <a:pt x="6" y="343"/>
                  <a:pt x="6" y="343"/>
                </a:cubicBezTo>
                <a:cubicBezTo>
                  <a:pt x="6" y="342"/>
                  <a:pt x="4" y="340"/>
                  <a:pt x="3" y="340"/>
                </a:cubicBezTo>
                <a:cubicBezTo>
                  <a:pt x="1" y="340"/>
                  <a:pt x="0" y="342"/>
                  <a:pt x="0" y="343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" y="350"/>
                  <a:pt x="3" y="350"/>
                </a:cubicBezTo>
                <a:cubicBezTo>
                  <a:pt x="4" y="350"/>
                  <a:pt x="6" y="349"/>
                  <a:pt x="6" y="347"/>
                </a:cubicBezTo>
                <a:close/>
                <a:moveTo>
                  <a:pt x="6" y="367"/>
                </a:moveTo>
                <a:cubicBezTo>
                  <a:pt x="6" y="363"/>
                  <a:pt x="6" y="363"/>
                  <a:pt x="6" y="363"/>
                </a:cubicBezTo>
                <a:cubicBezTo>
                  <a:pt x="6" y="362"/>
                  <a:pt x="4" y="360"/>
                  <a:pt x="3" y="360"/>
                </a:cubicBezTo>
                <a:cubicBezTo>
                  <a:pt x="1" y="360"/>
                  <a:pt x="0" y="362"/>
                  <a:pt x="0" y="363"/>
                </a:cubicBezTo>
                <a:cubicBezTo>
                  <a:pt x="0" y="367"/>
                  <a:pt x="0" y="367"/>
                  <a:pt x="0" y="367"/>
                </a:cubicBezTo>
                <a:cubicBezTo>
                  <a:pt x="0" y="369"/>
                  <a:pt x="1" y="370"/>
                  <a:pt x="3" y="370"/>
                </a:cubicBezTo>
                <a:cubicBezTo>
                  <a:pt x="4" y="370"/>
                  <a:pt x="6" y="369"/>
                  <a:pt x="6" y="367"/>
                </a:cubicBezTo>
                <a:close/>
                <a:moveTo>
                  <a:pt x="6" y="387"/>
                </a:moveTo>
                <a:cubicBezTo>
                  <a:pt x="6" y="383"/>
                  <a:pt x="6" y="383"/>
                  <a:pt x="6" y="383"/>
                </a:cubicBezTo>
                <a:cubicBezTo>
                  <a:pt x="6" y="382"/>
                  <a:pt x="4" y="380"/>
                  <a:pt x="3" y="380"/>
                </a:cubicBezTo>
                <a:cubicBezTo>
                  <a:pt x="1" y="380"/>
                  <a:pt x="0" y="382"/>
                  <a:pt x="0" y="383"/>
                </a:cubicBezTo>
                <a:cubicBezTo>
                  <a:pt x="0" y="387"/>
                  <a:pt x="0" y="387"/>
                  <a:pt x="0" y="387"/>
                </a:cubicBezTo>
                <a:cubicBezTo>
                  <a:pt x="0" y="389"/>
                  <a:pt x="1" y="390"/>
                  <a:pt x="3" y="390"/>
                </a:cubicBezTo>
                <a:cubicBezTo>
                  <a:pt x="4" y="390"/>
                  <a:pt x="6" y="389"/>
                  <a:pt x="6" y="387"/>
                </a:cubicBezTo>
                <a:close/>
                <a:moveTo>
                  <a:pt x="6" y="407"/>
                </a:moveTo>
                <a:cubicBezTo>
                  <a:pt x="6" y="403"/>
                  <a:pt x="6" y="403"/>
                  <a:pt x="6" y="403"/>
                </a:cubicBezTo>
                <a:cubicBezTo>
                  <a:pt x="6" y="402"/>
                  <a:pt x="4" y="400"/>
                  <a:pt x="3" y="400"/>
                </a:cubicBezTo>
                <a:cubicBezTo>
                  <a:pt x="1" y="400"/>
                  <a:pt x="0" y="402"/>
                  <a:pt x="0" y="403"/>
                </a:cubicBezTo>
                <a:cubicBezTo>
                  <a:pt x="0" y="407"/>
                  <a:pt x="0" y="407"/>
                  <a:pt x="0" y="407"/>
                </a:cubicBezTo>
                <a:cubicBezTo>
                  <a:pt x="0" y="409"/>
                  <a:pt x="1" y="410"/>
                  <a:pt x="3" y="410"/>
                </a:cubicBezTo>
                <a:cubicBezTo>
                  <a:pt x="4" y="410"/>
                  <a:pt x="6" y="409"/>
                  <a:pt x="6" y="407"/>
                </a:cubicBezTo>
                <a:close/>
                <a:moveTo>
                  <a:pt x="6" y="427"/>
                </a:moveTo>
                <a:cubicBezTo>
                  <a:pt x="6" y="423"/>
                  <a:pt x="6" y="423"/>
                  <a:pt x="6" y="423"/>
                </a:cubicBezTo>
                <a:cubicBezTo>
                  <a:pt x="6" y="422"/>
                  <a:pt x="4" y="420"/>
                  <a:pt x="3" y="420"/>
                </a:cubicBezTo>
                <a:cubicBezTo>
                  <a:pt x="1" y="420"/>
                  <a:pt x="0" y="422"/>
                  <a:pt x="0" y="423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29"/>
                  <a:pt x="1" y="430"/>
                  <a:pt x="3" y="430"/>
                </a:cubicBezTo>
                <a:cubicBezTo>
                  <a:pt x="4" y="430"/>
                  <a:pt x="6" y="429"/>
                  <a:pt x="6" y="427"/>
                </a:cubicBezTo>
                <a:close/>
                <a:moveTo>
                  <a:pt x="6" y="447"/>
                </a:moveTo>
                <a:cubicBezTo>
                  <a:pt x="6" y="443"/>
                  <a:pt x="6" y="443"/>
                  <a:pt x="6" y="443"/>
                </a:cubicBezTo>
                <a:cubicBezTo>
                  <a:pt x="6" y="442"/>
                  <a:pt x="4" y="440"/>
                  <a:pt x="3" y="440"/>
                </a:cubicBezTo>
                <a:cubicBezTo>
                  <a:pt x="1" y="440"/>
                  <a:pt x="0" y="442"/>
                  <a:pt x="0" y="443"/>
                </a:cubicBezTo>
                <a:cubicBezTo>
                  <a:pt x="0" y="447"/>
                  <a:pt x="0" y="447"/>
                  <a:pt x="0" y="447"/>
                </a:cubicBezTo>
                <a:cubicBezTo>
                  <a:pt x="0" y="449"/>
                  <a:pt x="1" y="450"/>
                  <a:pt x="3" y="450"/>
                </a:cubicBezTo>
                <a:cubicBezTo>
                  <a:pt x="4" y="450"/>
                  <a:pt x="6" y="449"/>
                  <a:pt x="6" y="447"/>
                </a:cubicBezTo>
                <a:close/>
                <a:moveTo>
                  <a:pt x="6" y="467"/>
                </a:moveTo>
                <a:cubicBezTo>
                  <a:pt x="6" y="463"/>
                  <a:pt x="6" y="463"/>
                  <a:pt x="6" y="463"/>
                </a:cubicBezTo>
                <a:cubicBezTo>
                  <a:pt x="6" y="462"/>
                  <a:pt x="4" y="460"/>
                  <a:pt x="3" y="460"/>
                </a:cubicBezTo>
                <a:cubicBezTo>
                  <a:pt x="1" y="460"/>
                  <a:pt x="0" y="462"/>
                  <a:pt x="0" y="463"/>
                </a:cubicBezTo>
                <a:cubicBezTo>
                  <a:pt x="0" y="467"/>
                  <a:pt x="0" y="467"/>
                  <a:pt x="0" y="467"/>
                </a:cubicBezTo>
                <a:cubicBezTo>
                  <a:pt x="0" y="469"/>
                  <a:pt x="1" y="470"/>
                  <a:pt x="3" y="470"/>
                </a:cubicBezTo>
                <a:cubicBezTo>
                  <a:pt x="4" y="470"/>
                  <a:pt x="6" y="469"/>
                  <a:pt x="6" y="467"/>
                </a:cubicBezTo>
                <a:close/>
                <a:moveTo>
                  <a:pt x="18" y="469"/>
                </a:moveTo>
                <a:cubicBezTo>
                  <a:pt x="14" y="469"/>
                  <a:pt x="14" y="469"/>
                  <a:pt x="14" y="469"/>
                </a:cubicBezTo>
                <a:cubicBezTo>
                  <a:pt x="12" y="469"/>
                  <a:pt x="11" y="470"/>
                  <a:pt x="11" y="472"/>
                </a:cubicBezTo>
                <a:cubicBezTo>
                  <a:pt x="11" y="473"/>
                  <a:pt x="12" y="475"/>
                  <a:pt x="14" y="475"/>
                </a:cubicBezTo>
                <a:cubicBezTo>
                  <a:pt x="18" y="475"/>
                  <a:pt x="18" y="475"/>
                  <a:pt x="18" y="475"/>
                </a:cubicBezTo>
                <a:cubicBezTo>
                  <a:pt x="20" y="475"/>
                  <a:pt x="21" y="473"/>
                  <a:pt x="21" y="472"/>
                </a:cubicBezTo>
                <a:cubicBezTo>
                  <a:pt x="21" y="470"/>
                  <a:pt x="20" y="469"/>
                  <a:pt x="18" y="469"/>
                </a:cubicBezTo>
                <a:close/>
                <a:moveTo>
                  <a:pt x="38" y="469"/>
                </a:moveTo>
                <a:cubicBezTo>
                  <a:pt x="34" y="469"/>
                  <a:pt x="34" y="469"/>
                  <a:pt x="34" y="469"/>
                </a:cubicBezTo>
                <a:cubicBezTo>
                  <a:pt x="32" y="469"/>
                  <a:pt x="31" y="470"/>
                  <a:pt x="31" y="472"/>
                </a:cubicBezTo>
                <a:cubicBezTo>
                  <a:pt x="31" y="473"/>
                  <a:pt x="32" y="475"/>
                  <a:pt x="34" y="475"/>
                </a:cubicBezTo>
                <a:cubicBezTo>
                  <a:pt x="38" y="475"/>
                  <a:pt x="38" y="475"/>
                  <a:pt x="38" y="475"/>
                </a:cubicBezTo>
                <a:cubicBezTo>
                  <a:pt x="40" y="475"/>
                  <a:pt x="41" y="473"/>
                  <a:pt x="41" y="472"/>
                </a:cubicBezTo>
                <a:cubicBezTo>
                  <a:pt x="41" y="470"/>
                  <a:pt x="40" y="469"/>
                  <a:pt x="38" y="469"/>
                </a:cubicBezTo>
                <a:close/>
                <a:moveTo>
                  <a:pt x="58" y="469"/>
                </a:moveTo>
                <a:cubicBezTo>
                  <a:pt x="54" y="469"/>
                  <a:pt x="54" y="469"/>
                  <a:pt x="54" y="469"/>
                </a:cubicBezTo>
                <a:cubicBezTo>
                  <a:pt x="52" y="469"/>
                  <a:pt x="51" y="470"/>
                  <a:pt x="51" y="472"/>
                </a:cubicBezTo>
                <a:cubicBezTo>
                  <a:pt x="51" y="473"/>
                  <a:pt x="52" y="475"/>
                  <a:pt x="54" y="475"/>
                </a:cubicBezTo>
                <a:cubicBezTo>
                  <a:pt x="58" y="475"/>
                  <a:pt x="58" y="475"/>
                  <a:pt x="58" y="475"/>
                </a:cubicBezTo>
                <a:cubicBezTo>
                  <a:pt x="60" y="475"/>
                  <a:pt x="61" y="473"/>
                  <a:pt x="61" y="472"/>
                </a:cubicBezTo>
                <a:cubicBezTo>
                  <a:pt x="61" y="470"/>
                  <a:pt x="60" y="469"/>
                  <a:pt x="58" y="469"/>
                </a:cubicBezTo>
                <a:close/>
                <a:moveTo>
                  <a:pt x="78" y="469"/>
                </a:moveTo>
                <a:cubicBezTo>
                  <a:pt x="74" y="469"/>
                  <a:pt x="74" y="469"/>
                  <a:pt x="74" y="469"/>
                </a:cubicBezTo>
                <a:cubicBezTo>
                  <a:pt x="72" y="469"/>
                  <a:pt x="71" y="470"/>
                  <a:pt x="71" y="472"/>
                </a:cubicBezTo>
                <a:cubicBezTo>
                  <a:pt x="71" y="473"/>
                  <a:pt x="72" y="475"/>
                  <a:pt x="74" y="475"/>
                </a:cubicBezTo>
                <a:cubicBezTo>
                  <a:pt x="78" y="475"/>
                  <a:pt x="78" y="475"/>
                  <a:pt x="78" y="475"/>
                </a:cubicBezTo>
                <a:cubicBezTo>
                  <a:pt x="80" y="475"/>
                  <a:pt x="81" y="473"/>
                  <a:pt x="81" y="472"/>
                </a:cubicBezTo>
                <a:cubicBezTo>
                  <a:pt x="81" y="470"/>
                  <a:pt x="80" y="469"/>
                  <a:pt x="78" y="469"/>
                </a:cubicBezTo>
                <a:close/>
                <a:moveTo>
                  <a:pt x="98" y="469"/>
                </a:moveTo>
                <a:cubicBezTo>
                  <a:pt x="94" y="469"/>
                  <a:pt x="94" y="469"/>
                  <a:pt x="94" y="469"/>
                </a:cubicBezTo>
                <a:cubicBezTo>
                  <a:pt x="92" y="469"/>
                  <a:pt x="91" y="470"/>
                  <a:pt x="91" y="472"/>
                </a:cubicBezTo>
                <a:cubicBezTo>
                  <a:pt x="91" y="473"/>
                  <a:pt x="92" y="475"/>
                  <a:pt x="94" y="475"/>
                </a:cubicBezTo>
                <a:cubicBezTo>
                  <a:pt x="98" y="475"/>
                  <a:pt x="98" y="475"/>
                  <a:pt x="98" y="475"/>
                </a:cubicBezTo>
                <a:cubicBezTo>
                  <a:pt x="100" y="475"/>
                  <a:pt x="101" y="473"/>
                  <a:pt x="101" y="472"/>
                </a:cubicBezTo>
                <a:cubicBezTo>
                  <a:pt x="101" y="470"/>
                  <a:pt x="100" y="469"/>
                  <a:pt x="98" y="469"/>
                </a:cubicBezTo>
                <a:close/>
                <a:moveTo>
                  <a:pt x="118" y="469"/>
                </a:moveTo>
                <a:cubicBezTo>
                  <a:pt x="114" y="469"/>
                  <a:pt x="114" y="469"/>
                  <a:pt x="114" y="469"/>
                </a:cubicBezTo>
                <a:cubicBezTo>
                  <a:pt x="112" y="469"/>
                  <a:pt x="111" y="470"/>
                  <a:pt x="111" y="472"/>
                </a:cubicBezTo>
                <a:cubicBezTo>
                  <a:pt x="111" y="473"/>
                  <a:pt x="112" y="475"/>
                  <a:pt x="114" y="475"/>
                </a:cubicBezTo>
                <a:cubicBezTo>
                  <a:pt x="118" y="475"/>
                  <a:pt x="118" y="475"/>
                  <a:pt x="118" y="475"/>
                </a:cubicBezTo>
                <a:cubicBezTo>
                  <a:pt x="120" y="475"/>
                  <a:pt x="121" y="473"/>
                  <a:pt x="121" y="472"/>
                </a:cubicBezTo>
                <a:cubicBezTo>
                  <a:pt x="121" y="470"/>
                  <a:pt x="120" y="469"/>
                  <a:pt x="118" y="469"/>
                </a:cubicBezTo>
                <a:close/>
                <a:moveTo>
                  <a:pt x="138" y="469"/>
                </a:moveTo>
                <a:cubicBezTo>
                  <a:pt x="134" y="469"/>
                  <a:pt x="134" y="469"/>
                  <a:pt x="134" y="469"/>
                </a:cubicBezTo>
                <a:cubicBezTo>
                  <a:pt x="132" y="469"/>
                  <a:pt x="131" y="470"/>
                  <a:pt x="131" y="472"/>
                </a:cubicBezTo>
                <a:cubicBezTo>
                  <a:pt x="131" y="473"/>
                  <a:pt x="132" y="475"/>
                  <a:pt x="134" y="475"/>
                </a:cubicBezTo>
                <a:cubicBezTo>
                  <a:pt x="138" y="475"/>
                  <a:pt x="138" y="475"/>
                  <a:pt x="138" y="475"/>
                </a:cubicBezTo>
                <a:cubicBezTo>
                  <a:pt x="140" y="475"/>
                  <a:pt x="141" y="473"/>
                  <a:pt x="141" y="472"/>
                </a:cubicBezTo>
                <a:cubicBezTo>
                  <a:pt x="141" y="470"/>
                  <a:pt x="140" y="469"/>
                  <a:pt x="138" y="469"/>
                </a:cubicBezTo>
                <a:close/>
                <a:moveTo>
                  <a:pt x="158" y="469"/>
                </a:moveTo>
                <a:cubicBezTo>
                  <a:pt x="154" y="469"/>
                  <a:pt x="154" y="469"/>
                  <a:pt x="154" y="469"/>
                </a:cubicBezTo>
                <a:cubicBezTo>
                  <a:pt x="152" y="469"/>
                  <a:pt x="151" y="470"/>
                  <a:pt x="151" y="472"/>
                </a:cubicBezTo>
                <a:cubicBezTo>
                  <a:pt x="151" y="473"/>
                  <a:pt x="152" y="475"/>
                  <a:pt x="154" y="475"/>
                </a:cubicBezTo>
                <a:cubicBezTo>
                  <a:pt x="158" y="475"/>
                  <a:pt x="158" y="475"/>
                  <a:pt x="158" y="475"/>
                </a:cubicBezTo>
                <a:cubicBezTo>
                  <a:pt x="160" y="475"/>
                  <a:pt x="161" y="473"/>
                  <a:pt x="161" y="472"/>
                </a:cubicBezTo>
                <a:cubicBezTo>
                  <a:pt x="161" y="470"/>
                  <a:pt x="160" y="469"/>
                  <a:pt x="158" y="469"/>
                </a:cubicBezTo>
                <a:close/>
                <a:moveTo>
                  <a:pt x="178" y="469"/>
                </a:moveTo>
                <a:cubicBezTo>
                  <a:pt x="174" y="469"/>
                  <a:pt x="174" y="469"/>
                  <a:pt x="174" y="469"/>
                </a:cubicBezTo>
                <a:cubicBezTo>
                  <a:pt x="172" y="469"/>
                  <a:pt x="171" y="470"/>
                  <a:pt x="171" y="472"/>
                </a:cubicBezTo>
                <a:cubicBezTo>
                  <a:pt x="171" y="473"/>
                  <a:pt x="172" y="475"/>
                  <a:pt x="174" y="475"/>
                </a:cubicBezTo>
                <a:cubicBezTo>
                  <a:pt x="178" y="475"/>
                  <a:pt x="178" y="475"/>
                  <a:pt x="178" y="475"/>
                </a:cubicBezTo>
                <a:cubicBezTo>
                  <a:pt x="180" y="475"/>
                  <a:pt x="181" y="473"/>
                  <a:pt x="181" y="472"/>
                </a:cubicBezTo>
                <a:cubicBezTo>
                  <a:pt x="181" y="470"/>
                  <a:pt x="180" y="469"/>
                  <a:pt x="178" y="469"/>
                </a:cubicBezTo>
                <a:close/>
                <a:moveTo>
                  <a:pt x="198" y="469"/>
                </a:moveTo>
                <a:cubicBezTo>
                  <a:pt x="194" y="469"/>
                  <a:pt x="194" y="469"/>
                  <a:pt x="194" y="469"/>
                </a:cubicBezTo>
                <a:cubicBezTo>
                  <a:pt x="192" y="469"/>
                  <a:pt x="191" y="470"/>
                  <a:pt x="191" y="472"/>
                </a:cubicBezTo>
                <a:cubicBezTo>
                  <a:pt x="191" y="473"/>
                  <a:pt x="192" y="475"/>
                  <a:pt x="194" y="475"/>
                </a:cubicBezTo>
                <a:cubicBezTo>
                  <a:pt x="198" y="475"/>
                  <a:pt x="198" y="475"/>
                  <a:pt x="198" y="475"/>
                </a:cubicBezTo>
                <a:cubicBezTo>
                  <a:pt x="200" y="475"/>
                  <a:pt x="201" y="473"/>
                  <a:pt x="201" y="472"/>
                </a:cubicBezTo>
                <a:cubicBezTo>
                  <a:pt x="201" y="470"/>
                  <a:pt x="200" y="469"/>
                  <a:pt x="198" y="469"/>
                </a:cubicBezTo>
                <a:close/>
                <a:moveTo>
                  <a:pt x="218" y="469"/>
                </a:moveTo>
                <a:cubicBezTo>
                  <a:pt x="214" y="469"/>
                  <a:pt x="214" y="469"/>
                  <a:pt x="214" y="469"/>
                </a:cubicBezTo>
                <a:cubicBezTo>
                  <a:pt x="212" y="469"/>
                  <a:pt x="211" y="470"/>
                  <a:pt x="211" y="472"/>
                </a:cubicBezTo>
                <a:cubicBezTo>
                  <a:pt x="211" y="473"/>
                  <a:pt x="212" y="475"/>
                  <a:pt x="214" y="475"/>
                </a:cubicBezTo>
                <a:cubicBezTo>
                  <a:pt x="218" y="475"/>
                  <a:pt x="218" y="475"/>
                  <a:pt x="218" y="475"/>
                </a:cubicBezTo>
                <a:cubicBezTo>
                  <a:pt x="220" y="475"/>
                  <a:pt x="221" y="473"/>
                  <a:pt x="221" y="472"/>
                </a:cubicBezTo>
                <a:cubicBezTo>
                  <a:pt x="221" y="470"/>
                  <a:pt x="220" y="469"/>
                  <a:pt x="218" y="469"/>
                </a:cubicBezTo>
                <a:close/>
                <a:moveTo>
                  <a:pt x="238" y="469"/>
                </a:moveTo>
                <a:cubicBezTo>
                  <a:pt x="234" y="469"/>
                  <a:pt x="234" y="469"/>
                  <a:pt x="234" y="469"/>
                </a:cubicBezTo>
                <a:cubicBezTo>
                  <a:pt x="232" y="469"/>
                  <a:pt x="231" y="470"/>
                  <a:pt x="231" y="472"/>
                </a:cubicBezTo>
                <a:cubicBezTo>
                  <a:pt x="231" y="473"/>
                  <a:pt x="232" y="475"/>
                  <a:pt x="234" y="475"/>
                </a:cubicBezTo>
                <a:cubicBezTo>
                  <a:pt x="238" y="475"/>
                  <a:pt x="238" y="475"/>
                  <a:pt x="238" y="475"/>
                </a:cubicBezTo>
                <a:cubicBezTo>
                  <a:pt x="240" y="475"/>
                  <a:pt x="241" y="473"/>
                  <a:pt x="241" y="472"/>
                </a:cubicBezTo>
                <a:cubicBezTo>
                  <a:pt x="241" y="470"/>
                  <a:pt x="240" y="469"/>
                  <a:pt x="238" y="469"/>
                </a:cubicBezTo>
                <a:close/>
                <a:moveTo>
                  <a:pt x="258" y="469"/>
                </a:moveTo>
                <a:cubicBezTo>
                  <a:pt x="254" y="469"/>
                  <a:pt x="254" y="469"/>
                  <a:pt x="254" y="469"/>
                </a:cubicBezTo>
                <a:cubicBezTo>
                  <a:pt x="252" y="469"/>
                  <a:pt x="251" y="470"/>
                  <a:pt x="251" y="472"/>
                </a:cubicBezTo>
                <a:cubicBezTo>
                  <a:pt x="251" y="473"/>
                  <a:pt x="252" y="475"/>
                  <a:pt x="254" y="475"/>
                </a:cubicBezTo>
                <a:cubicBezTo>
                  <a:pt x="258" y="475"/>
                  <a:pt x="258" y="475"/>
                  <a:pt x="258" y="475"/>
                </a:cubicBezTo>
                <a:cubicBezTo>
                  <a:pt x="260" y="475"/>
                  <a:pt x="261" y="473"/>
                  <a:pt x="261" y="472"/>
                </a:cubicBezTo>
                <a:cubicBezTo>
                  <a:pt x="261" y="470"/>
                  <a:pt x="260" y="469"/>
                  <a:pt x="258" y="469"/>
                </a:cubicBezTo>
                <a:close/>
                <a:moveTo>
                  <a:pt x="278" y="469"/>
                </a:moveTo>
                <a:cubicBezTo>
                  <a:pt x="274" y="469"/>
                  <a:pt x="274" y="469"/>
                  <a:pt x="274" y="469"/>
                </a:cubicBezTo>
                <a:cubicBezTo>
                  <a:pt x="272" y="469"/>
                  <a:pt x="271" y="470"/>
                  <a:pt x="271" y="472"/>
                </a:cubicBezTo>
                <a:cubicBezTo>
                  <a:pt x="271" y="473"/>
                  <a:pt x="272" y="475"/>
                  <a:pt x="274" y="475"/>
                </a:cubicBezTo>
                <a:cubicBezTo>
                  <a:pt x="278" y="475"/>
                  <a:pt x="278" y="475"/>
                  <a:pt x="278" y="475"/>
                </a:cubicBezTo>
                <a:cubicBezTo>
                  <a:pt x="280" y="475"/>
                  <a:pt x="281" y="473"/>
                  <a:pt x="281" y="472"/>
                </a:cubicBezTo>
                <a:cubicBezTo>
                  <a:pt x="281" y="470"/>
                  <a:pt x="280" y="469"/>
                  <a:pt x="278" y="469"/>
                </a:cubicBezTo>
                <a:close/>
                <a:moveTo>
                  <a:pt x="298" y="469"/>
                </a:moveTo>
                <a:cubicBezTo>
                  <a:pt x="294" y="469"/>
                  <a:pt x="294" y="469"/>
                  <a:pt x="294" y="469"/>
                </a:cubicBezTo>
                <a:cubicBezTo>
                  <a:pt x="292" y="469"/>
                  <a:pt x="291" y="470"/>
                  <a:pt x="291" y="472"/>
                </a:cubicBezTo>
                <a:cubicBezTo>
                  <a:pt x="291" y="473"/>
                  <a:pt x="292" y="475"/>
                  <a:pt x="294" y="475"/>
                </a:cubicBezTo>
                <a:cubicBezTo>
                  <a:pt x="298" y="475"/>
                  <a:pt x="298" y="475"/>
                  <a:pt x="298" y="475"/>
                </a:cubicBezTo>
                <a:cubicBezTo>
                  <a:pt x="300" y="475"/>
                  <a:pt x="301" y="473"/>
                  <a:pt x="301" y="472"/>
                </a:cubicBezTo>
                <a:cubicBezTo>
                  <a:pt x="301" y="470"/>
                  <a:pt x="300" y="469"/>
                  <a:pt x="298" y="469"/>
                </a:cubicBezTo>
                <a:close/>
                <a:moveTo>
                  <a:pt x="318" y="469"/>
                </a:moveTo>
                <a:cubicBezTo>
                  <a:pt x="314" y="469"/>
                  <a:pt x="314" y="469"/>
                  <a:pt x="314" y="469"/>
                </a:cubicBezTo>
                <a:cubicBezTo>
                  <a:pt x="312" y="469"/>
                  <a:pt x="311" y="470"/>
                  <a:pt x="311" y="472"/>
                </a:cubicBezTo>
                <a:cubicBezTo>
                  <a:pt x="311" y="473"/>
                  <a:pt x="312" y="475"/>
                  <a:pt x="314" y="475"/>
                </a:cubicBezTo>
                <a:cubicBezTo>
                  <a:pt x="318" y="475"/>
                  <a:pt x="318" y="475"/>
                  <a:pt x="318" y="475"/>
                </a:cubicBezTo>
                <a:cubicBezTo>
                  <a:pt x="320" y="475"/>
                  <a:pt x="321" y="473"/>
                  <a:pt x="321" y="472"/>
                </a:cubicBezTo>
                <a:cubicBezTo>
                  <a:pt x="321" y="470"/>
                  <a:pt x="320" y="469"/>
                  <a:pt x="318" y="469"/>
                </a:cubicBezTo>
                <a:close/>
                <a:moveTo>
                  <a:pt x="338" y="469"/>
                </a:moveTo>
                <a:cubicBezTo>
                  <a:pt x="334" y="469"/>
                  <a:pt x="334" y="469"/>
                  <a:pt x="334" y="469"/>
                </a:cubicBezTo>
                <a:cubicBezTo>
                  <a:pt x="332" y="469"/>
                  <a:pt x="331" y="470"/>
                  <a:pt x="331" y="472"/>
                </a:cubicBezTo>
                <a:cubicBezTo>
                  <a:pt x="331" y="473"/>
                  <a:pt x="332" y="475"/>
                  <a:pt x="334" y="475"/>
                </a:cubicBezTo>
                <a:cubicBezTo>
                  <a:pt x="338" y="475"/>
                  <a:pt x="338" y="475"/>
                  <a:pt x="338" y="475"/>
                </a:cubicBezTo>
                <a:cubicBezTo>
                  <a:pt x="340" y="475"/>
                  <a:pt x="341" y="473"/>
                  <a:pt x="341" y="472"/>
                </a:cubicBezTo>
                <a:cubicBezTo>
                  <a:pt x="341" y="470"/>
                  <a:pt x="340" y="469"/>
                  <a:pt x="338" y="469"/>
                </a:cubicBezTo>
                <a:close/>
                <a:moveTo>
                  <a:pt x="358" y="469"/>
                </a:moveTo>
                <a:cubicBezTo>
                  <a:pt x="354" y="469"/>
                  <a:pt x="354" y="469"/>
                  <a:pt x="354" y="469"/>
                </a:cubicBezTo>
                <a:cubicBezTo>
                  <a:pt x="352" y="469"/>
                  <a:pt x="351" y="470"/>
                  <a:pt x="351" y="472"/>
                </a:cubicBezTo>
                <a:cubicBezTo>
                  <a:pt x="351" y="473"/>
                  <a:pt x="352" y="475"/>
                  <a:pt x="354" y="475"/>
                </a:cubicBezTo>
                <a:cubicBezTo>
                  <a:pt x="358" y="475"/>
                  <a:pt x="358" y="475"/>
                  <a:pt x="358" y="475"/>
                </a:cubicBezTo>
                <a:cubicBezTo>
                  <a:pt x="360" y="475"/>
                  <a:pt x="361" y="473"/>
                  <a:pt x="361" y="472"/>
                </a:cubicBezTo>
                <a:cubicBezTo>
                  <a:pt x="361" y="470"/>
                  <a:pt x="360" y="469"/>
                  <a:pt x="358" y="469"/>
                </a:cubicBezTo>
                <a:close/>
                <a:moveTo>
                  <a:pt x="378" y="469"/>
                </a:moveTo>
                <a:cubicBezTo>
                  <a:pt x="374" y="469"/>
                  <a:pt x="374" y="469"/>
                  <a:pt x="374" y="469"/>
                </a:cubicBezTo>
                <a:cubicBezTo>
                  <a:pt x="372" y="469"/>
                  <a:pt x="371" y="470"/>
                  <a:pt x="371" y="472"/>
                </a:cubicBezTo>
                <a:cubicBezTo>
                  <a:pt x="371" y="473"/>
                  <a:pt x="372" y="475"/>
                  <a:pt x="374" y="475"/>
                </a:cubicBezTo>
                <a:cubicBezTo>
                  <a:pt x="378" y="475"/>
                  <a:pt x="378" y="475"/>
                  <a:pt x="378" y="475"/>
                </a:cubicBezTo>
                <a:cubicBezTo>
                  <a:pt x="380" y="475"/>
                  <a:pt x="381" y="473"/>
                  <a:pt x="381" y="472"/>
                </a:cubicBezTo>
                <a:cubicBezTo>
                  <a:pt x="381" y="470"/>
                  <a:pt x="380" y="469"/>
                  <a:pt x="378" y="469"/>
                </a:cubicBezTo>
                <a:close/>
                <a:moveTo>
                  <a:pt x="398" y="469"/>
                </a:moveTo>
                <a:cubicBezTo>
                  <a:pt x="394" y="469"/>
                  <a:pt x="394" y="469"/>
                  <a:pt x="394" y="469"/>
                </a:cubicBezTo>
                <a:cubicBezTo>
                  <a:pt x="392" y="469"/>
                  <a:pt x="391" y="470"/>
                  <a:pt x="391" y="472"/>
                </a:cubicBezTo>
                <a:cubicBezTo>
                  <a:pt x="391" y="473"/>
                  <a:pt x="392" y="475"/>
                  <a:pt x="394" y="475"/>
                </a:cubicBezTo>
                <a:cubicBezTo>
                  <a:pt x="398" y="475"/>
                  <a:pt x="398" y="475"/>
                  <a:pt x="398" y="475"/>
                </a:cubicBezTo>
                <a:cubicBezTo>
                  <a:pt x="400" y="475"/>
                  <a:pt x="401" y="473"/>
                  <a:pt x="401" y="472"/>
                </a:cubicBezTo>
                <a:cubicBezTo>
                  <a:pt x="401" y="470"/>
                  <a:pt x="400" y="469"/>
                  <a:pt x="398" y="469"/>
                </a:cubicBezTo>
                <a:close/>
                <a:moveTo>
                  <a:pt x="418" y="469"/>
                </a:moveTo>
                <a:cubicBezTo>
                  <a:pt x="414" y="469"/>
                  <a:pt x="414" y="469"/>
                  <a:pt x="414" y="469"/>
                </a:cubicBezTo>
                <a:cubicBezTo>
                  <a:pt x="412" y="469"/>
                  <a:pt x="411" y="470"/>
                  <a:pt x="411" y="472"/>
                </a:cubicBezTo>
                <a:cubicBezTo>
                  <a:pt x="411" y="473"/>
                  <a:pt x="412" y="475"/>
                  <a:pt x="414" y="475"/>
                </a:cubicBezTo>
                <a:cubicBezTo>
                  <a:pt x="418" y="475"/>
                  <a:pt x="418" y="475"/>
                  <a:pt x="418" y="475"/>
                </a:cubicBezTo>
                <a:cubicBezTo>
                  <a:pt x="420" y="475"/>
                  <a:pt x="421" y="473"/>
                  <a:pt x="421" y="472"/>
                </a:cubicBezTo>
                <a:cubicBezTo>
                  <a:pt x="421" y="470"/>
                  <a:pt x="420" y="469"/>
                  <a:pt x="418" y="469"/>
                </a:cubicBezTo>
                <a:close/>
                <a:moveTo>
                  <a:pt x="438" y="469"/>
                </a:moveTo>
                <a:cubicBezTo>
                  <a:pt x="434" y="469"/>
                  <a:pt x="434" y="469"/>
                  <a:pt x="434" y="469"/>
                </a:cubicBezTo>
                <a:cubicBezTo>
                  <a:pt x="432" y="469"/>
                  <a:pt x="431" y="470"/>
                  <a:pt x="431" y="472"/>
                </a:cubicBezTo>
                <a:cubicBezTo>
                  <a:pt x="431" y="473"/>
                  <a:pt x="432" y="475"/>
                  <a:pt x="434" y="475"/>
                </a:cubicBezTo>
                <a:cubicBezTo>
                  <a:pt x="438" y="475"/>
                  <a:pt x="438" y="475"/>
                  <a:pt x="438" y="475"/>
                </a:cubicBezTo>
                <a:cubicBezTo>
                  <a:pt x="440" y="475"/>
                  <a:pt x="441" y="473"/>
                  <a:pt x="441" y="472"/>
                </a:cubicBezTo>
                <a:cubicBezTo>
                  <a:pt x="441" y="470"/>
                  <a:pt x="440" y="469"/>
                  <a:pt x="438" y="469"/>
                </a:cubicBezTo>
                <a:close/>
                <a:moveTo>
                  <a:pt x="458" y="469"/>
                </a:moveTo>
                <a:cubicBezTo>
                  <a:pt x="454" y="469"/>
                  <a:pt x="454" y="469"/>
                  <a:pt x="454" y="469"/>
                </a:cubicBezTo>
                <a:cubicBezTo>
                  <a:pt x="452" y="469"/>
                  <a:pt x="451" y="470"/>
                  <a:pt x="451" y="472"/>
                </a:cubicBezTo>
                <a:cubicBezTo>
                  <a:pt x="451" y="473"/>
                  <a:pt x="452" y="475"/>
                  <a:pt x="454" y="475"/>
                </a:cubicBezTo>
                <a:cubicBezTo>
                  <a:pt x="458" y="475"/>
                  <a:pt x="458" y="475"/>
                  <a:pt x="458" y="475"/>
                </a:cubicBezTo>
                <a:cubicBezTo>
                  <a:pt x="460" y="475"/>
                  <a:pt x="461" y="473"/>
                  <a:pt x="461" y="472"/>
                </a:cubicBezTo>
                <a:cubicBezTo>
                  <a:pt x="461" y="470"/>
                  <a:pt x="460" y="469"/>
                  <a:pt x="458" y="469"/>
                </a:cubicBezTo>
                <a:close/>
                <a:moveTo>
                  <a:pt x="478" y="469"/>
                </a:moveTo>
                <a:cubicBezTo>
                  <a:pt x="474" y="469"/>
                  <a:pt x="474" y="469"/>
                  <a:pt x="474" y="469"/>
                </a:cubicBezTo>
                <a:cubicBezTo>
                  <a:pt x="472" y="469"/>
                  <a:pt x="471" y="470"/>
                  <a:pt x="471" y="472"/>
                </a:cubicBezTo>
                <a:cubicBezTo>
                  <a:pt x="471" y="473"/>
                  <a:pt x="472" y="475"/>
                  <a:pt x="474" y="475"/>
                </a:cubicBezTo>
                <a:cubicBezTo>
                  <a:pt x="478" y="475"/>
                  <a:pt x="478" y="475"/>
                  <a:pt x="478" y="475"/>
                </a:cubicBezTo>
                <a:cubicBezTo>
                  <a:pt x="480" y="475"/>
                  <a:pt x="481" y="473"/>
                  <a:pt x="481" y="472"/>
                </a:cubicBezTo>
                <a:cubicBezTo>
                  <a:pt x="481" y="470"/>
                  <a:pt x="480" y="469"/>
                  <a:pt x="478" y="469"/>
                </a:cubicBezTo>
                <a:close/>
                <a:moveTo>
                  <a:pt x="498" y="469"/>
                </a:moveTo>
                <a:cubicBezTo>
                  <a:pt x="494" y="469"/>
                  <a:pt x="494" y="469"/>
                  <a:pt x="494" y="469"/>
                </a:cubicBezTo>
                <a:cubicBezTo>
                  <a:pt x="492" y="469"/>
                  <a:pt x="491" y="470"/>
                  <a:pt x="491" y="472"/>
                </a:cubicBezTo>
                <a:cubicBezTo>
                  <a:pt x="491" y="473"/>
                  <a:pt x="492" y="475"/>
                  <a:pt x="494" y="475"/>
                </a:cubicBezTo>
                <a:cubicBezTo>
                  <a:pt x="498" y="475"/>
                  <a:pt x="498" y="475"/>
                  <a:pt x="498" y="475"/>
                </a:cubicBezTo>
                <a:cubicBezTo>
                  <a:pt x="500" y="475"/>
                  <a:pt x="501" y="473"/>
                  <a:pt x="501" y="472"/>
                </a:cubicBezTo>
                <a:cubicBezTo>
                  <a:pt x="501" y="470"/>
                  <a:pt x="500" y="469"/>
                  <a:pt x="498" y="469"/>
                </a:cubicBezTo>
                <a:close/>
                <a:moveTo>
                  <a:pt x="518" y="469"/>
                </a:moveTo>
                <a:cubicBezTo>
                  <a:pt x="514" y="469"/>
                  <a:pt x="514" y="469"/>
                  <a:pt x="514" y="469"/>
                </a:cubicBezTo>
                <a:cubicBezTo>
                  <a:pt x="512" y="469"/>
                  <a:pt x="511" y="470"/>
                  <a:pt x="511" y="472"/>
                </a:cubicBezTo>
                <a:cubicBezTo>
                  <a:pt x="511" y="473"/>
                  <a:pt x="512" y="475"/>
                  <a:pt x="514" y="475"/>
                </a:cubicBezTo>
                <a:cubicBezTo>
                  <a:pt x="518" y="475"/>
                  <a:pt x="518" y="475"/>
                  <a:pt x="518" y="475"/>
                </a:cubicBezTo>
                <a:cubicBezTo>
                  <a:pt x="520" y="475"/>
                  <a:pt x="521" y="473"/>
                  <a:pt x="521" y="472"/>
                </a:cubicBezTo>
                <a:cubicBezTo>
                  <a:pt x="521" y="470"/>
                  <a:pt x="520" y="469"/>
                  <a:pt x="518" y="469"/>
                </a:cubicBezTo>
                <a:close/>
                <a:moveTo>
                  <a:pt x="538" y="469"/>
                </a:moveTo>
                <a:cubicBezTo>
                  <a:pt x="534" y="469"/>
                  <a:pt x="534" y="469"/>
                  <a:pt x="534" y="469"/>
                </a:cubicBezTo>
                <a:cubicBezTo>
                  <a:pt x="532" y="469"/>
                  <a:pt x="531" y="470"/>
                  <a:pt x="531" y="472"/>
                </a:cubicBezTo>
                <a:cubicBezTo>
                  <a:pt x="531" y="473"/>
                  <a:pt x="532" y="475"/>
                  <a:pt x="534" y="475"/>
                </a:cubicBezTo>
                <a:cubicBezTo>
                  <a:pt x="538" y="475"/>
                  <a:pt x="538" y="475"/>
                  <a:pt x="538" y="475"/>
                </a:cubicBezTo>
                <a:cubicBezTo>
                  <a:pt x="540" y="475"/>
                  <a:pt x="541" y="473"/>
                  <a:pt x="541" y="472"/>
                </a:cubicBezTo>
                <a:cubicBezTo>
                  <a:pt x="541" y="470"/>
                  <a:pt x="540" y="469"/>
                  <a:pt x="538" y="469"/>
                </a:cubicBezTo>
                <a:close/>
                <a:moveTo>
                  <a:pt x="558" y="469"/>
                </a:moveTo>
                <a:cubicBezTo>
                  <a:pt x="554" y="469"/>
                  <a:pt x="554" y="469"/>
                  <a:pt x="554" y="469"/>
                </a:cubicBezTo>
                <a:cubicBezTo>
                  <a:pt x="552" y="469"/>
                  <a:pt x="551" y="470"/>
                  <a:pt x="551" y="472"/>
                </a:cubicBezTo>
                <a:cubicBezTo>
                  <a:pt x="551" y="473"/>
                  <a:pt x="552" y="475"/>
                  <a:pt x="554" y="475"/>
                </a:cubicBezTo>
                <a:cubicBezTo>
                  <a:pt x="558" y="475"/>
                  <a:pt x="558" y="475"/>
                  <a:pt x="558" y="475"/>
                </a:cubicBezTo>
                <a:cubicBezTo>
                  <a:pt x="560" y="475"/>
                  <a:pt x="561" y="473"/>
                  <a:pt x="561" y="472"/>
                </a:cubicBezTo>
                <a:cubicBezTo>
                  <a:pt x="561" y="470"/>
                  <a:pt x="560" y="469"/>
                  <a:pt x="558" y="469"/>
                </a:cubicBezTo>
                <a:close/>
                <a:moveTo>
                  <a:pt x="578" y="469"/>
                </a:moveTo>
                <a:cubicBezTo>
                  <a:pt x="574" y="469"/>
                  <a:pt x="574" y="469"/>
                  <a:pt x="574" y="469"/>
                </a:cubicBezTo>
                <a:cubicBezTo>
                  <a:pt x="572" y="469"/>
                  <a:pt x="571" y="470"/>
                  <a:pt x="571" y="472"/>
                </a:cubicBezTo>
                <a:cubicBezTo>
                  <a:pt x="571" y="473"/>
                  <a:pt x="572" y="475"/>
                  <a:pt x="574" y="475"/>
                </a:cubicBezTo>
                <a:cubicBezTo>
                  <a:pt x="578" y="475"/>
                  <a:pt x="578" y="475"/>
                  <a:pt x="578" y="475"/>
                </a:cubicBezTo>
                <a:cubicBezTo>
                  <a:pt x="580" y="475"/>
                  <a:pt x="581" y="473"/>
                  <a:pt x="581" y="472"/>
                </a:cubicBezTo>
                <a:cubicBezTo>
                  <a:pt x="581" y="470"/>
                  <a:pt x="580" y="469"/>
                  <a:pt x="578" y="469"/>
                </a:cubicBezTo>
                <a:close/>
                <a:moveTo>
                  <a:pt x="598" y="469"/>
                </a:moveTo>
                <a:cubicBezTo>
                  <a:pt x="594" y="469"/>
                  <a:pt x="594" y="469"/>
                  <a:pt x="594" y="469"/>
                </a:cubicBezTo>
                <a:cubicBezTo>
                  <a:pt x="592" y="469"/>
                  <a:pt x="591" y="470"/>
                  <a:pt x="591" y="472"/>
                </a:cubicBezTo>
                <a:cubicBezTo>
                  <a:pt x="591" y="473"/>
                  <a:pt x="592" y="475"/>
                  <a:pt x="594" y="475"/>
                </a:cubicBezTo>
                <a:cubicBezTo>
                  <a:pt x="598" y="475"/>
                  <a:pt x="598" y="475"/>
                  <a:pt x="598" y="475"/>
                </a:cubicBezTo>
                <a:cubicBezTo>
                  <a:pt x="600" y="475"/>
                  <a:pt x="601" y="473"/>
                  <a:pt x="601" y="472"/>
                </a:cubicBezTo>
                <a:cubicBezTo>
                  <a:pt x="601" y="470"/>
                  <a:pt x="600" y="469"/>
                  <a:pt x="598" y="469"/>
                </a:cubicBezTo>
                <a:close/>
                <a:moveTo>
                  <a:pt x="618" y="469"/>
                </a:moveTo>
                <a:cubicBezTo>
                  <a:pt x="614" y="469"/>
                  <a:pt x="614" y="469"/>
                  <a:pt x="614" y="469"/>
                </a:cubicBezTo>
                <a:cubicBezTo>
                  <a:pt x="612" y="469"/>
                  <a:pt x="611" y="470"/>
                  <a:pt x="611" y="472"/>
                </a:cubicBezTo>
                <a:cubicBezTo>
                  <a:pt x="611" y="473"/>
                  <a:pt x="612" y="475"/>
                  <a:pt x="614" y="475"/>
                </a:cubicBezTo>
                <a:cubicBezTo>
                  <a:pt x="618" y="475"/>
                  <a:pt x="618" y="475"/>
                  <a:pt x="618" y="475"/>
                </a:cubicBezTo>
                <a:cubicBezTo>
                  <a:pt x="620" y="475"/>
                  <a:pt x="621" y="473"/>
                  <a:pt x="621" y="472"/>
                </a:cubicBezTo>
                <a:cubicBezTo>
                  <a:pt x="621" y="470"/>
                  <a:pt x="620" y="469"/>
                  <a:pt x="618" y="469"/>
                </a:cubicBezTo>
                <a:close/>
                <a:moveTo>
                  <a:pt x="638" y="469"/>
                </a:moveTo>
                <a:cubicBezTo>
                  <a:pt x="634" y="469"/>
                  <a:pt x="634" y="469"/>
                  <a:pt x="634" y="469"/>
                </a:cubicBezTo>
                <a:cubicBezTo>
                  <a:pt x="632" y="469"/>
                  <a:pt x="631" y="470"/>
                  <a:pt x="631" y="472"/>
                </a:cubicBezTo>
                <a:cubicBezTo>
                  <a:pt x="631" y="473"/>
                  <a:pt x="632" y="475"/>
                  <a:pt x="634" y="475"/>
                </a:cubicBezTo>
                <a:cubicBezTo>
                  <a:pt x="638" y="475"/>
                  <a:pt x="638" y="475"/>
                  <a:pt x="638" y="475"/>
                </a:cubicBezTo>
                <a:cubicBezTo>
                  <a:pt x="640" y="475"/>
                  <a:pt x="641" y="473"/>
                  <a:pt x="641" y="472"/>
                </a:cubicBezTo>
                <a:cubicBezTo>
                  <a:pt x="641" y="470"/>
                  <a:pt x="640" y="469"/>
                  <a:pt x="638" y="469"/>
                </a:cubicBezTo>
                <a:close/>
                <a:moveTo>
                  <a:pt x="658" y="469"/>
                </a:moveTo>
                <a:cubicBezTo>
                  <a:pt x="654" y="469"/>
                  <a:pt x="654" y="469"/>
                  <a:pt x="654" y="469"/>
                </a:cubicBezTo>
                <a:cubicBezTo>
                  <a:pt x="652" y="469"/>
                  <a:pt x="651" y="470"/>
                  <a:pt x="651" y="472"/>
                </a:cubicBezTo>
                <a:cubicBezTo>
                  <a:pt x="651" y="473"/>
                  <a:pt x="652" y="475"/>
                  <a:pt x="654" y="475"/>
                </a:cubicBezTo>
                <a:cubicBezTo>
                  <a:pt x="658" y="475"/>
                  <a:pt x="658" y="475"/>
                  <a:pt x="658" y="475"/>
                </a:cubicBezTo>
                <a:cubicBezTo>
                  <a:pt x="660" y="475"/>
                  <a:pt x="661" y="473"/>
                  <a:pt x="661" y="472"/>
                </a:cubicBezTo>
                <a:cubicBezTo>
                  <a:pt x="661" y="470"/>
                  <a:pt x="660" y="469"/>
                  <a:pt x="658" y="469"/>
                </a:cubicBezTo>
                <a:close/>
                <a:moveTo>
                  <a:pt x="678" y="469"/>
                </a:moveTo>
                <a:cubicBezTo>
                  <a:pt x="674" y="469"/>
                  <a:pt x="674" y="469"/>
                  <a:pt x="674" y="469"/>
                </a:cubicBezTo>
                <a:cubicBezTo>
                  <a:pt x="672" y="469"/>
                  <a:pt x="671" y="470"/>
                  <a:pt x="671" y="472"/>
                </a:cubicBezTo>
                <a:cubicBezTo>
                  <a:pt x="671" y="473"/>
                  <a:pt x="672" y="475"/>
                  <a:pt x="674" y="475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80" y="475"/>
                  <a:pt x="681" y="473"/>
                  <a:pt x="681" y="472"/>
                </a:cubicBezTo>
                <a:cubicBezTo>
                  <a:pt x="681" y="470"/>
                  <a:pt x="680" y="469"/>
                  <a:pt x="678" y="469"/>
                </a:cubicBezTo>
                <a:close/>
                <a:moveTo>
                  <a:pt x="698" y="469"/>
                </a:moveTo>
                <a:cubicBezTo>
                  <a:pt x="694" y="469"/>
                  <a:pt x="694" y="469"/>
                  <a:pt x="694" y="469"/>
                </a:cubicBezTo>
                <a:cubicBezTo>
                  <a:pt x="692" y="469"/>
                  <a:pt x="691" y="470"/>
                  <a:pt x="691" y="472"/>
                </a:cubicBezTo>
                <a:cubicBezTo>
                  <a:pt x="691" y="473"/>
                  <a:pt x="692" y="475"/>
                  <a:pt x="694" y="475"/>
                </a:cubicBezTo>
                <a:cubicBezTo>
                  <a:pt x="698" y="475"/>
                  <a:pt x="698" y="475"/>
                  <a:pt x="698" y="475"/>
                </a:cubicBezTo>
                <a:cubicBezTo>
                  <a:pt x="700" y="475"/>
                  <a:pt x="701" y="473"/>
                  <a:pt x="701" y="472"/>
                </a:cubicBezTo>
                <a:cubicBezTo>
                  <a:pt x="701" y="470"/>
                  <a:pt x="700" y="469"/>
                  <a:pt x="698" y="469"/>
                </a:cubicBezTo>
                <a:close/>
                <a:moveTo>
                  <a:pt x="718" y="469"/>
                </a:moveTo>
                <a:cubicBezTo>
                  <a:pt x="714" y="469"/>
                  <a:pt x="714" y="469"/>
                  <a:pt x="714" y="469"/>
                </a:cubicBezTo>
                <a:cubicBezTo>
                  <a:pt x="712" y="469"/>
                  <a:pt x="711" y="470"/>
                  <a:pt x="711" y="472"/>
                </a:cubicBezTo>
                <a:cubicBezTo>
                  <a:pt x="711" y="473"/>
                  <a:pt x="712" y="475"/>
                  <a:pt x="714" y="475"/>
                </a:cubicBezTo>
                <a:cubicBezTo>
                  <a:pt x="718" y="475"/>
                  <a:pt x="718" y="475"/>
                  <a:pt x="718" y="475"/>
                </a:cubicBezTo>
                <a:cubicBezTo>
                  <a:pt x="720" y="475"/>
                  <a:pt x="721" y="473"/>
                  <a:pt x="721" y="472"/>
                </a:cubicBezTo>
                <a:cubicBezTo>
                  <a:pt x="721" y="470"/>
                  <a:pt x="720" y="469"/>
                  <a:pt x="718" y="469"/>
                </a:cubicBezTo>
                <a:close/>
                <a:moveTo>
                  <a:pt x="738" y="469"/>
                </a:moveTo>
                <a:cubicBezTo>
                  <a:pt x="734" y="469"/>
                  <a:pt x="734" y="469"/>
                  <a:pt x="734" y="469"/>
                </a:cubicBezTo>
                <a:cubicBezTo>
                  <a:pt x="732" y="469"/>
                  <a:pt x="731" y="470"/>
                  <a:pt x="731" y="472"/>
                </a:cubicBezTo>
                <a:cubicBezTo>
                  <a:pt x="731" y="473"/>
                  <a:pt x="732" y="475"/>
                  <a:pt x="734" y="475"/>
                </a:cubicBezTo>
                <a:cubicBezTo>
                  <a:pt x="738" y="475"/>
                  <a:pt x="738" y="475"/>
                  <a:pt x="738" y="475"/>
                </a:cubicBezTo>
                <a:cubicBezTo>
                  <a:pt x="740" y="475"/>
                  <a:pt x="741" y="473"/>
                  <a:pt x="741" y="472"/>
                </a:cubicBezTo>
                <a:cubicBezTo>
                  <a:pt x="741" y="470"/>
                  <a:pt x="740" y="469"/>
                  <a:pt x="738" y="469"/>
                </a:cubicBezTo>
                <a:close/>
                <a:moveTo>
                  <a:pt x="758" y="469"/>
                </a:moveTo>
                <a:cubicBezTo>
                  <a:pt x="754" y="469"/>
                  <a:pt x="754" y="469"/>
                  <a:pt x="754" y="469"/>
                </a:cubicBezTo>
                <a:cubicBezTo>
                  <a:pt x="752" y="469"/>
                  <a:pt x="751" y="470"/>
                  <a:pt x="751" y="472"/>
                </a:cubicBezTo>
                <a:cubicBezTo>
                  <a:pt x="751" y="473"/>
                  <a:pt x="752" y="475"/>
                  <a:pt x="754" y="475"/>
                </a:cubicBezTo>
                <a:cubicBezTo>
                  <a:pt x="758" y="475"/>
                  <a:pt x="758" y="475"/>
                  <a:pt x="758" y="475"/>
                </a:cubicBezTo>
                <a:cubicBezTo>
                  <a:pt x="760" y="475"/>
                  <a:pt x="761" y="473"/>
                  <a:pt x="761" y="472"/>
                </a:cubicBezTo>
                <a:cubicBezTo>
                  <a:pt x="761" y="470"/>
                  <a:pt x="760" y="469"/>
                  <a:pt x="758" y="469"/>
                </a:cubicBezTo>
                <a:close/>
                <a:moveTo>
                  <a:pt x="778" y="469"/>
                </a:moveTo>
                <a:cubicBezTo>
                  <a:pt x="774" y="469"/>
                  <a:pt x="774" y="469"/>
                  <a:pt x="774" y="469"/>
                </a:cubicBezTo>
                <a:cubicBezTo>
                  <a:pt x="772" y="469"/>
                  <a:pt x="771" y="470"/>
                  <a:pt x="771" y="472"/>
                </a:cubicBezTo>
                <a:cubicBezTo>
                  <a:pt x="771" y="473"/>
                  <a:pt x="772" y="475"/>
                  <a:pt x="774" y="475"/>
                </a:cubicBezTo>
                <a:cubicBezTo>
                  <a:pt x="778" y="475"/>
                  <a:pt x="778" y="475"/>
                  <a:pt x="778" y="475"/>
                </a:cubicBezTo>
                <a:cubicBezTo>
                  <a:pt x="780" y="475"/>
                  <a:pt x="781" y="473"/>
                  <a:pt x="781" y="472"/>
                </a:cubicBezTo>
                <a:cubicBezTo>
                  <a:pt x="781" y="470"/>
                  <a:pt x="780" y="469"/>
                  <a:pt x="778" y="469"/>
                </a:cubicBezTo>
                <a:close/>
                <a:moveTo>
                  <a:pt x="798" y="469"/>
                </a:moveTo>
                <a:cubicBezTo>
                  <a:pt x="794" y="469"/>
                  <a:pt x="794" y="469"/>
                  <a:pt x="794" y="469"/>
                </a:cubicBezTo>
                <a:cubicBezTo>
                  <a:pt x="792" y="469"/>
                  <a:pt x="791" y="470"/>
                  <a:pt x="791" y="472"/>
                </a:cubicBezTo>
                <a:cubicBezTo>
                  <a:pt x="791" y="473"/>
                  <a:pt x="792" y="475"/>
                  <a:pt x="794" y="475"/>
                </a:cubicBezTo>
                <a:cubicBezTo>
                  <a:pt x="798" y="475"/>
                  <a:pt x="798" y="475"/>
                  <a:pt x="798" y="475"/>
                </a:cubicBezTo>
                <a:cubicBezTo>
                  <a:pt x="800" y="475"/>
                  <a:pt x="801" y="473"/>
                  <a:pt x="801" y="472"/>
                </a:cubicBezTo>
                <a:cubicBezTo>
                  <a:pt x="801" y="470"/>
                  <a:pt x="800" y="469"/>
                  <a:pt x="798" y="469"/>
                </a:cubicBezTo>
                <a:close/>
                <a:moveTo>
                  <a:pt x="818" y="469"/>
                </a:moveTo>
                <a:cubicBezTo>
                  <a:pt x="814" y="469"/>
                  <a:pt x="814" y="469"/>
                  <a:pt x="814" y="469"/>
                </a:cubicBezTo>
                <a:cubicBezTo>
                  <a:pt x="812" y="469"/>
                  <a:pt x="811" y="470"/>
                  <a:pt x="811" y="472"/>
                </a:cubicBezTo>
                <a:cubicBezTo>
                  <a:pt x="811" y="473"/>
                  <a:pt x="812" y="475"/>
                  <a:pt x="814" y="475"/>
                </a:cubicBezTo>
                <a:cubicBezTo>
                  <a:pt x="818" y="475"/>
                  <a:pt x="818" y="475"/>
                  <a:pt x="818" y="475"/>
                </a:cubicBezTo>
                <a:cubicBezTo>
                  <a:pt x="820" y="475"/>
                  <a:pt x="821" y="473"/>
                  <a:pt x="821" y="472"/>
                </a:cubicBezTo>
                <a:cubicBezTo>
                  <a:pt x="821" y="470"/>
                  <a:pt x="820" y="469"/>
                  <a:pt x="818" y="469"/>
                </a:cubicBezTo>
                <a:close/>
                <a:moveTo>
                  <a:pt x="838" y="469"/>
                </a:moveTo>
                <a:cubicBezTo>
                  <a:pt x="834" y="469"/>
                  <a:pt x="834" y="469"/>
                  <a:pt x="834" y="469"/>
                </a:cubicBezTo>
                <a:cubicBezTo>
                  <a:pt x="832" y="469"/>
                  <a:pt x="831" y="470"/>
                  <a:pt x="831" y="472"/>
                </a:cubicBezTo>
                <a:cubicBezTo>
                  <a:pt x="831" y="473"/>
                  <a:pt x="832" y="475"/>
                  <a:pt x="834" y="475"/>
                </a:cubicBezTo>
                <a:cubicBezTo>
                  <a:pt x="838" y="475"/>
                  <a:pt x="838" y="475"/>
                  <a:pt x="838" y="475"/>
                </a:cubicBezTo>
                <a:cubicBezTo>
                  <a:pt x="840" y="475"/>
                  <a:pt x="841" y="473"/>
                  <a:pt x="841" y="472"/>
                </a:cubicBezTo>
                <a:cubicBezTo>
                  <a:pt x="841" y="470"/>
                  <a:pt x="840" y="469"/>
                  <a:pt x="838" y="469"/>
                </a:cubicBezTo>
                <a:close/>
                <a:moveTo>
                  <a:pt x="858" y="469"/>
                </a:moveTo>
                <a:cubicBezTo>
                  <a:pt x="854" y="469"/>
                  <a:pt x="854" y="469"/>
                  <a:pt x="854" y="469"/>
                </a:cubicBezTo>
                <a:cubicBezTo>
                  <a:pt x="852" y="469"/>
                  <a:pt x="851" y="470"/>
                  <a:pt x="851" y="472"/>
                </a:cubicBezTo>
                <a:cubicBezTo>
                  <a:pt x="851" y="473"/>
                  <a:pt x="852" y="475"/>
                  <a:pt x="854" y="475"/>
                </a:cubicBezTo>
                <a:cubicBezTo>
                  <a:pt x="858" y="475"/>
                  <a:pt x="858" y="475"/>
                  <a:pt x="858" y="475"/>
                </a:cubicBezTo>
                <a:cubicBezTo>
                  <a:pt x="860" y="475"/>
                  <a:pt x="861" y="473"/>
                  <a:pt x="861" y="472"/>
                </a:cubicBezTo>
                <a:cubicBezTo>
                  <a:pt x="861" y="470"/>
                  <a:pt x="860" y="469"/>
                  <a:pt x="858" y="469"/>
                </a:cubicBezTo>
                <a:close/>
                <a:moveTo>
                  <a:pt x="878" y="469"/>
                </a:moveTo>
                <a:cubicBezTo>
                  <a:pt x="874" y="469"/>
                  <a:pt x="874" y="469"/>
                  <a:pt x="874" y="469"/>
                </a:cubicBezTo>
                <a:cubicBezTo>
                  <a:pt x="872" y="469"/>
                  <a:pt x="871" y="470"/>
                  <a:pt x="871" y="472"/>
                </a:cubicBezTo>
                <a:cubicBezTo>
                  <a:pt x="871" y="473"/>
                  <a:pt x="872" y="475"/>
                  <a:pt x="874" y="475"/>
                </a:cubicBezTo>
                <a:cubicBezTo>
                  <a:pt x="878" y="475"/>
                  <a:pt x="878" y="475"/>
                  <a:pt x="878" y="475"/>
                </a:cubicBezTo>
                <a:cubicBezTo>
                  <a:pt x="880" y="475"/>
                  <a:pt x="881" y="473"/>
                  <a:pt x="881" y="472"/>
                </a:cubicBezTo>
                <a:cubicBezTo>
                  <a:pt x="881" y="470"/>
                  <a:pt x="880" y="469"/>
                  <a:pt x="878" y="469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1" name="Freeform 142">
            <a:extLst>
              <a:ext uri="{FF2B5EF4-FFF2-40B4-BE49-F238E27FC236}">
                <a16:creationId xmlns:a16="http://schemas.microsoft.com/office/drawing/2014/main" id="{E68CA1D7-CD14-D44D-1941-1220C8116B1B}"/>
              </a:ext>
            </a:extLst>
          </p:cNvPr>
          <p:cNvSpPr>
            <a:spLocks/>
          </p:cNvSpPr>
          <p:nvPr/>
        </p:nvSpPr>
        <p:spPr bwMode="auto">
          <a:xfrm>
            <a:off x="7398092" y="2457786"/>
            <a:ext cx="380569" cy="2146415"/>
          </a:xfrm>
          <a:custGeom>
            <a:avLst/>
            <a:gdLst>
              <a:gd name="T0" fmla="*/ 0 w 130"/>
              <a:gd name="T1" fmla="*/ 722 h 733"/>
              <a:gd name="T2" fmla="*/ 11 w 130"/>
              <a:gd name="T3" fmla="*/ 733 h 733"/>
              <a:gd name="T4" fmla="*/ 118 w 130"/>
              <a:gd name="T5" fmla="*/ 733 h 733"/>
              <a:gd name="T6" fmla="*/ 130 w 130"/>
              <a:gd name="T7" fmla="*/ 722 h 733"/>
              <a:gd name="T8" fmla="*/ 130 w 130"/>
              <a:gd name="T9" fmla="*/ 12 h 733"/>
              <a:gd name="T10" fmla="*/ 118 w 130"/>
              <a:gd name="T11" fmla="*/ 0 h 733"/>
              <a:gd name="T12" fmla="*/ 11 w 130"/>
              <a:gd name="T13" fmla="*/ 0 h 733"/>
              <a:gd name="T14" fmla="*/ 0 w 130"/>
              <a:gd name="T15" fmla="*/ 12 h 733"/>
              <a:gd name="T16" fmla="*/ 0 w 130"/>
              <a:gd name="T17" fmla="*/ 722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0" h="733">
                <a:moveTo>
                  <a:pt x="0" y="722"/>
                </a:moveTo>
                <a:cubicBezTo>
                  <a:pt x="0" y="728"/>
                  <a:pt x="5" y="733"/>
                  <a:pt x="11" y="733"/>
                </a:cubicBezTo>
                <a:cubicBezTo>
                  <a:pt x="118" y="733"/>
                  <a:pt x="118" y="733"/>
                  <a:pt x="118" y="733"/>
                </a:cubicBezTo>
                <a:cubicBezTo>
                  <a:pt x="125" y="733"/>
                  <a:pt x="130" y="728"/>
                  <a:pt x="130" y="722"/>
                </a:cubicBezTo>
                <a:cubicBezTo>
                  <a:pt x="130" y="12"/>
                  <a:pt x="130" y="12"/>
                  <a:pt x="130" y="12"/>
                </a:cubicBezTo>
                <a:cubicBezTo>
                  <a:pt x="130" y="5"/>
                  <a:pt x="125" y="0"/>
                  <a:pt x="118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2"/>
                </a:cubicBezTo>
                <a:lnTo>
                  <a:pt x="0" y="722"/>
                </a:lnTo>
                <a:close/>
              </a:path>
            </a:pathLst>
          </a:custGeom>
          <a:solidFill>
            <a:srgbClr val="DBE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2" name="Freeform 143">
            <a:extLst>
              <a:ext uri="{FF2B5EF4-FFF2-40B4-BE49-F238E27FC236}">
                <a16:creationId xmlns:a16="http://schemas.microsoft.com/office/drawing/2014/main" id="{73A79607-9FB1-21C0-1C65-29BB8F653AA7}"/>
              </a:ext>
            </a:extLst>
          </p:cNvPr>
          <p:cNvSpPr>
            <a:spLocks/>
          </p:cNvSpPr>
          <p:nvPr/>
        </p:nvSpPr>
        <p:spPr bwMode="auto">
          <a:xfrm>
            <a:off x="7388959" y="2450175"/>
            <a:ext cx="398838" cy="2163160"/>
          </a:xfrm>
          <a:custGeom>
            <a:avLst/>
            <a:gdLst>
              <a:gd name="T0" fmla="*/ 3 w 136"/>
              <a:gd name="T1" fmla="*/ 725 h 739"/>
              <a:gd name="T2" fmla="*/ 0 w 136"/>
              <a:gd name="T3" fmla="*/ 725 h 739"/>
              <a:gd name="T4" fmla="*/ 14 w 136"/>
              <a:gd name="T5" fmla="*/ 739 h 739"/>
              <a:gd name="T6" fmla="*/ 121 w 136"/>
              <a:gd name="T7" fmla="*/ 739 h 739"/>
              <a:gd name="T8" fmla="*/ 136 w 136"/>
              <a:gd name="T9" fmla="*/ 725 h 739"/>
              <a:gd name="T10" fmla="*/ 136 w 136"/>
              <a:gd name="T11" fmla="*/ 15 h 739"/>
              <a:gd name="T12" fmla="*/ 121 w 136"/>
              <a:gd name="T13" fmla="*/ 0 h 739"/>
              <a:gd name="T14" fmla="*/ 14 w 136"/>
              <a:gd name="T15" fmla="*/ 0 h 739"/>
              <a:gd name="T16" fmla="*/ 0 w 136"/>
              <a:gd name="T17" fmla="*/ 15 h 739"/>
              <a:gd name="T18" fmla="*/ 0 w 136"/>
              <a:gd name="T19" fmla="*/ 725 h 739"/>
              <a:gd name="T20" fmla="*/ 3 w 136"/>
              <a:gd name="T21" fmla="*/ 725 h 739"/>
              <a:gd name="T22" fmla="*/ 6 w 136"/>
              <a:gd name="T23" fmla="*/ 725 h 739"/>
              <a:gd name="T24" fmla="*/ 6 w 136"/>
              <a:gd name="T25" fmla="*/ 15 h 739"/>
              <a:gd name="T26" fmla="*/ 14 w 136"/>
              <a:gd name="T27" fmla="*/ 6 h 739"/>
              <a:gd name="T28" fmla="*/ 121 w 136"/>
              <a:gd name="T29" fmla="*/ 6 h 739"/>
              <a:gd name="T30" fmla="*/ 130 w 136"/>
              <a:gd name="T31" fmla="*/ 15 h 739"/>
              <a:gd name="T32" fmla="*/ 130 w 136"/>
              <a:gd name="T33" fmla="*/ 725 h 739"/>
              <a:gd name="T34" fmla="*/ 121 w 136"/>
              <a:gd name="T35" fmla="*/ 733 h 739"/>
              <a:gd name="T36" fmla="*/ 14 w 136"/>
              <a:gd name="T37" fmla="*/ 733 h 739"/>
              <a:gd name="T38" fmla="*/ 6 w 136"/>
              <a:gd name="T39" fmla="*/ 725 h 739"/>
              <a:gd name="T40" fmla="*/ 3 w 136"/>
              <a:gd name="T41" fmla="*/ 72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6" h="739">
                <a:moveTo>
                  <a:pt x="3" y="725"/>
                </a:moveTo>
                <a:cubicBezTo>
                  <a:pt x="0" y="725"/>
                  <a:pt x="0" y="725"/>
                  <a:pt x="0" y="725"/>
                </a:cubicBezTo>
                <a:cubicBezTo>
                  <a:pt x="0" y="733"/>
                  <a:pt x="6" y="739"/>
                  <a:pt x="14" y="739"/>
                </a:cubicBezTo>
                <a:cubicBezTo>
                  <a:pt x="121" y="739"/>
                  <a:pt x="121" y="739"/>
                  <a:pt x="121" y="739"/>
                </a:cubicBezTo>
                <a:cubicBezTo>
                  <a:pt x="129" y="739"/>
                  <a:pt x="136" y="733"/>
                  <a:pt x="136" y="725"/>
                </a:cubicBezTo>
                <a:cubicBezTo>
                  <a:pt x="136" y="15"/>
                  <a:pt x="136" y="15"/>
                  <a:pt x="136" y="15"/>
                </a:cubicBezTo>
                <a:cubicBezTo>
                  <a:pt x="136" y="7"/>
                  <a:pt x="129" y="0"/>
                  <a:pt x="12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725"/>
                  <a:pt x="0" y="725"/>
                  <a:pt x="0" y="725"/>
                </a:cubicBezTo>
                <a:cubicBezTo>
                  <a:pt x="3" y="725"/>
                  <a:pt x="3" y="725"/>
                  <a:pt x="3" y="725"/>
                </a:cubicBezTo>
                <a:cubicBezTo>
                  <a:pt x="6" y="725"/>
                  <a:pt x="6" y="725"/>
                  <a:pt x="6" y="72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4" y="6"/>
                </a:cubicBezTo>
                <a:cubicBezTo>
                  <a:pt x="121" y="6"/>
                  <a:pt x="121" y="6"/>
                  <a:pt x="121" y="6"/>
                </a:cubicBezTo>
                <a:cubicBezTo>
                  <a:pt x="126" y="6"/>
                  <a:pt x="130" y="10"/>
                  <a:pt x="130" y="15"/>
                </a:cubicBezTo>
                <a:cubicBezTo>
                  <a:pt x="130" y="725"/>
                  <a:pt x="130" y="725"/>
                  <a:pt x="130" y="725"/>
                </a:cubicBezTo>
                <a:cubicBezTo>
                  <a:pt x="130" y="729"/>
                  <a:pt x="126" y="733"/>
                  <a:pt x="121" y="733"/>
                </a:cubicBezTo>
                <a:cubicBezTo>
                  <a:pt x="14" y="733"/>
                  <a:pt x="14" y="733"/>
                  <a:pt x="14" y="733"/>
                </a:cubicBezTo>
                <a:cubicBezTo>
                  <a:pt x="10" y="733"/>
                  <a:pt x="6" y="729"/>
                  <a:pt x="6" y="725"/>
                </a:cubicBezTo>
                <a:lnTo>
                  <a:pt x="3" y="725"/>
                </a:lnTo>
                <a:close/>
              </a:path>
            </a:pathLst>
          </a:custGeom>
          <a:solidFill>
            <a:srgbClr val="62BB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3" name="Freeform 144">
            <a:extLst>
              <a:ext uri="{FF2B5EF4-FFF2-40B4-BE49-F238E27FC236}">
                <a16:creationId xmlns:a16="http://schemas.microsoft.com/office/drawing/2014/main" id="{B2EBC709-DCAF-B1BE-8B93-FA05D8764628}"/>
              </a:ext>
            </a:extLst>
          </p:cNvPr>
          <p:cNvSpPr>
            <a:spLocks/>
          </p:cNvSpPr>
          <p:nvPr/>
        </p:nvSpPr>
        <p:spPr bwMode="auto">
          <a:xfrm>
            <a:off x="7842599" y="2457785"/>
            <a:ext cx="380569" cy="2948657"/>
          </a:xfrm>
          <a:custGeom>
            <a:avLst/>
            <a:gdLst>
              <a:gd name="T0" fmla="*/ 0 w 130"/>
              <a:gd name="T1" fmla="*/ 996 h 1007"/>
              <a:gd name="T2" fmla="*/ 11 w 130"/>
              <a:gd name="T3" fmla="*/ 1007 h 1007"/>
              <a:gd name="T4" fmla="*/ 118 w 130"/>
              <a:gd name="T5" fmla="*/ 1007 h 1007"/>
              <a:gd name="T6" fmla="*/ 130 w 130"/>
              <a:gd name="T7" fmla="*/ 996 h 1007"/>
              <a:gd name="T8" fmla="*/ 130 w 130"/>
              <a:gd name="T9" fmla="*/ 12 h 1007"/>
              <a:gd name="T10" fmla="*/ 118 w 130"/>
              <a:gd name="T11" fmla="*/ 0 h 1007"/>
              <a:gd name="T12" fmla="*/ 11 w 130"/>
              <a:gd name="T13" fmla="*/ 0 h 1007"/>
              <a:gd name="T14" fmla="*/ 0 w 130"/>
              <a:gd name="T15" fmla="*/ 12 h 1007"/>
              <a:gd name="T16" fmla="*/ 0 w 130"/>
              <a:gd name="T17" fmla="*/ 996 h 1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0" h="1007">
                <a:moveTo>
                  <a:pt x="0" y="996"/>
                </a:moveTo>
                <a:cubicBezTo>
                  <a:pt x="0" y="1002"/>
                  <a:pt x="5" y="1007"/>
                  <a:pt x="11" y="1007"/>
                </a:cubicBezTo>
                <a:cubicBezTo>
                  <a:pt x="118" y="1007"/>
                  <a:pt x="118" y="1007"/>
                  <a:pt x="118" y="1007"/>
                </a:cubicBezTo>
                <a:cubicBezTo>
                  <a:pt x="125" y="1007"/>
                  <a:pt x="130" y="1002"/>
                  <a:pt x="130" y="996"/>
                </a:cubicBezTo>
                <a:cubicBezTo>
                  <a:pt x="130" y="12"/>
                  <a:pt x="130" y="12"/>
                  <a:pt x="130" y="12"/>
                </a:cubicBezTo>
                <a:cubicBezTo>
                  <a:pt x="130" y="5"/>
                  <a:pt x="125" y="0"/>
                  <a:pt x="118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2"/>
                </a:cubicBezTo>
                <a:lnTo>
                  <a:pt x="0" y="996"/>
                </a:lnTo>
                <a:close/>
              </a:path>
            </a:pathLst>
          </a:custGeom>
          <a:solidFill>
            <a:srgbClr val="DBE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4" name="Freeform 145">
            <a:extLst>
              <a:ext uri="{FF2B5EF4-FFF2-40B4-BE49-F238E27FC236}">
                <a16:creationId xmlns:a16="http://schemas.microsoft.com/office/drawing/2014/main" id="{61A29B7E-1621-E951-DF15-A56AA0DF4094}"/>
              </a:ext>
            </a:extLst>
          </p:cNvPr>
          <p:cNvSpPr>
            <a:spLocks/>
          </p:cNvSpPr>
          <p:nvPr/>
        </p:nvSpPr>
        <p:spPr bwMode="auto">
          <a:xfrm>
            <a:off x="7833464" y="2450175"/>
            <a:ext cx="398838" cy="2965402"/>
          </a:xfrm>
          <a:custGeom>
            <a:avLst/>
            <a:gdLst>
              <a:gd name="T0" fmla="*/ 3 w 136"/>
              <a:gd name="T1" fmla="*/ 999 h 1013"/>
              <a:gd name="T2" fmla="*/ 0 w 136"/>
              <a:gd name="T3" fmla="*/ 999 h 1013"/>
              <a:gd name="T4" fmla="*/ 14 w 136"/>
              <a:gd name="T5" fmla="*/ 1013 h 1013"/>
              <a:gd name="T6" fmla="*/ 121 w 136"/>
              <a:gd name="T7" fmla="*/ 1013 h 1013"/>
              <a:gd name="T8" fmla="*/ 136 w 136"/>
              <a:gd name="T9" fmla="*/ 999 h 1013"/>
              <a:gd name="T10" fmla="*/ 136 w 136"/>
              <a:gd name="T11" fmla="*/ 15 h 1013"/>
              <a:gd name="T12" fmla="*/ 121 w 136"/>
              <a:gd name="T13" fmla="*/ 0 h 1013"/>
              <a:gd name="T14" fmla="*/ 14 w 136"/>
              <a:gd name="T15" fmla="*/ 0 h 1013"/>
              <a:gd name="T16" fmla="*/ 0 w 136"/>
              <a:gd name="T17" fmla="*/ 15 h 1013"/>
              <a:gd name="T18" fmla="*/ 0 w 136"/>
              <a:gd name="T19" fmla="*/ 999 h 1013"/>
              <a:gd name="T20" fmla="*/ 3 w 136"/>
              <a:gd name="T21" fmla="*/ 999 h 1013"/>
              <a:gd name="T22" fmla="*/ 6 w 136"/>
              <a:gd name="T23" fmla="*/ 999 h 1013"/>
              <a:gd name="T24" fmla="*/ 6 w 136"/>
              <a:gd name="T25" fmla="*/ 15 h 1013"/>
              <a:gd name="T26" fmla="*/ 14 w 136"/>
              <a:gd name="T27" fmla="*/ 6 h 1013"/>
              <a:gd name="T28" fmla="*/ 121 w 136"/>
              <a:gd name="T29" fmla="*/ 6 h 1013"/>
              <a:gd name="T30" fmla="*/ 130 w 136"/>
              <a:gd name="T31" fmla="*/ 15 h 1013"/>
              <a:gd name="T32" fmla="*/ 130 w 136"/>
              <a:gd name="T33" fmla="*/ 999 h 1013"/>
              <a:gd name="T34" fmla="*/ 121 w 136"/>
              <a:gd name="T35" fmla="*/ 1007 h 1013"/>
              <a:gd name="T36" fmla="*/ 14 w 136"/>
              <a:gd name="T37" fmla="*/ 1007 h 1013"/>
              <a:gd name="T38" fmla="*/ 6 w 136"/>
              <a:gd name="T39" fmla="*/ 999 h 1013"/>
              <a:gd name="T40" fmla="*/ 3 w 136"/>
              <a:gd name="T41" fmla="*/ 999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6" h="1013">
                <a:moveTo>
                  <a:pt x="3" y="999"/>
                </a:moveTo>
                <a:cubicBezTo>
                  <a:pt x="0" y="999"/>
                  <a:pt x="0" y="999"/>
                  <a:pt x="0" y="999"/>
                </a:cubicBezTo>
                <a:cubicBezTo>
                  <a:pt x="0" y="1007"/>
                  <a:pt x="7" y="1013"/>
                  <a:pt x="14" y="1013"/>
                </a:cubicBezTo>
                <a:cubicBezTo>
                  <a:pt x="121" y="1013"/>
                  <a:pt x="121" y="1013"/>
                  <a:pt x="121" y="1013"/>
                </a:cubicBezTo>
                <a:cubicBezTo>
                  <a:pt x="129" y="1013"/>
                  <a:pt x="136" y="1007"/>
                  <a:pt x="136" y="999"/>
                </a:cubicBezTo>
                <a:cubicBezTo>
                  <a:pt x="136" y="15"/>
                  <a:pt x="136" y="15"/>
                  <a:pt x="136" y="15"/>
                </a:cubicBezTo>
                <a:cubicBezTo>
                  <a:pt x="136" y="7"/>
                  <a:pt x="129" y="0"/>
                  <a:pt x="12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999"/>
                  <a:pt x="0" y="999"/>
                  <a:pt x="0" y="999"/>
                </a:cubicBezTo>
                <a:cubicBezTo>
                  <a:pt x="3" y="999"/>
                  <a:pt x="3" y="999"/>
                  <a:pt x="3" y="999"/>
                </a:cubicBezTo>
                <a:cubicBezTo>
                  <a:pt x="6" y="999"/>
                  <a:pt x="6" y="999"/>
                  <a:pt x="6" y="999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4" y="6"/>
                </a:cubicBezTo>
                <a:cubicBezTo>
                  <a:pt x="121" y="6"/>
                  <a:pt x="121" y="6"/>
                  <a:pt x="121" y="6"/>
                </a:cubicBezTo>
                <a:cubicBezTo>
                  <a:pt x="126" y="6"/>
                  <a:pt x="130" y="10"/>
                  <a:pt x="130" y="15"/>
                </a:cubicBezTo>
                <a:cubicBezTo>
                  <a:pt x="130" y="999"/>
                  <a:pt x="130" y="999"/>
                  <a:pt x="130" y="999"/>
                </a:cubicBezTo>
                <a:cubicBezTo>
                  <a:pt x="130" y="1003"/>
                  <a:pt x="126" y="1007"/>
                  <a:pt x="121" y="1007"/>
                </a:cubicBezTo>
                <a:cubicBezTo>
                  <a:pt x="14" y="1007"/>
                  <a:pt x="14" y="1007"/>
                  <a:pt x="14" y="1007"/>
                </a:cubicBezTo>
                <a:cubicBezTo>
                  <a:pt x="10" y="1007"/>
                  <a:pt x="6" y="1003"/>
                  <a:pt x="6" y="999"/>
                </a:cubicBezTo>
                <a:lnTo>
                  <a:pt x="3" y="999"/>
                </a:lnTo>
                <a:close/>
              </a:path>
            </a:pathLst>
          </a:custGeom>
          <a:solidFill>
            <a:srgbClr val="62BB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5" name="Freeform 146">
            <a:extLst>
              <a:ext uri="{FF2B5EF4-FFF2-40B4-BE49-F238E27FC236}">
                <a16:creationId xmlns:a16="http://schemas.microsoft.com/office/drawing/2014/main" id="{F98E2F62-7D63-DAC1-0C0F-47C44AD18A2E}"/>
              </a:ext>
            </a:extLst>
          </p:cNvPr>
          <p:cNvSpPr>
            <a:spLocks/>
          </p:cNvSpPr>
          <p:nvPr/>
        </p:nvSpPr>
        <p:spPr bwMode="auto">
          <a:xfrm>
            <a:off x="7198674" y="4750340"/>
            <a:ext cx="1223913" cy="284666"/>
          </a:xfrm>
          <a:custGeom>
            <a:avLst/>
            <a:gdLst>
              <a:gd name="T0" fmla="*/ 0 w 418"/>
              <a:gd name="T1" fmla="*/ 86 h 97"/>
              <a:gd name="T2" fmla="*/ 11 w 418"/>
              <a:gd name="T3" fmla="*/ 97 h 97"/>
              <a:gd name="T4" fmla="*/ 406 w 418"/>
              <a:gd name="T5" fmla="*/ 97 h 97"/>
              <a:gd name="T6" fmla="*/ 418 w 418"/>
              <a:gd name="T7" fmla="*/ 86 h 97"/>
              <a:gd name="T8" fmla="*/ 418 w 418"/>
              <a:gd name="T9" fmla="*/ 11 h 97"/>
              <a:gd name="T10" fmla="*/ 406 w 418"/>
              <a:gd name="T11" fmla="*/ 0 h 97"/>
              <a:gd name="T12" fmla="*/ 11 w 418"/>
              <a:gd name="T13" fmla="*/ 0 h 97"/>
              <a:gd name="T14" fmla="*/ 0 w 418"/>
              <a:gd name="T15" fmla="*/ 11 h 97"/>
              <a:gd name="T16" fmla="*/ 0 w 418"/>
              <a:gd name="T17" fmla="*/ 86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8" h="97">
                <a:moveTo>
                  <a:pt x="0" y="86"/>
                </a:moveTo>
                <a:cubicBezTo>
                  <a:pt x="0" y="92"/>
                  <a:pt x="5" y="97"/>
                  <a:pt x="11" y="97"/>
                </a:cubicBezTo>
                <a:cubicBezTo>
                  <a:pt x="406" y="97"/>
                  <a:pt x="406" y="97"/>
                  <a:pt x="406" y="97"/>
                </a:cubicBezTo>
                <a:cubicBezTo>
                  <a:pt x="413" y="97"/>
                  <a:pt x="418" y="92"/>
                  <a:pt x="418" y="86"/>
                </a:cubicBezTo>
                <a:cubicBezTo>
                  <a:pt x="418" y="11"/>
                  <a:pt x="418" y="11"/>
                  <a:pt x="418" y="11"/>
                </a:cubicBezTo>
                <a:cubicBezTo>
                  <a:pt x="418" y="5"/>
                  <a:pt x="413" y="0"/>
                  <a:pt x="406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86"/>
                </a:lnTo>
                <a:close/>
              </a:path>
            </a:pathLst>
          </a:custGeom>
          <a:solidFill>
            <a:srgbClr val="DBE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6" name="Freeform 147">
            <a:extLst>
              <a:ext uri="{FF2B5EF4-FFF2-40B4-BE49-F238E27FC236}">
                <a16:creationId xmlns:a16="http://schemas.microsoft.com/office/drawing/2014/main" id="{0FB61F6B-8532-BDF8-10A1-BC8D2EC1A5C8}"/>
              </a:ext>
            </a:extLst>
          </p:cNvPr>
          <p:cNvSpPr>
            <a:spLocks/>
          </p:cNvSpPr>
          <p:nvPr/>
        </p:nvSpPr>
        <p:spPr bwMode="auto">
          <a:xfrm>
            <a:off x="7191062" y="4742728"/>
            <a:ext cx="1239136" cy="301412"/>
          </a:xfrm>
          <a:custGeom>
            <a:avLst/>
            <a:gdLst>
              <a:gd name="T0" fmla="*/ 3 w 424"/>
              <a:gd name="T1" fmla="*/ 89 h 103"/>
              <a:gd name="T2" fmla="*/ 0 w 424"/>
              <a:gd name="T3" fmla="*/ 89 h 103"/>
              <a:gd name="T4" fmla="*/ 14 w 424"/>
              <a:gd name="T5" fmla="*/ 103 h 103"/>
              <a:gd name="T6" fmla="*/ 409 w 424"/>
              <a:gd name="T7" fmla="*/ 103 h 103"/>
              <a:gd name="T8" fmla="*/ 424 w 424"/>
              <a:gd name="T9" fmla="*/ 89 h 103"/>
              <a:gd name="T10" fmla="*/ 424 w 424"/>
              <a:gd name="T11" fmla="*/ 14 h 103"/>
              <a:gd name="T12" fmla="*/ 409 w 424"/>
              <a:gd name="T13" fmla="*/ 0 h 103"/>
              <a:gd name="T14" fmla="*/ 14 w 424"/>
              <a:gd name="T15" fmla="*/ 0 h 103"/>
              <a:gd name="T16" fmla="*/ 0 w 424"/>
              <a:gd name="T17" fmla="*/ 14 h 103"/>
              <a:gd name="T18" fmla="*/ 0 w 424"/>
              <a:gd name="T19" fmla="*/ 89 h 103"/>
              <a:gd name="T20" fmla="*/ 3 w 424"/>
              <a:gd name="T21" fmla="*/ 89 h 103"/>
              <a:gd name="T22" fmla="*/ 6 w 424"/>
              <a:gd name="T23" fmla="*/ 89 h 103"/>
              <a:gd name="T24" fmla="*/ 6 w 424"/>
              <a:gd name="T25" fmla="*/ 14 h 103"/>
              <a:gd name="T26" fmla="*/ 14 w 424"/>
              <a:gd name="T27" fmla="*/ 6 h 103"/>
              <a:gd name="T28" fmla="*/ 409 w 424"/>
              <a:gd name="T29" fmla="*/ 6 h 103"/>
              <a:gd name="T30" fmla="*/ 418 w 424"/>
              <a:gd name="T31" fmla="*/ 14 h 103"/>
              <a:gd name="T32" fmla="*/ 418 w 424"/>
              <a:gd name="T33" fmla="*/ 89 h 103"/>
              <a:gd name="T34" fmla="*/ 409 w 424"/>
              <a:gd name="T35" fmla="*/ 97 h 103"/>
              <a:gd name="T36" fmla="*/ 14 w 424"/>
              <a:gd name="T37" fmla="*/ 97 h 103"/>
              <a:gd name="T38" fmla="*/ 6 w 424"/>
              <a:gd name="T39" fmla="*/ 89 h 103"/>
              <a:gd name="T40" fmla="*/ 3 w 424"/>
              <a:gd name="T41" fmla="*/ 89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24" h="103">
                <a:moveTo>
                  <a:pt x="3" y="89"/>
                </a:moveTo>
                <a:cubicBezTo>
                  <a:pt x="0" y="89"/>
                  <a:pt x="0" y="89"/>
                  <a:pt x="0" y="89"/>
                </a:cubicBezTo>
                <a:cubicBezTo>
                  <a:pt x="0" y="97"/>
                  <a:pt x="6" y="103"/>
                  <a:pt x="14" y="103"/>
                </a:cubicBezTo>
                <a:cubicBezTo>
                  <a:pt x="409" y="103"/>
                  <a:pt x="409" y="103"/>
                  <a:pt x="409" y="103"/>
                </a:cubicBezTo>
                <a:cubicBezTo>
                  <a:pt x="417" y="103"/>
                  <a:pt x="424" y="97"/>
                  <a:pt x="424" y="89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24" y="6"/>
                  <a:pt x="417" y="0"/>
                  <a:pt x="40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89"/>
                  <a:pt x="0" y="89"/>
                  <a:pt x="0" y="89"/>
                </a:cubicBezTo>
                <a:cubicBezTo>
                  <a:pt x="3" y="89"/>
                  <a:pt x="3" y="89"/>
                  <a:pt x="3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9"/>
                  <a:pt x="10" y="6"/>
                  <a:pt x="14" y="6"/>
                </a:cubicBezTo>
                <a:cubicBezTo>
                  <a:pt x="409" y="6"/>
                  <a:pt x="409" y="6"/>
                  <a:pt x="409" y="6"/>
                </a:cubicBezTo>
                <a:cubicBezTo>
                  <a:pt x="414" y="6"/>
                  <a:pt x="418" y="9"/>
                  <a:pt x="418" y="14"/>
                </a:cubicBezTo>
                <a:cubicBezTo>
                  <a:pt x="418" y="89"/>
                  <a:pt x="418" y="89"/>
                  <a:pt x="418" y="89"/>
                </a:cubicBezTo>
                <a:cubicBezTo>
                  <a:pt x="418" y="93"/>
                  <a:pt x="414" y="97"/>
                  <a:pt x="409" y="97"/>
                </a:cubicBezTo>
                <a:cubicBezTo>
                  <a:pt x="14" y="97"/>
                  <a:pt x="14" y="97"/>
                  <a:pt x="14" y="97"/>
                </a:cubicBezTo>
                <a:cubicBezTo>
                  <a:pt x="10" y="97"/>
                  <a:pt x="6" y="93"/>
                  <a:pt x="6" y="89"/>
                </a:cubicBezTo>
                <a:lnTo>
                  <a:pt x="3" y="89"/>
                </a:lnTo>
                <a:close/>
              </a:path>
            </a:pathLst>
          </a:custGeom>
          <a:solidFill>
            <a:srgbClr val="62BB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7" name="Freeform 148">
            <a:extLst>
              <a:ext uri="{FF2B5EF4-FFF2-40B4-BE49-F238E27FC236}">
                <a16:creationId xmlns:a16="http://schemas.microsoft.com/office/drawing/2014/main" id="{B2C6C2E4-C809-6EF1-3802-C64CD7D1D783}"/>
              </a:ext>
            </a:extLst>
          </p:cNvPr>
          <p:cNvSpPr>
            <a:spLocks/>
          </p:cNvSpPr>
          <p:nvPr/>
        </p:nvSpPr>
        <p:spPr bwMode="auto">
          <a:xfrm>
            <a:off x="7198674" y="3488370"/>
            <a:ext cx="1223913" cy="275532"/>
          </a:xfrm>
          <a:custGeom>
            <a:avLst/>
            <a:gdLst>
              <a:gd name="T0" fmla="*/ 0 w 418"/>
              <a:gd name="T1" fmla="*/ 82 h 94"/>
              <a:gd name="T2" fmla="*/ 11 w 418"/>
              <a:gd name="T3" fmla="*/ 94 h 94"/>
              <a:gd name="T4" fmla="*/ 406 w 418"/>
              <a:gd name="T5" fmla="*/ 94 h 94"/>
              <a:gd name="T6" fmla="*/ 418 w 418"/>
              <a:gd name="T7" fmla="*/ 82 h 94"/>
              <a:gd name="T8" fmla="*/ 418 w 418"/>
              <a:gd name="T9" fmla="*/ 11 h 94"/>
              <a:gd name="T10" fmla="*/ 406 w 418"/>
              <a:gd name="T11" fmla="*/ 0 h 94"/>
              <a:gd name="T12" fmla="*/ 11 w 418"/>
              <a:gd name="T13" fmla="*/ 0 h 94"/>
              <a:gd name="T14" fmla="*/ 0 w 418"/>
              <a:gd name="T15" fmla="*/ 11 h 94"/>
              <a:gd name="T16" fmla="*/ 0 w 418"/>
              <a:gd name="T17" fmla="*/ 8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8" h="94">
                <a:moveTo>
                  <a:pt x="0" y="82"/>
                </a:moveTo>
                <a:cubicBezTo>
                  <a:pt x="0" y="89"/>
                  <a:pt x="5" y="94"/>
                  <a:pt x="11" y="94"/>
                </a:cubicBezTo>
                <a:cubicBezTo>
                  <a:pt x="406" y="94"/>
                  <a:pt x="406" y="94"/>
                  <a:pt x="406" y="94"/>
                </a:cubicBezTo>
                <a:cubicBezTo>
                  <a:pt x="413" y="94"/>
                  <a:pt x="418" y="89"/>
                  <a:pt x="418" y="82"/>
                </a:cubicBezTo>
                <a:cubicBezTo>
                  <a:pt x="418" y="11"/>
                  <a:pt x="418" y="11"/>
                  <a:pt x="418" y="11"/>
                </a:cubicBezTo>
                <a:cubicBezTo>
                  <a:pt x="418" y="5"/>
                  <a:pt x="413" y="0"/>
                  <a:pt x="406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82"/>
                </a:lnTo>
                <a:close/>
              </a:path>
            </a:pathLst>
          </a:custGeom>
          <a:solidFill>
            <a:srgbClr val="DBE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8" name="Freeform 149">
            <a:extLst>
              <a:ext uri="{FF2B5EF4-FFF2-40B4-BE49-F238E27FC236}">
                <a16:creationId xmlns:a16="http://schemas.microsoft.com/office/drawing/2014/main" id="{2943A548-6A1E-12C6-0889-B7065981D803}"/>
              </a:ext>
            </a:extLst>
          </p:cNvPr>
          <p:cNvSpPr>
            <a:spLocks/>
          </p:cNvSpPr>
          <p:nvPr/>
        </p:nvSpPr>
        <p:spPr bwMode="auto">
          <a:xfrm>
            <a:off x="7191062" y="3480759"/>
            <a:ext cx="1239136" cy="292277"/>
          </a:xfrm>
          <a:custGeom>
            <a:avLst/>
            <a:gdLst>
              <a:gd name="T0" fmla="*/ 3 w 424"/>
              <a:gd name="T1" fmla="*/ 85 h 100"/>
              <a:gd name="T2" fmla="*/ 0 w 424"/>
              <a:gd name="T3" fmla="*/ 85 h 100"/>
              <a:gd name="T4" fmla="*/ 14 w 424"/>
              <a:gd name="T5" fmla="*/ 100 h 100"/>
              <a:gd name="T6" fmla="*/ 409 w 424"/>
              <a:gd name="T7" fmla="*/ 100 h 100"/>
              <a:gd name="T8" fmla="*/ 424 w 424"/>
              <a:gd name="T9" fmla="*/ 85 h 100"/>
              <a:gd name="T10" fmla="*/ 424 w 424"/>
              <a:gd name="T11" fmla="*/ 14 h 100"/>
              <a:gd name="T12" fmla="*/ 409 w 424"/>
              <a:gd name="T13" fmla="*/ 0 h 100"/>
              <a:gd name="T14" fmla="*/ 14 w 424"/>
              <a:gd name="T15" fmla="*/ 0 h 100"/>
              <a:gd name="T16" fmla="*/ 0 w 424"/>
              <a:gd name="T17" fmla="*/ 14 h 100"/>
              <a:gd name="T18" fmla="*/ 0 w 424"/>
              <a:gd name="T19" fmla="*/ 85 h 100"/>
              <a:gd name="T20" fmla="*/ 3 w 424"/>
              <a:gd name="T21" fmla="*/ 85 h 100"/>
              <a:gd name="T22" fmla="*/ 6 w 424"/>
              <a:gd name="T23" fmla="*/ 85 h 100"/>
              <a:gd name="T24" fmla="*/ 6 w 424"/>
              <a:gd name="T25" fmla="*/ 14 h 100"/>
              <a:gd name="T26" fmla="*/ 14 w 424"/>
              <a:gd name="T27" fmla="*/ 6 h 100"/>
              <a:gd name="T28" fmla="*/ 409 w 424"/>
              <a:gd name="T29" fmla="*/ 6 h 100"/>
              <a:gd name="T30" fmla="*/ 418 w 424"/>
              <a:gd name="T31" fmla="*/ 14 h 100"/>
              <a:gd name="T32" fmla="*/ 418 w 424"/>
              <a:gd name="T33" fmla="*/ 85 h 100"/>
              <a:gd name="T34" fmla="*/ 409 w 424"/>
              <a:gd name="T35" fmla="*/ 94 h 100"/>
              <a:gd name="T36" fmla="*/ 14 w 424"/>
              <a:gd name="T37" fmla="*/ 94 h 100"/>
              <a:gd name="T38" fmla="*/ 6 w 424"/>
              <a:gd name="T39" fmla="*/ 85 h 100"/>
              <a:gd name="T40" fmla="*/ 3 w 424"/>
              <a:gd name="T41" fmla="*/ 85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24" h="100">
                <a:moveTo>
                  <a:pt x="3" y="85"/>
                </a:moveTo>
                <a:cubicBezTo>
                  <a:pt x="0" y="85"/>
                  <a:pt x="0" y="85"/>
                  <a:pt x="0" y="85"/>
                </a:cubicBezTo>
                <a:cubicBezTo>
                  <a:pt x="0" y="93"/>
                  <a:pt x="6" y="100"/>
                  <a:pt x="14" y="100"/>
                </a:cubicBezTo>
                <a:cubicBezTo>
                  <a:pt x="409" y="100"/>
                  <a:pt x="409" y="100"/>
                  <a:pt x="409" y="100"/>
                </a:cubicBezTo>
                <a:cubicBezTo>
                  <a:pt x="417" y="100"/>
                  <a:pt x="424" y="93"/>
                  <a:pt x="424" y="85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24" y="6"/>
                  <a:pt x="417" y="0"/>
                  <a:pt x="40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85"/>
                  <a:pt x="0" y="85"/>
                  <a:pt x="0" y="85"/>
                </a:cubicBezTo>
                <a:cubicBezTo>
                  <a:pt x="3" y="85"/>
                  <a:pt x="3" y="85"/>
                  <a:pt x="3" y="85"/>
                </a:cubicBezTo>
                <a:cubicBezTo>
                  <a:pt x="6" y="85"/>
                  <a:pt x="6" y="85"/>
                  <a:pt x="6" y="85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9"/>
                  <a:pt x="10" y="6"/>
                  <a:pt x="14" y="6"/>
                </a:cubicBezTo>
                <a:cubicBezTo>
                  <a:pt x="409" y="6"/>
                  <a:pt x="409" y="6"/>
                  <a:pt x="409" y="6"/>
                </a:cubicBezTo>
                <a:cubicBezTo>
                  <a:pt x="414" y="6"/>
                  <a:pt x="418" y="9"/>
                  <a:pt x="418" y="14"/>
                </a:cubicBezTo>
                <a:cubicBezTo>
                  <a:pt x="418" y="85"/>
                  <a:pt x="418" y="85"/>
                  <a:pt x="418" y="85"/>
                </a:cubicBezTo>
                <a:cubicBezTo>
                  <a:pt x="418" y="90"/>
                  <a:pt x="414" y="94"/>
                  <a:pt x="409" y="94"/>
                </a:cubicBezTo>
                <a:cubicBezTo>
                  <a:pt x="14" y="94"/>
                  <a:pt x="14" y="94"/>
                  <a:pt x="14" y="94"/>
                </a:cubicBezTo>
                <a:cubicBezTo>
                  <a:pt x="10" y="94"/>
                  <a:pt x="6" y="90"/>
                  <a:pt x="6" y="85"/>
                </a:cubicBezTo>
                <a:lnTo>
                  <a:pt x="3" y="85"/>
                </a:lnTo>
                <a:close/>
              </a:path>
            </a:pathLst>
          </a:custGeom>
          <a:solidFill>
            <a:srgbClr val="62BB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9" name="Freeform 150">
            <a:extLst>
              <a:ext uri="{FF2B5EF4-FFF2-40B4-BE49-F238E27FC236}">
                <a16:creationId xmlns:a16="http://schemas.microsoft.com/office/drawing/2014/main" id="{C3B9926C-61A0-55F8-DBD6-AB9926884D16}"/>
              </a:ext>
            </a:extLst>
          </p:cNvPr>
          <p:cNvSpPr>
            <a:spLocks/>
          </p:cNvSpPr>
          <p:nvPr/>
        </p:nvSpPr>
        <p:spPr bwMode="auto">
          <a:xfrm>
            <a:off x="7198674" y="4115550"/>
            <a:ext cx="1223913" cy="287710"/>
          </a:xfrm>
          <a:custGeom>
            <a:avLst/>
            <a:gdLst>
              <a:gd name="T0" fmla="*/ 0 w 418"/>
              <a:gd name="T1" fmla="*/ 86 h 98"/>
              <a:gd name="T2" fmla="*/ 11 w 418"/>
              <a:gd name="T3" fmla="*/ 98 h 98"/>
              <a:gd name="T4" fmla="*/ 406 w 418"/>
              <a:gd name="T5" fmla="*/ 98 h 98"/>
              <a:gd name="T6" fmla="*/ 418 w 418"/>
              <a:gd name="T7" fmla="*/ 86 h 98"/>
              <a:gd name="T8" fmla="*/ 418 w 418"/>
              <a:gd name="T9" fmla="*/ 12 h 98"/>
              <a:gd name="T10" fmla="*/ 406 w 418"/>
              <a:gd name="T11" fmla="*/ 0 h 98"/>
              <a:gd name="T12" fmla="*/ 11 w 418"/>
              <a:gd name="T13" fmla="*/ 0 h 98"/>
              <a:gd name="T14" fmla="*/ 0 w 418"/>
              <a:gd name="T15" fmla="*/ 12 h 98"/>
              <a:gd name="T16" fmla="*/ 0 w 418"/>
              <a:gd name="T17" fmla="*/ 8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8" h="98">
                <a:moveTo>
                  <a:pt x="0" y="86"/>
                </a:moveTo>
                <a:cubicBezTo>
                  <a:pt x="0" y="93"/>
                  <a:pt x="5" y="98"/>
                  <a:pt x="11" y="98"/>
                </a:cubicBezTo>
                <a:cubicBezTo>
                  <a:pt x="406" y="98"/>
                  <a:pt x="406" y="98"/>
                  <a:pt x="406" y="98"/>
                </a:cubicBezTo>
                <a:cubicBezTo>
                  <a:pt x="413" y="98"/>
                  <a:pt x="418" y="93"/>
                  <a:pt x="418" y="86"/>
                </a:cubicBezTo>
                <a:cubicBezTo>
                  <a:pt x="418" y="12"/>
                  <a:pt x="418" y="12"/>
                  <a:pt x="418" y="12"/>
                </a:cubicBezTo>
                <a:cubicBezTo>
                  <a:pt x="418" y="5"/>
                  <a:pt x="413" y="0"/>
                  <a:pt x="406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2"/>
                </a:cubicBezTo>
                <a:lnTo>
                  <a:pt x="0" y="86"/>
                </a:lnTo>
                <a:close/>
              </a:path>
            </a:pathLst>
          </a:custGeom>
          <a:solidFill>
            <a:srgbClr val="DBE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0" name="Freeform 151">
            <a:extLst>
              <a:ext uri="{FF2B5EF4-FFF2-40B4-BE49-F238E27FC236}">
                <a16:creationId xmlns:a16="http://schemas.microsoft.com/office/drawing/2014/main" id="{17A613B0-1195-4DA9-9446-E3F36154B6EC}"/>
              </a:ext>
            </a:extLst>
          </p:cNvPr>
          <p:cNvSpPr>
            <a:spLocks/>
          </p:cNvSpPr>
          <p:nvPr/>
        </p:nvSpPr>
        <p:spPr bwMode="auto">
          <a:xfrm>
            <a:off x="7191062" y="4106415"/>
            <a:ext cx="1239136" cy="304456"/>
          </a:xfrm>
          <a:custGeom>
            <a:avLst/>
            <a:gdLst>
              <a:gd name="T0" fmla="*/ 3 w 424"/>
              <a:gd name="T1" fmla="*/ 89 h 104"/>
              <a:gd name="T2" fmla="*/ 0 w 424"/>
              <a:gd name="T3" fmla="*/ 89 h 104"/>
              <a:gd name="T4" fmla="*/ 14 w 424"/>
              <a:gd name="T5" fmla="*/ 104 h 104"/>
              <a:gd name="T6" fmla="*/ 409 w 424"/>
              <a:gd name="T7" fmla="*/ 104 h 104"/>
              <a:gd name="T8" fmla="*/ 424 w 424"/>
              <a:gd name="T9" fmla="*/ 89 h 104"/>
              <a:gd name="T10" fmla="*/ 424 w 424"/>
              <a:gd name="T11" fmla="*/ 15 h 104"/>
              <a:gd name="T12" fmla="*/ 409 w 424"/>
              <a:gd name="T13" fmla="*/ 0 h 104"/>
              <a:gd name="T14" fmla="*/ 14 w 424"/>
              <a:gd name="T15" fmla="*/ 0 h 104"/>
              <a:gd name="T16" fmla="*/ 0 w 424"/>
              <a:gd name="T17" fmla="*/ 15 h 104"/>
              <a:gd name="T18" fmla="*/ 0 w 424"/>
              <a:gd name="T19" fmla="*/ 89 h 104"/>
              <a:gd name="T20" fmla="*/ 3 w 424"/>
              <a:gd name="T21" fmla="*/ 89 h 104"/>
              <a:gd name="T22" fmla="*/ 6 w 424"/>
              <a:gd name="T23" fmla="*/ 89 h 104"/>
              <a:gd name="T24" fmla="*/ 6 w 424"/>
              <a:gd name="T25" fmla="*/ 15 h 104"/>
              <a:gd name="T26" fmla="*/ 14 w 424"/>
              <a:gd name="T27" fmla="*/ 6 h 104"/>
              <a:gd name="T28" fmla="*/ 409 w 424"/>
              <a:gd name="T29" fmla="*/ 6 h 104"/>
              <a:gd name="T30" fmla="*/ 418 w 424"/>
              <a:gd name="T31" fmla="*/ 15 h 104"/>
              <a:gd name="T32" fmla="*/ 418 w 424"/>
              <a:gd name="T33" fmla="*/ 89 h 104"/>
              <a:gd name="T34" fmla="*/ 409 w 424"/>
              <a:gd name="T35" fmla="*/ 98 h 104"/>
              <a:gd name="T36" fmla="*/ 14 w 424"/>
              <a:gd name="T37" fmla="*/ 98 h 104"/>
              <a:gd name="T38" fmla="*/ 6 w 424"/>
              <a:gd name="T39" fmla="*/ 89 h 104"/>
              <a:gd name="T40" fmla="*/ 3 w 424"/>
              <a:gd name="T41" fmla="*/ 8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24" h="104">
                <a:moveTo>
                  <a:pt x="3" y="89"/>
                </a:moveTo>
                <a:cubicBezTo>
                  <a:pt x="0" y="89"/>
                  <a:pt x="0" y="89"/>
                  <a:pt x="0" y="89"/>
                </a:cubicBezTo>
                <a:cubicBezTo>
                  <a:pt x="0" y="97"/>
                  <a:pt x="6" y="104"/>
                  <a:pt x="14" y="104"/>
                </a:cubicBezTo>
                <a:cubicBezTo>
                  <a:pt x="409" y="104"/>
                  <a:pt x="409" y="104"/>
                  <a:pt x="409" y="104"/>
                </a:cubicBezTo>
                <a:cubicBezTo>
                  <a:pt x="417" y="104"/>
                  <a:pt x="424" y="97"/>
                  <a:pt x="424" y="89"/>
                </a:cubicBezTo>
                <a:cubicBezTo>
                  <a:pt x="424" y="15"/>
                  <a:pt x="424" y="15"/>
                  <a:pt x="424" y="15"/>
                </a:cubicBezTo>
                <a:cubicBezTo>
                  <a:pt x="424" y="7"/>
                  <a:pt x="417" y="0"/>
                  <a:pt x="40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89"/>
                  <a:pt x="0" y="89"/>
                  <a:pt x="0" y="89"/>
                </a:cubicBezTo>
                <a:cubicBezTo>
                  <a:pt x="3" y="89"/>
                  <a:pt x="3" y="89"/>
                  <a:pt x="3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0"/>
                  <a:pt x="10" y="6"/>
                  <a:pt x="14" y="6"/>
                </a:cubicBezTo>
                <a:cubicBezTo>
                  <a:pt x="409" y="6"/>
                  <a:pt x="409" y="6"/>
                  <a:pt x="409" y="6"/>
                </a:cubicBezTo>
                <a:cubicBezTo>
                  <a:pt x="414" y="6"/>
                  <a:pt x="418" y="10"/>
                  <a:pt x="418" y="15"/>
                </a:cubicBezTo>
                <a:cubicBezTo>
                  <a:pt x="418" y="89"/>
                  <a:pt x="418" y="89"/>
                  <a:pt x="418" y="89"/>
                </a:cubicBezTo>
                <a:cubicBezTo>
                  <a:pt x="418" y="94"/>
                  <a:pt x="414" y="98"/>
                  <a:pt x="409" y="98"/>
                </a:cubicBezTo>
                <a:cubicBezTo>
                  <a:pt x="14" y="98"/>
                  <a:pt x="14" y="98"/>
                  <a:pt x="14" y="98"/>
                </a:cubicBezTo>
                <a:cubicBezTo>
                  <a:pt x="10" y="98"/>
                  <a:pt x="6" y="94"/>
                  <a:pt x="6" y="89"/>
                </a:cubicBezTo>
                <a:lnTo>
                  <a:pt x="3" y="89"/>
                </a:lnTo>
                <a:close/>
              </a:path>
            </a:pathLst>
          </a:custGeom>
          <a:solidFill>
            <a:srgbClr val="62BB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1" name="Rectangle 152">
            <a:extLst>
              <a:ext uri="{FF2B5EF4-FFF2-40B4-BE49-F238E27FC236}">
                <a16:creationId xmlns:a16="http://schemas.microsoft.com/office/drawing/2014/main" id="{451CE269-A38E-CBA7-E1AF-A1CE3A840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957" y="4818843"/>
            <a:ext cx="93173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62BB46"/>
                </a:solidFill>
                <a:latin typeface="Univers LT Std 57 Cn" panose="020B0506020202050204" pitchFamily="34" charset="0"/>
              </a:rPr>
              <a:t>Financial protection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2" name="Rectangle 153">
            <a:extLst>
              <a:ext uri="{FF2B5EF4-FFF2-40B4-BE49-F238E27FC236}">
                <a16:creationId xmlns:a16="http://schemas.microsoft.com/office/drawing/2014/main" id="{0C71A514-5D85-663B-F08D-28E9C91E7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347" y="3547739"/>
            <a:ext cx="930134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62BB46"/>
                </a:solidFill>
                <a:latin typeface="Univers LT Std 57 Cn" panose="020B0506020202050204" pitchFamily="34" charset="0"/>
              </a:rPr>
              <a:t>People-centredness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3" name="Rectangle 154">
            <a:extLst>
              <a:ext uri="{FF2B5EF4-FFF2-40B4-BE49-F238E27FC236}">
                <a16:creationId xmlns:a16="http://schemas.microsoft.com/office/drawing/2014/main" id="{6057092F-FBB5-9535-0D85-D6F7ABFC2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2870" y="4174918"/>
            <a:ext cx="978161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62BB46"/>
                </a:solidFill>
                <a:latin typeface="Univers LT Std 57 Cn" panose="020B0506020202050204" pitchFamily="34" charset="0"/>
              </a:rPr>
              <a:t>Health improvement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4" name="Rectangle 155">
            <a:extLst>
              <a:ext uri="{FF2B5EF4-FFF2-40B4-BE49-F238E27FC236}">
                <a16:creationId xmlns:a16="http://schemas.microsoft.com/office/drawing/2014/main" id="{FBAC0645-C702-DE26-0D95-52C4806C651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07164" y="2859773"/>
            <a:ext cx="448257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62BB46"/>
                </a:solidFill>
                <a:latin typeface="Univers LT Std 57 Cn" panose="020B0506020202050204" pitchFamily="34" charset="0"/>
              </a:rPr>
              <a:t>Efficiency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5" name="Rectangle 156">
            <a:extLst>
              <a:ext uri="{FF2B5EF4-FFF2-40B4-BE49-F238E27FC236}">
                <a16:creationId xmlns:a16="http://schemas.microsoft.com/office/drawing/2014/main" id="{4A8806F4-A4EB-113C-7B77-BC09EA0C55F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32955" y="2875140"/>
            <a:ext cx="606749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>
                <a:solidFill>
                  <a:srgbClr val="62BB46"/>
                </a:solidFill>
                <a:latin typeface="Univers LT Std 57 Cn" panose="020B0506020202050204" pitchFamily="34" charset="0"/>
              </a:rPr>
              <a:t>of health system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6" name="Rectangle 157">
            <a:extLst>
              <a:ext uri="{FF2B5EF4-FFF2-40B4-BE49-F238E27FC236}">
                <a16:creationId xmlns:a16="http://schemas.microsoft.com/office/drawing/2014/main" id="{9F2E0C4C-3D3E-60E3-85FF-23DC6B4C60C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839128" y="2859773"/>
            <a:ext cx="296170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62BB46"/>
                </a:solidFill>
                <a:latin typeface="Univers LT Std 57 Cn" panose="020B0506020202050204" pitchFamily="34" charset="0"/>
              </a:rPr>
              <a:t>Equity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7" name="Rectangle 158">
            <a:extLst>
              <a:ext uri="{FF2B5EF4-FFF2-40B4-BE49-F238E27FC236}">
                <a16:creationId xmlns:a16="http://schemas.microsoft.com/office/drawing/2014/main" id="{DA2DB940-2A30-DF8A-4496-62B16AED4B8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789638" y="2875140"/>
            <a:ext cx="606749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>
                <a:solidFill>
                  <a:srgbClr val="62BB46"/>
                </a:solidFill>
                <a:latin typeface="Univers LT Std 57 Cn" panose="020B0506020202050204" pitchFamily="34" charset="0"/>
              </a:rPr>
              <a:t>of health system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38" name="Freeform 159">
            <a:extLst>
              <a:ext uri="{FF2B5EF4-FFF2-40B4-BE49-F238E27FC236}">
                <a16:creationId xmlns:a16="http://schemas.microsoft.com/office/drawing/2014/main" id="{2D8637C0-A96B-0C7C-1B9E-7EF5C8AFFCE5}"/>
              </a:ext>
            </a:extLst>
          </p:cNvPr>
          <p:cNvSpPr>
            <a:spLocks/>
          </p:cNvSpPr>
          <p:nvPr/>
        </p:nvSpPr>
        <p:spPr bwMode="auto">
          <a:xfrm>
            <a:off x="8638750" y="3734979"/>
            <a:ext cx="207029" cy="234432"/>
          </a:xfrm>
          <a:custGeom>
            <a:avLst/>
            <a:gdLst>
              <a:gd name="T0" fmla="*/ 136 w 136"/>
              <a:gd name="T1" fmla="*/ 77 h 154"/>
              <a:gd name="T2" fmla="*/ 77 w 136"/>
              <a:gd name="T3" fmla="*/ 0 h 154"/>
              <a:gd name="T4" fmla="*/ 77 w 136"/>
              <a:gd name="T5" fmla="*/ 33 h 154"/>
              <a:gd name="T6" fmla="*/ 0 w 136"/>
              <a:gd name="T7" fmla="*/ 33 h 154"/>
              <a:gd name="T8" fmla="*/ 0 w 136"/>
              <a:gd name="T9" fmla="*/ 121 h 154"/>
              <a:gd name="T10" fmla="*/ 77 w 136"/>
              <a:gd name="T11" fmla="*/ 121 h 154"/>
              <a:gd name="T12" fmla="*/ 77 w 136"/>
              <a:gd name="T13" fmla="*/ 154 h 154"/>
              <a:gd name="T14" fmla="*/ 136 w 136"/>
              <a:gd name="T15" fmla="*/ 77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54">
                <a:moveTo>
                  <a:pt x="136" y="77"/>
                </a:moveTo>
                <a:lnTo>
                  <a:pt x="77" y="0"/>
                </a:lnTo>
                <a:lnTo>
                  <a:pt x="77" y="33"/>
                </a:lnTo>
                <a:lnTo>
                  <a:pt x="0" y="33"/>
                </a:lnTo>
                <a:lnTo>
                  <a:pt x="0" y="121"/>
                </a:lnTo>
                <a:lnTo>
                  <a:pt x="77" y="121"/>
                </a:lnTo>
                <a:lnTo>
                  <a:pt x="77" y="154"/>
                </a:lnTo>
                <a:lnTo>
                  <a:pt x="136" y="77"/>
                </a:ln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6" name="Freeform 177">
            <a:extLst>
              <a:ext uri="{FF2B5EF4-FFF2-40B4-BE49-F238E27FC236}">
                <a16:creationId xmlns:a16="http://schemas.microsoft.com/office/drawing/2014/main" id="{E5B37803-FF27-3969-73CF-C7C8DE20BFC4}"/>
              </a:ext>
            </a:extLst>
          </p:cNvPr>
          <p:cNvSpPr>
            <a:spLocks/>
          </p:cNvSpPr>
          <p:nvPr/>
        </p:nvSpPr>
        <p:spPr bwMode="auto">
          <a:xfrm>
            <a:off x="5715972" y="2253800"/>
            <a:ext cx="1246748" cy="3332271"/>
          </a:xfrm>
          <a:custGeom>
            <a:avLst/>
            <a:gdLst>
              <a:gd name="T0" fmla="*/ 2 w 426"/>
              <a:gd name="T1" fmla="*/ 1124 h 1138"/>
              <a:gd name="T2" fmla="*/ 0 w 426"/>
              <a:gd name="T3" fmla="*/ 1124 h 1138"/>
              <a:gd name="T4" fmla="*/ 14 w 426"/>
              <a:gd name="T5" fmla="*/ 1138 h 1138"/>
              <a:gd name="T6" fmla="*/ 412 w 426"/>
              <a:gd name="T7" fmla="*/ 1138 h 1138"/>
              <a:gd name="T8" fmla="*/ 426 w 426"/>
              <a:gd name="T9" fmla="*/ 1124 h 1138"/>
              <a:gd name="T10" fmla="*/ 426 w 426"/>
              <a:gd name="T11" fmla="*/ 14 h 1138"/>
              <a:gd name="T12" fmla="*/ 412 w 426"/>
              <a:gd name="T13" fmla="*/ 0 h 1138"/>
              <a:gd name="T14" fmla="*/ 14 w 426"/>
              <a:gd name="T15" fmla="*/ 0 h 1138"/>
              <a:gd name="T16" fmla="*/ 0 w 426"/>
              <a:gd name="T17" fmla="*/ 14 h 1138"/>
              <a:gd name="T18" fmla="*/ 0 w 426"/>
              <a:gd name="T19" fmla="*/ 1124 h 1138"/>
              <a:gd name="T20" fmla="*/ 2 w 426"/>
              <a:gd name="T21" fmla="*/ 1124 h 1138"/>
              <a:gd name="T22" fmla="*/ 4 w 426"/>
              <a:gd name="T23" fmla="*/ 1124 h 1138"/>
              <a:gd name="T24" fmla="*/ 4 w 426"/>
              <a:gd name="T25" fmla="*/ 14 h 1138"/>
              <a:gd name="T26" fmla="*/ 14 w 426"/>
              <a:gd name="T27" fmla="*/ 4 h 1138"/>
              <a:gd name="T28" fmla="*/ 412 w 426"/>
              <a:gd name="T29" fmla="*/ 4 h 1138"/>
              <a:gd name="T30" fmla="*/ 422 w 426"/>
              <a:gd name="T31" fmla="*/ 14 h 1138"/>
              <a:gd name="T32" fmla="*/ 422 w 426"/>
              <a:gd name="T33" fmla="*/ 1124 h 1138"/>
              <a:gd name="T34" fmla="*/ 412 w 426"/>
              <a:gd name="T35" fmla="*/ 1134 h 1138"/>
              <a:gd name="T36" fmla="*/ 14 w 426"/>
              <a:gd name="T37" fmla="*/ 1134 h 1138"/>
              <a:gd name="T38" fmla="*/ 4 w 426"/>
              <a:gd name="T39" fmla="*/ 1124 h 1138"/>
              <a:gd name="T40" fmla="*/ 2 w 426"/>
              <a:gd name="T41" fmla="*/ 1124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26" h="1138">
                <a:moveTo>
                  <a:pt x="2" y="1124"/>
                </a:moveTo>
                <a:cubicBezTo>
                  <a:pt x="0" y="1124"/>
                  <a:pt x="0" y="1124"/>
                  <a:pt x="0" y="1124"/>
                </a:cubicBezTo>
                <a:cubicBezTo>
                  <a:pt x="0" y="1131"/>
                  <a:pt x="7" y="1138"/>
                  <a:pt x="14" y="1138"/>
                </a:cubicBezTo>
                <a:cubicBezTo>
                  <a:pt x="412" y="1138"/>
                  <a:pt x="412" y="1138"/>
                  <a:pt x="412" y="1138"/>
                </a:cubicBezTo>
                <a:cubicBezTo>
                  <a:pt x="420" y="1138"/>
                  <a:pt x="426" y="1131"/>
                  <a:pt x="426" y="1124"/>
                </a:cubicBezTo>
                <a:cubicBezTo>
                  <a:pt x="426" y="14"/>
                  <a:pt x="426" y="14"/>
                  <a:pt x="426" y="14"/>
                </a:cubicBezTo>
                <a:cubicBezTo>
                  <a:pt x="426" y="7"/>
                  <a:pt x="420" y="0"/>
                  <a:pt x="41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7" y="0"/>
                  <a:pt x="0" y="7"/>
                  <a:pt x="0" y="14"/>
                </a:cubicBezTo>
                <a:cubicBezTo>
                  <a:pt x="0" y="1124"/>
                  <a:pt x="0" y="1124"/>
                  <a:pt x="0" y="1124"/>
                </a:cubicBezTo>
                <a:cubicBezTo>
                  <a:pt x="2" y="1124"/>
                  <a:pt x="2" y="1124"/>
                  <a:pt x="2" y="1124"/>
                </a:cubicBezTo>
                <a:cubicBezTo>
                  <a:pt x="4" y="1124"/>
                  <a:pt x="4" y="1124"/>
                  <a:pt x="4" y="112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9"/>
                  <a:pt x="9" y="4"/>
                  <a:pt x="14" y="4"/>
                </a:cubicBezTo>
                <a:cubicBezTo>
                  <a:pt x="412" y="4"/>
                  <a:pt x="412" y="4"/>
                  <a:pt x="412" y="4"/>
                </a:cubicBezTo>
                <a:cubicBezTo>
                  <a:pt x="418" y="4"/>
                  <a:pt x="422" y="9"/>
                  <a:pt x="422" y="14"/>
                </a:cubicBezTo>
                <a:cubicBezTo>
                  <a:pt x="422" y="1124"/>
                  <a:pt x="422" y="1124"/>
                  <a:pt x="422" y="1124"/>
                </a:cubicBezTo>
                <a:cubicBezTo>
                  <a:pt x="422" y="1129"/>
                  <a:pt x="418" y="1134"/>
                  <a:pt x="412" y="1134"/>
                </a:cubicBezTo>
                <a:cubicBezTo>
                  <a:pt x="14" y="1134"/>
                  <a:pt x="14" y="1134"/>
                  <a:pt x="14" y="1134"/>
                </a:cubicBezTo>
                <a:cubicBezTo>
                  <a:pt x="9" y="1134"/>
                  <a:pt x="4" y="1129"/>
                  <a:pt x="4" y="1124"/>
                </a:cubicBezTo>
                <a:lnTo>
                  <a:pt x="2" y="1124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7" name="Freeform 178">
            <a:extLst>
              <a:ext uri="{FF2B5EF4-FFF2-40B4-BE49-F238E27FC236}">
                <a16:creationId xmlns:a16="http://schemas.microsoft.com/office/drawing/2014/main" id="{8BEC7525-884C-05A7-F44B-0E6C16CE97AC}"/>
              </a:ext>
            </a:extLst>
          </p:cNvPr>
          <p:cNvSpPr>
            <a:spLocks/>
          </p:cNvSpPr>
          <p:nvPr/>
        </p:nvSpPr>
        <p:spPr bwMode="auto">
          <a:xfrm>
            <a:off x="5843844" y="2343615"/>
            <a:ext cx="1071685" cy="3094795"/>
          </a:xfrm>
          <a:custGeom>
            <a:avLst/>
            <a:gdLst>
              <a:gd name="T0" fmla="*/ 0 w 366"/>
              <a:gd name="T1" fmla="*/ 932 h 1057"/>
              <a:gd name="T2" fmla="*/ 0 w 366"/>
              <a:gd name="T3" fmla="*/ 1047 h 1057"/>
              <a:gd name="T4" fmla="*/ 9 w 366"/>
              <a:gd name="T5" fmla="*/ 1057 h 1057"/>
              <a:gd name="T6" fmla="*/ 357 w 366"/>
              <a:gd name="T7" fmla="*/ 1057 h 1057"/>
              <a:gd name="T8" fmla="*/ 366 w 366"/>
              <a:gd name="T9" fmla="*/ 1047 h 1057"/>
              <a:gd name="T10" fmla="*/ 366 w 366"/>
              <a:gd name="T11" fmla="*/ 11 h 1057"/>
              <a:gd name="T12" fmla="*/ 357 w 366"/>
              <a:gd name="T13" fmla="*/ 0 h 1057"/>
              <a:gd name="T14" fmla="*/ 9 w 366"/>
              <a:gd name="T15" fmla="*/ 0 h 1057"/>
              <a:gd name="T16" fmla="*/ 0 w 366"/>
              <a:gd name="T17" fmla="*/ 11 h 1057"/>
              <a:gd name="T18" fmla="*/ 0 w 366"/>
              <a:gd name="T19" fmla="*/ 839 h 1057"/>
              <a:gd name="T20" fmla="*/ 0 w 366"/>
              <a:gd name="T21" fmla="*/ 932 h 1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6" h="1057">
                <a:moveTo>
                  <a:pt x="0" y="932"/>
                </a:moveTo>
                <a:cubicBezTo>
                  <a:pt x="0" y="1047"/>
                  <a:pt x="0" y="1047"/>
                  <a:pt x="0" y="1047"/>
                </a:cubicBezTo>
                <a:cubicBezTo>
                  <a:pt x="0" y="1053"/>
                  <a:pt x="4" y="1057"/>
                  <a:pt x="9" y="1057"/>
                </a:cubicBezTo>
                <a:cubicBezTo>
                  <a:pt x="357" y="1057"/>
                  <a:pt x="357" y="1057"/>
                  <a:pt x="357" y="1057"/>
                </a:cubicBezTo>
                <a:cubicBezTo>
                  <a:pt x="362" y="1057"/>
                  <a:pt x="366" y="1053"/>
                  <a:pt x="366" y="1047"/>
                </a:cubicBezTo>
                <a:cubicBezTo>
                  <a:pt x="366" y="11"/>
                  <a:pt x="366" y="11"/>
                  <a:pt x="366" y="11"/>
                </a:cubicBezTo>
                <a:cubicBezTo>
                  <a:pt x="366" y="5"/>
                  <a:pt x="362" y="0"/>
                  <a:pt x="357" y="0"/>
                </a:cubicBez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5"/>
                  <a:pt x="0" y="11"/>
                </a:cubicBezTo>
                <a:cubicBezTo>
                  <a:pt x="0" y="839"/>
                  <a:pt x="0" y="839"/>
                  <a:pt x="0" y="839"/>
                </a:cubicBezTo>
                <a:lnTo>
                  <a:pt x="0" y="932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8" name="Freeform 179">
            <a:extLst>
              <a:ext uri="{FF2B5EF4-FFF2-40B4-BE49-F238E27FC236}">
                <a16:creationId xmlns:a16="http://schemas.microsoft.com/office/drawing/2014/main" id="{48F34D6B-4B45-49C7-5A13-598954121F2C}"/>
              </a:ext>
            </a:extLst>
          </p:cNvPr>
          <p:cNvSpPr>
            <a:spLocks/>
          </p:cNvSpPr>
          <p:nvPr/>
        </p:nvSpPr>
        <p:spPr bwMode="auto">
          <a:xfrm>
            <a:off x="5839276" y="2339049"/>
            <a:ext cx="1082341" cy="3105451"/>
          </a:xfrm>
          <a:custGeom>
            <a:avLst/>
            <a:gdLst>
              <a:gd name="T0" fmla="*/ 2 w 370"/>
              <a:gd name="T1" fmla="*/ 934 h 1061"/>
              <a:gd name="T2" fmla="*/ 0 w 370"/>
              <a:gd name="T3" fmla="*/ 934 h 1061"/>
              <a:gd name="T4" fmla="*/ 0 w 370"/>
              <a:gd name="T5" fmla="*/ 1049 h 1061"/>
              <a:gd name="T6" fmla="*/ 3 w 370"/>
              <a:gd name="T7" fmla="*/ 1058 h 1061"/>
              <a:gd name="T8" fmla="*/ 11 w 370"/>
              <a:gd name="T9" fmla="*/ 1061 h 1061"/>
              <a:gd name="T10" fmla="*/ 359 w 370"/>
              <a:gd name="T11" fmla="*/ 1061 h 1061"/>
              <a:gd name="T12" fmla="*/ 367 w 370"/>
              <a:gd name="T13" fmla="*/ 1058 h 1061"/>
              <a:gd name="T14" fmla="*/ 370 w 370"/>
              <a:gd name="T15" fmla="*/ 1049 h 1061"/>
              <a:gd name="T16" fmla="*/ 370 w 370"/>
              <a:gd name="T17" fmla="*/ 13 h 1061"/>
              <a:gd name="T18" fmla="*/ 367 w 370"/>
              <a:gd name="T19" fmla="*/ 4 h 1061"/>
              <a:gd name="T20" fmla="*/ 359 w 370"/>
              <a:gd name="T21" fmla="*/ 0 h 1061"/>
              <a:gd name="T22" fmla="*/ 11 w 370"/>
              <a:gd name="T23" fmla="*/ 0 h 1061"/>
              <a:gd name="T24" fmla="*/ 3 w 370"/>
              <a:gd name="T25" fmla="*/ 4 h 1061"/>
              <a:gd name="T26" fmla="*/ 0 w 370"/>
              <a:gd name="T27" fmla="*/ 13 h 1061"/>
              <a:gd name="T28" fmla="*/ 0 w 370"/>
              <a:gd name="T29" fmla="*/ 841 h 1061"/>
              <a:gd name="T30" fmla="*/ 0 w 370"/>
              <a:gd name="T31" fmla="*/ 934 h 1061"/>
              <a:gd name="T32" fmla="*/ 2 w 370"/>
              <a:gd name="T33" fmla="*/ 934 h 1061"/>
              <a:gd name="T34" fmla="*/ 4 w 370"/>
              <a:gd name="T35" fmla="*/ 934 h 1061"/>
              <a:gd name="T36" fmla="*/ 4 w 370"/>
              <a:gd name="T37" fmla="*/ 841 h 1061"/>
              <a:gd name="T38" fmla="*/ 4 w 370"/>
              <a:gd name="T39" fmla="*/ 13 h 1061"/>
              <a:gd name="T40" fmla="*/ 6 w 370"/>
              <a:gd name="T41" fmla="*/ 7 h 1061"/>
              <a:gd name="T42" fmla="*/ 11 w 370"/>
              <a:gd name="T43" fmla="*/ 4 h 1061"/>
              <a:gd name="T44" fmla="*/ 359 w 370"/>
              <a:gd name="T45" fmla="*/ 4 h 1061"/>
              <a:gd name="T46" fmla="*/ 364 w 370"/>
              <a:gd name="T47" fmla="*/ 7 h 1061"/>
              <a:gd name="T48" fmla="*/ 366 w 370"/>
              <a:gd name="T49" fmla="*/ 13 h 1061"/>
              <a:gd name="T50" fmla="*/ 366 w 370"/>
              <a:gd name="T51" fmla="*/ 1049 h 1061"/>
              <a:gd name="T52" fmla="*/ 364 w 370"/>
              <a:gd name="T53" fmla="*/ 1055 h 1061"/>
              <a:gd name="T54" fmla="*/ 359 w 370"/>
              <a:gd name="T55" fmla="*/ 1057 h 1061"/>
              <a:gd name="T56" fmla="*/ 11 w 370"/>
              <a:gd name="T57" fmla="*/ 1057 h 1061"/>
              <a:gd name="T58" fmla="*/ 6 w 370"/>
              <a:gd name="T59" fmla="*/ 1055 h 1061"/>
              <a:gd name="T60" fmla="*/ 4 w 370"/>
              <a:gd name="T61" fmla="*/ 1049 h 1061"/>
              <a:gd name="T62" fmla="*/ 4 w 370"/>
              <a:gd name="T63" fmla="*/ 934 h 1061"/>
              <a:gd name="T64" fmla="*/ 2 w 370"/>
              <a:gd name="T65" fmla="*/ 934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70" h="1061">
                <a:moveTo>
                  <a:pt x="2" y="934"/>
                </a:moveTo>
                <a:cubicBezTo>
                  <a:pt x="0" y="934"/>
                  <a:pt x="0" y="934"/>
                  <a:pt x="0" y="934"/>
                </a:cubicBezTo>
                <a:cubicBezTo>
                  <a:pt x="0" y="1049"/>
                  <a:pt x="0" y="1049"/>
                  <a:pt x="0" y="1049"/>
                </a:cubicBezTo>
                <a:cubicBezTo>
                  <a:pt x="0" y="1052"/>
                  <a:pt x="1" y="1055"/>
                  <a:pt x="3" y="1058"/>
                </a:cubicBezTo>
                <a:cubicBezTo>
                  <a:pt x="5" y="1060"/>
                  <a:pt x="8" y="1061"/>
                  <a:pt x="11" y="1061"/>
                </a:cubicBezTo>
                <a:cubicBezTo>
                  <a:pt x="359" y="1061"/>
                  <a:pt x="359" y="1061"/>
                  <a:pt x="359" y="1061"/>
                </a:cubicBezTo>
                <a:cubicBezTo>
                  <a:pt x="362" y="1061"/>
                  <a:pt x="365" y="1060"/>
                  <a:pt x="367" y="1058"/>
                </a:cubicBezTo>
                <a:cubicBezTo>
                  <a:pt x="369" y="1055"/>
                  <a:pt x="370" y="1052"/>
                  <a:pt x="370" y="1049"/>
                </a:cubicBezTo>
                <a:cubicBezTo>
                  <a:pt x="370" y="13"/>
                  <a:pt x="370" y="13"/>
                  <a:pt x="370" y="13"/>
                </a:cubicBezTo>
                <a:cubicBezTo>
                  <a:pt x="370" y="9"/>
                  <a:pt x="369" y="6"/>
                  <a:pt x="367" y="4"/>
                </a:cubicBezTo>
                <a:cubicBezTo>
                  <a:pt x="365" y="2"/>
                  <a:pt x="362" y="0"/>
                  <a:pt x="359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5" y="2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841"/>
                  <a:pt x="0" y="841"/>
                  <a:pt x="0" y="841"/>
                </a:cubicBezTo>
                <a:cubicBezTo>
                  <a:pt x="0" y="934"/>
                  <a:pt x="0" y="934"/>
                  <a:pt x="0" y="934"/>
                </a:cubicBezTo>
                <a:cubicBezTo>
                  <a:pt x="2" y="934"/>
                  <a:pt x="2" y="934"/>
                  <a:pt x="2" y="934"/>
                </a:cubicBezTo>
                <a:cubicBezTo>
                  <a:pt x="4" y="934"/>
                  <a:pt x="4" y="934"/>
                  <a:pt x="4" y="934"/>
                </a:cubicBezTo>
                <a:cubicBezTo>
                  <a:pt x="4" y="841"/>
                  <a:pt x="4" y="841"/>
                  <a:pt x="4" y="841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0"/>
                  <a:pt x="5" y="8"/>
                  <a:pt x="6" y="7"/>
                </a:cubicBezTo>
                <a:cubicBezTo>
                  <a:pt x="8" y="5"/>
                  <a:pt x="9" y="4"/>
                  <a:pt x="11" y="4"/>
                </a:cubicBezTo>
                <a:cubicBezTo>
                  <a:pt x="359" y="4"/>
                  <a:pt x="359" y="4"/>
                  <a:pt x="359" y="4"/>
                </a:cubicBezTo>
                <a:cubicBezTo>
                  <a:pt x="361" y="4"/>
                  <a:pt x="362" y="5"/>
                  <a:pt x="364" y="7"/>
                </a:cubicBezTo>
                <a:cubicBezTo>
                  <a:pt x="365" y="8"/>
                  <a:pt x="366" y="10"/>
                  <a:pt x="366" y="13"/>
                </a:cubicBezTo>
                <a:cubicBezTo>
                  <a:pt x="366" y="1049"/>
                  <a:pt x="366" y="1049"/>
                  <a:pt x="366" y="1049"/>
                </a:cubicBezTo>
                <a:cubicBezTo>
                  <a:pt x="366" y="1051"/>
                  <a:pt x="365" y="1054"/>
                  <a:pt x="364" y="1055"/>
                </a:cubicBezTo>
                <a:cubicBezTo>
                  <a:pt x="362" y="1057"/>
                  <a:pt x="361" y="1057"/>
                  <a:pt x="359" y="1057"/>
                </a:cubicBezTo>
                <a:cubicBezTo>
                  <a:pt x="11" y="1057"/>
                  <a:pt x="11" y="1057"/>
                  <a:pt x="11" y="1057"/>
                </a:cubicBezTo>
                <a:cubicBezTo>
                  <a:pt x="9" y="1057"/>
                  <a:pt x="8" y="1057"/>
                  <a:pt x="6" y="1055"/>
                </a:cubicBezTo>
                <a:cubicBezTo>
                  <a:pt x="5" y="1054"/>
                  <a:pt x="4" y="1051"/>
                  <a:pt x="4" y="1049"/>
                </a:cubicBezTo>
                <a:cubicBezTo>
                  <a:pt x="4" y="934"/>
                  <a:pt x="4" y="934"/>
                  <a:pt x="4" y="934"/>
                </a:cubicBezTo>
                <a:lnTo>
                  <a:pt x="2" y="934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9" name="Freeform 180">
            <a:extLst>
              <a:ext uri="{FF2B5EF4-FFF2-40B4-BE49-F238E27FC236}">
                <a16:creationId xmlns:a16="http://schemas.microsoft.com/office/drawing/2014/main" id="{996D6557-95F6-FCF1-3BF8-93E88A992831}"/>
              </a:ext>
            </a:extLst>
          </p:cNvPr>
          <p:cNvSpPr>
            <a:spLocks/>
          </p:cNvSpPr>
          <p:nvPr/>
        </p:nvSpPr>
        <p:spPr bwMode="auto">
          <a:xfrm>
            <a:off x="6407088" y="2444084"/>
            <a:ext cx="337946" cy="2692914"/>
          </a:xfrm>
          <a:custGeom>
            <a:avLst/>
            <a:gdLst>
              <a:gd name="T0" fmla="*/ 0 w 116"/>
              <a:gd name="T1" fmla="*/ 908 h 920"/>
              <a:gd name="T2" fmla="*/ 12 w 116"/>
              <a:gd name="T3" fmla="*/ 920 h 920"/>
              <a:gd name="T4" fmla="*/ 104 w 116"/>
              <a:gd name="T5" fmla="*/ 920 h 920"/>
              <a:gd name="T6" fmla="*/ 116 w 116"/>
              <a:gd name="T7" fmla="*/ 908 h 920"/>
              <a:gd name="T8" fmla="*/ 116 w 116"/>
              <a:gd name="T9" fmla="*/ 12 h 920"/>
              <a:gd name="T10" fmla="*/ 104 w 116"/>
              <a:gd name="T11" fmla="*/ 0 h 920"/>
              <a:gd name="T12" fmla="*/ 12 w 116"/>
              <a:gd name="T13" fmla="*/ 0 h 920"/>
              <a:gd name="T14" fmla="*/ 0 w 116"/>
              <a:gd name="T15" fmla="*/ 12 h 920"/>
              <a:gd name="T16" fmla="*/ 0 w 116"/>
              <a:gd name="T17" fmla="*/ 908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" h="920">
                <a:moveTo>
                  <a:pt x="0" y="908"/>
                </a:moveTo>
                <a:cubicBezTo>
                  <a:pt x="0" y="915"/>
                  <a:pt x="5" y="920"/>
                  <a:pt x="12" y="920"/>
                </a:cubicBezTo>
                <a:cubicBezTo>
                  <a:pt x="104" y="920"/>
                  <a:pt x="104" y="920"/>
                  <a:pt x="104" y="920"/>
                </a:cubicBezTo>
                <a:cubicBezTo>
                  <a:pt x="111" y="920"/>
                  <a:pt x="116" y="915"/>
                  <a:pt x="116" y="908"/>
                </a:cubicBezTo>
                <a:cubicBezTo>
                  <a:pt x="116" y="12"/>
                  <a:pt x="116" y="12"/>
                  <a:pt x="116" y="12"/>
                </a:cubicBezTo>
                <a:cubicBezTo>
                  <a:pt x="116" y="5"/>
                  <a:pt x="111" y="0"/>
                  <a:pt x="104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lnTo>
                  <a:pt x="0" y="908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0" name="Freeform 181">
            <a:extLst>
              <a:ext uri="{FF2B5EF4-FFF2-40B4-BE49-F238E27FC236}">
                <a16:creationId xmlns:a16="http://schemas.microsoft.com/office/drawing/2014/main" id="{B1C84FBA-839F-3752-4240-18369916AA2B}"/>
              </a:ext>
            </a:extLst>
          </p:cNvPr>
          <p:cNvSpPr>
            <a:spLocks/>
          </p:cNvSpPr>
          <p:nvPr/>
        </p:nvSpPr>
        <p:spPr bwMode="auto">
          <a:xfrm>
            <a:off x="6400999" y="2437996"/>
            <a:ext cx="350124" cy="2705092"/>
          </a:xfrm>
          <a:custGeom>
            <a:avLst/>
            <a:gdLst>
              <a:gd name="T0" fmla="*/ 2 w 120"/>
              <a:gd name="T1" fmla="*/ 910 h 924"/>
              <a:gd name="T2" fmla="*/ 0 w 120"/>
              <a:gd name="T3" fmla="*/ 910 h 924"/>
              <a:gd name="T4" fmla="*/ 14 w 120"/>
              <a:gd name="T5" fmla="*/ 924 h 924"/>
              <a:gd name="T6" fmla="*/ 106 w 120"/>
              <a:gd name="T7" fmla="*/ 924 h 924"/>
              <a:gd name="T8" fmla="*/ 120 w 120"/>
              <a:gd name="T9" fmla="*/ 910 h 924"/>
              <a:gd name="T10" fmla="*/ 120 w 120"/>
              <a:gd name="T11" fmla="*/ 14 h 924"/>
              <a:gd name="T12" fmla="*/ 106 w 120"/>
              <a:gd name="T13" fmla="*/ 0 h 924"/>
              <a:gd name="T14" fmla="*/ 14 w 120"/>
              <a:gd name="T15" fmla="*/ 0 h 924"/>
              <a:gd name="T16" fmla="*/ 0 w 120"/>
              <a:gd name="T17" fmla="*/ 14 h 924"/>
              <a:gd name="T18" fmla="*/ 0 w 120"/>
              <a:gd name="T19" fmla="*/ 910 h 924"/>
              <a:gd name="T20" fmla="*/ 2 w 120"/>
              <a:gd name="T21" fmla="*/ 910 h 924"/>
              <a:gd name="T22" fmla="*/ 4 w 120"/>
              <a:gd name="T23" fmla="*/ 910 h 924"/>
              <a:gd name="T24" fmla="*/ 4 w 120"/>
              <a:gd name="T25" fmla="*/ 14 h 924"/>
              <a:gd name="T26" fmla="*/ 14 w 120"/>
              <a:gd name="T27" fmla="*/ 4 h 924"/>
              <a:gd name="T28" fmla="*/ 106 w 120"/>
              <a:gd name="T29" fmla="*/ 4 h 924"/>
              <a:gd name="T30" fmla="*/ 116 w 120"/>
              <a:gd name="T31" fmla="*/ 14 h 924"/>
              <a:gd name="T32" fmla="*/ 116 w 120"/>
              <a:gd name="T33" fmla="*/ 910 h 924"/>
              <a:gd name="T34" fmla="*/ 106 w 120"/>
              <a:gd name="T35" fmla="*/ 920 h 924"/>
              <a:gd name="T36" fmla="*/ 14 w 120"/>
              <a:gd name="T37" fmla="*/ 920 h 924"/>
              <a:gd name="T38" fmla="*/ 4 w 120"/>
              <a:gd name="T39" fmla="*/ 910 h 924"/>
              <a:gd name="T40" fmla="*/ 2 w 120"/>
              <a:gd name="T41" fmla="*/ 910 h 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20" h="924">
                <a:moveTo>
                  <a:pt x="2" y="910"/>
                </a:moveTo>
                <a:cubicBezTo>
                  <a:pt x="0" y="910"/>
                  <a:pt x="0" y="910"/>
                  <a:pt x="0" y="910"/>
                </a:cubicBezTo>
                <a:cubicBezTo>
                  <a:pt x="0" y="918"/>
                  <a:pt x="6" y="924"/>
                  <a:pt x="14" y="924"/>
                </a:cubicBezTo>
                <a:cubicBezTo>
                  <a:pt x="106" y="924"/>
                  <a:pt x="106" y="924"/>
                  <a:pt x="106" y="924"/>
                </a:cubicBezTo>
                <a:cubicBezTo>
                  <a:pt x="114" y="924"/>
                  <a:pt x="120" y="918"/>
                  <a:pt x="120" y="910"/>
                </a:cubicBezTo>
                <a:cubicBezTo>
                  <a:pt x="120" y="14"/>
                  <a:pt x="120" y="14"/>
                  <a:pt x="120" y="14"/>
                </a:cubicBezTo>
                <a:cubicBezTo>
                  <a:pt x="120" y="6"/>
                  <a:pt x="114" y="0"/>
                  <a:pt x="106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910"/>
                  <a:pt x="0" y="910"/>
                  <a:pt x="0" y="910"/>
                </a:cubicBezTo>
                <a:cubicBezTo>
                  <a:pt x="2" y="910"/>
                  <a:pt x="2" y="910"/>
                  <a:pt x="2" y="910"/>
                </a:cubicBezTo>
                <a:cubicBezTo>
                  <a:pt x="4" y="910"/>
                  <a:pt x="4" y="910"/>
                  <a:pt x="4" y="910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8"/>
                  <a:pt x="9" y="4"/>
                  <a:pt x="14" y="4"/>
                </a:cubicBezTo>
                <a:cubicBezTo>
                  <a:pt x="106" y="4"/>
                  <a:pt x="106" y="4"/>
                  <a:pt x="106" y="4"/>
                </a:cubicBezTo>
                <a:cubicBezTo>
                  <a:pt x="112" y="4"/>
                  <a:pt x="116" y="8"/>
                  <a:pt x="116" y="14"/>
                </a:cubicBezTo>
                <a:cubicBezTo>
                  <a:pt x="116" y="910"/>
                  <a:pt x="116" y="910"/>
                  <a:pt x="116" y="910"/>
                </a:cubicBezTo>
                <a:cubicBezTo>
                  <a:pt x="116" y="916"/>
                  <a:pt x="112" y="920"/>
                  <a:pt x="106" y="920"/>
                </a:cubicBezTo>
                <a:cubicBezTo>
                  <a:pt x="14" y="920"/>
                  <a:pt x="14" y="920"/>
                  <a:pt x="14" y="920"/>
                </a:cubicBezTo>
                <a:cubicBezTo>
                  <a:pt x="9" y="920"/>
                  <a:pt x="4" y="916"/>
                  <a:pt x="4" y="910"/>
                </a:cubicBezTo>
                <a:lnTo>
                  <a:pt x="2" y="910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1" name="Freeform 182">
            <a:extLst>
              <a:ext uri="{FF2B5EF4-FFF2-40B4-BE49-F238E27FC236}">
                <a16:creationId xmlns:a16="http://schemas.microsoft.com/office/drawing/2014/main" id="{E02AC61C-93B1-E4D1-40FD-703EFC826842}"/>
              </a:ext>
            </a:extLst>
          </p:cNvPr>
          <p:cNvSpPr>
            <a:spLocks/>
          </p:cNvSpPr>
          <p:nvPr/>
        </p:nvSpPr>
        <p:spPr bwMode="auto">
          <a:xfrm>
            <a:off x="5999116" y="2434951"/>
            <a:ext cx="336424" cy="2228618"/>
          </a:xfrm>
          <a:custGeom>
            <a:avLst/>
            <a:gdLst>
              <a:gd name="T0" fmla="*/ 0 w 115"/>
              <a:gd name="T1" fmla="*/ 749 h 761"/>
              <a:gd name="T2" fmla="*/ 11 w 115"/>
              <a:gd name="T3" fmla="*/ 761 h 761"/>
              <a:gd name="T4" fmla="*/ 104 w 115"/>
              <a:gd name="T5" fmla="*/ 761 h 761"/>
              <a:gd name="T6" fmla="*/ 115 w 115"/>
              <a:gd name="T7" fmla="*/ 749 h 761"/>
              <a:gd name="T8" fmla="*/ 115 w 115"/>
              <a:gd name="T9" fmla="*/ 11 h 761"/>
              <a:gd name="T10" fmla="*/ 104 w 115"/>
              <a:gd name="T11" fmla="*/ 0 h 761"/>
              <a:gd name="T12" fmla="*/ 11 w 115"/>
              <a:gd name="T13" fmla="*/ 0 h 761"/>
              <a:gd name="T14" fmla="*/ 0 w 115"/>
              <a:gd name="T15" fmla="*/ 11 h 761"/>
              <a:gd name="T16" fmla="*/ 0 w 115"/>
              <a:gd name="T17" fmla="*/ 749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5" h="761">
                <a:moveTo>
                  <a:pt x="0" y="749"/>
                </a:moveTo>
                <a:cubicBezTo>
                  <a:pt x="0" y="756"/>
                  <a:pt x="5" y="761"/>
                  <a:pt x="11" y="761"/>
                </a:cubicBezTo>
                <a:cubicBezTo>
                  <a:pt x="104" y="761"/>
                  <a:pt x="104" y="761"/>
                  <a:pt x="104" y="761"/>
                </a:cubicBezTo>
                <a:cubicBezTo>
                  <a:pt x="110" y="761"/>
                  <a:pt x="115" y="756"/>
                  <a:pt x="115" y="749"/>
                </a:cubicBezTo>
                <a:cubicBezTo>
                  <a:pt x="115" y="11"/>
                  <a:pt x="115" y="11"/>
                  <a:pt x="115" y="11"/>
                </a:cubicBezTo>
                <a:cubicBezTo>
                  <a:pt x="115" y="5"/>
                  <a:pt x="110" y="0"/>
                  <a:pt x="104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749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2" name="Freeform 183">
            <a:extLst>
              <a:ext uri="{FF2B5EF4-FFF2-40B4-BE49-F238E27FC236}">
                <a16:creationId xmlns:a16="http://schemas.microsoft.com/office/drawing/2014/main" id="{4F5BEAA0-A555-31D2-FD64-FE0A344B6E0D}"/>
              </a:ext>
            </a:extLst>
          </p:cNvPr>
          <p:cNvSpPr>
            <a:spLocks/>
          </p:cNvSpPr>
          <p:nvPr/>
        </p:nvSpPr>
        <p:spPr bwMode="auto">
          <a:xfrm>
            <a:off x="5994550" y="2428862"/>
            <a:ext cx="347080" cy="2240796"/>
          </a:xfrm>
          <a:custGeom>
            <a:avLst/>
            <a:gdLst>
              <a:gd name="T0" fmla="*/ 2 w 119"/>
              <a:gd name="T1" fmla="*/ 751 h 765"/>
              <a:gd name="T2" fmla="*/ 0 w 119"/>
              <a:gd name="T3" fmla="*/ 751 h 765"/>
              <a:gd name="T4" fmla="*/ 13 w 119"/>
              <a:gd name="T5" fmla="*/ 765 h 765"/>
              <a:gd name="T6" fmla="*/ 106 w 119"/>
              <a:gd name="T7" fmla="*/ 765 h 765"/>
              <a:gd name="T8" fmla="*/ 119 w 119"/>
              <a:gd name="T9" fmla="*/ 751 h 765"/>
              <a:gd name="T10" fmla="*/ 119 w 119"/>
              <a:gd name="T11" fmla="*/ 13 h 765"/>
              <a:gd name="T12" fmla="*/ 106 w 119"/>
              <a:gd name="T13" fmla="*/ 0 h 765"/>
              <a:gd name="T14" fmla="*/ 13 w 119"/>
              <a:gd name="T15" fmla="*/ 0 h 765"/>
              <a:gd name="T16" fmla="*/ 0 w 119"/>
              <a:gd name="T17" fmla="*/ 13 h 765"/>
              <a:gd name="T18" fmla="*/ 0 w 119"/>
              <a:gd name="T19" fmla="*/ 751 h 765"/>
              <a:gd name="T20" fmla="*/ 2 w 119"/>
              <a:gd name="T21" fmla="*/ 751 h 765"/>
              <a:gd name="T22" fmla="*/ 4 w 119"/>
              <a:gd name="T23" fmla="*/ 751 h 765"/>
              <a:gd name="T24" fmla="*/ 4 w 119"/>
              <a:gd name="T25" fmla="*/ 13 h 765"/>
              <a:gd name="T26" fmla="*/ 13 w 119"/>
              <a:gd name="T27" fmla="*/ 4 h 765"/>
              <a:gd name="T28" fmla="*/ 106 w 119"/>
              <a:gd name="T29" fmla="*/ 4 h 765"/>
              <a:gd name="T30" fmla="*/ 115 w 119"/>
              <a:gd name="T31" fmla="*/ 13 h 765"/>
              <a:gd name="T32" fmla="*/ 115 w 119"/>
              <a:gd name="T33" fmla="*/ 751 h 765"/>
              <a:gd name="T34" fmla="*/ 106 w 119"/>
              <a:gd name="T35" fmla="*/ 761 h 765"/>
              <a:gd name="T36" fmla="*/ 13 w 119"/>
              <a:gd name="T37" fmla="*/ 761 h 765"/>
              <a:gd name="T38" fmla="*/ 4 w 119"/>
              <a:gd name="T39" fmla="*/ 751 h 765"/>
              <a:gd name="T40" fmla="*/ 2 w 119"/>
              <a:gd name="T41" fmla="*/ 751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9" h="765">
                <a:moveTo>
                  <a:pt x="2" y="751"/>
                </a:moveTo>
                <a:cubicBezTo>
                  <a:pt x="0" y="751"/>
                  <a:pt x="0" y="751"/>
                  <a:pt x="0" y="751"/>
                </a:cubicBezTo>
                <a:cubicBezTo>
                  <a:pt x="0" y="759"/>
                  <a:pt x="6" y="765"/>
                  <a:pt x="13" y="765"/>
                </a:cubicBezTo>
                <a:cubicBezTo>
                  <a:pt x="106" y="765"/>
                  <a:pt x="106" y="765"/>
                  <a:pt x="106" y="765"/>
                </a:cubicBezTo>
                <a:cubicBezTo>
                  <a:pt x="113" y="765"/>
                  <a:pt x="119" y="759"/>
                  <a:pt x="119" y="75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9" y="6"/>
                  <a:pt x="113" y="0"/>
                  <a:pt x="106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751"/>
                  <a:pt x="0" y="751"/>
                  <a:pt x="0" y="751"/>
                </a:cubicBezTo>
                <a:cubicBezTo>
                  <a:pt x="2" y="751"/>
                  <a:pt x="2" y="751"/>
                  <a:pt x="2" y="751"/>
                </a:cubicBezTo>
                <a:cubicBezTo>
                  <a:pt x="4" y="751"/>
                  <a:pt x="4" y="751"/>
                  <a:pt x="4" y="751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106" y="4"/>
                  <a:pt x="106" y="4"/>
                  <a:pt x="106" y="4"/>
                </a:cubicBezTo>
                <a:cubicBezTo>
                  <a:pt x="111" y="4"/>
                  <a:pt x="115" y="8"/>
                  <a:pt x="115" y="13"/>
                </a:cubicBezTo>
                <a:cubicBezTo>
                  <a:pt x="115" y="751"/>
                  <a:pt x="115" y="751"/>
                  <a:pt x="115" y="751"/>
                </a:cubicBezTo>
                <a:cubicBezTo>
                  <a:pt x="115" y="756"/>
                  <a:pt x="111" y="761"/>
                  <a:pt x="106" y="761"/>
                </a:cubicBezTo>
                <a:cubicBezTo>
                  <a:pt x="13" y="761"/>
                  <a:pt x="13" y="761"/>
                  <a:pt x="13" y="761"/>
                </a:cubicBezTo>
                <a:cubicBezTo>
                  <a:pt x="8" y="761"/>
                  <a:pt x="4" y="756"/>
                  <a:pt x="4" y="751"/>
                </a:cubicBezTo>
                <a:lnTo>
                  <a:pt x="2" y="751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3" name="Rectangle 184">
            <a:extLst>
              <a:ext uri="{FF2B5EF4-FFF2-40B4-BE49-F238E27FC236}">
                <a16:creationId xmlns:a16="http://schemas.microsoft.com/office/drawing/2014/main" id="{F2895402-FE5B-8CC8-E77D-E1080E561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713" y="5231381"/>
            <a:ext cx="312180" cy="12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799" b="1" i="1">
                <a:solidFill>
                  <a:srgbClr val="00A9A1"/>
                </a:solidFill>
                <a:latin typeface="Univers LT Std 45 Light" panose="020B0403020202020204" pitchFamily="34" charset="0"/>
              </a:rPr>
              <a:t>Quality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4" name="Rectangle 185">
            <a:extLst>
              <a:ext uri="{FF2B5EF4-FFF2-40B4-BE49-F238E27FC236}">
                <a16:creationId xmlns:a16="http://schemas.microsoft.com/office/drawing/2014/main" id="{08F92BE2-8BB1-6A32-3481-CB340A4C547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23647" y="2814104"/>
            <a:ext cx="438652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Ef?ciency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5" name="Rectangle 186">
            <a:extLst>
              <a:ext uri="{FF2B5EF4-FFF2-40B4-BE49-F238E27FC236}">
                <a16:creationId xmlns:a16="http://schemas.microsoft.com/office/drawing/2014/main" id="{37516CE6-E499-D06E-14DE-20C9B13984A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18903" y="2827950"/>
            <a:ext cx="662780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>
                <a:solidFill>
                  <a:srgbClr val="00A9A1"/>
                </a:solidFill>
                <a:latin typeface="Univers LT Std 57 Cn" panose="020B0506020202050204" pitchFamily="34" charset="0"/>
              </a:rPr>
              <a:t>of service delivery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6" name="Rectangle 187">
            <a:extLst>
              <a:ext uri="{FF2B5EF4-FFF2-40B4-BE49-F238E27FC236}">
                <a16:creationId xmlns:a16="http://schemas.microsoft.com/office/drawing/2014/main" id="{2A1D6C09-DC74-D551-A221-BF8B3DA0AF7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382306" y="2815627"/>
            <a:ext cx="296170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Equity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7" name="Rectangle 188">
            <a:extLst>
              <a:ext uri="{FF2B5EF4-FFF2-40B4-BE49-F238E27FC236}">
                <a16:creationId xmlns:a16="http://schemas.microsoft.com/office/drawing/2014/main" id="{CB9D2CE4-EAC2-C2BF-D5A0-F4B4E8C6301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305563" y="2827950"/>
            <a:ext cx="662780" cy="1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699">
                <a:solidFill>
                  <a:srgbClr val="00A9A1"/>
                </a:solidFill>
                <a:latin typeface="Univers LT Std 57 Cn" panose="020B0506020202050204" pitchFamily="34" charset="0"/>
              </a:rPr>
              <a:t>of service delivery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8" name="Freeform 189">
            <a:extLst>
              <a:ext uri="{FF2B5EF4-FFF2-40B4-BE49-F238E27FC236}">
                <a16:creationId xmlns:a16="http://schemas.microsoft.com/office/drawing/2014/main" id="{51AD1141-9E56-98EA-131C-32397F58DBE4}"/>
              </a:ext>
            </a:extLst>
          </p:cNvPr>
          <p:cNvSpPr>
            <a:spLocks/>
          </p:cNvSpPr>
          <p:nvPr/>
        </p:nvSpPr>
        <p:spPr bwMode="auto">
          <a:xfrm>
            <a:off x="5897124" y="3808049"/>
            <a:ext cx="951425" cy="295322"/>
          </a:xfrm>
          <a:custGeom>
            <a:avLst/>
            <a:gdLst>
              <a:gd name="T0" fmla="*/ 0 w 325"/>
              <a:gd name="T1" fmla="*/ 86 h 101"/>
              <a:gd name="T2" fmla="*/ 15 w 325"/>
              <a:gd name="T3" fmla="*/ 101 h 101"/>
              <a:gd name="T4" fmla="*/ 310 w 325"/>
              <a:gd name="T5" fmla="*/ 101 h 101"/>
              <a:gd name="T6" fmla="*/ 325 w 325"/>
              <a:gd name="T7" fmla="*/ 86 h 101"/>
              <a:gd name="T8" fmla="*/ 325 w 325"/>
              <a:gd name="T9" fmla="*/ 15 h 101"/>
              <a:gd name="T10" fmla="*/ 310 w 325"/>
              <a:gd name="T11" fmla="*/ 0 h 101"/>
              <a:gd name="T12" fmla="*/ 15 w 325"/>
              <a:gd name="T13" fmla="*/ 0 h 101"/>
              <a:gd name="T14" fmla="*/ 0 w 325"/>
              <a:gd name="T15" fmla="*/ 15 h 101"/>
              <a:gd name="T16" fmla="*/ 0 w 325"/>
              <a:gd name="T17" fmla="*/ 86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" h="101">
                <a:moveTo>
                  <a:pt x="0" y="86"/>
                </a:moveTo>
                <a:cubicBezTo>
                  <a:pt x="0" y="95"/>
                  <a:pt x="7" y="101"/>
                  <a:pt x="15" y="101"/>
                </a:cubicBezTo>
                <a:cubicBezTo>
                  <a:pt x="310" y="101"/>
                  <a:pt x="310" y="101"/>
                  <a:pt x="310" y="101"/>
                </a:cubicBezTo>
                <a:cubicBezTo>
                  <a:pt x="318" y="101"/>
                  <a:pt x="325" y="95"/>
                  <a:pt x="325" y="86"/>
                </a:cubicBezTo>
                <a:cubicBezTo>
                  <a:pt x="325" y="15"/>
                  <a:pt x="325" y="15"/>
                  <a:pt x="325" y="15"/>
                </a:cubicBezTo>
                <a:cubicBezTo>
                  <a:pt x="325" y="6"/>
                  <a:pt x="318" y="0"/>
                  <a:pt x="310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lnTo>
                  <a:pt x="0" y="86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9" name="Freeform 190">
            <a:extLst>
              <a:ext uri="{FF2B5EF4-FFF2-40B4-BE49-F238E27FC236}">
                <a16:creationId xmlns:a16="http://schemas.microsoft.com/office/drawing/2014/main" id="{EC65845F-2EA6-3002-8C9A-7E61FE4D595A}"/>
              </a:ext>
            </a:extLst>
          </p:cNvPr>
          <p:cNvSpPr>
            <a:spLocks/>
          </p:cNvSpPr>
          <p:nvPr/>
        </p:nvSpPr>
        <p:spPr bwMode="auto">
          <a:xfrm>
            <a:off x="5891035" y="3801960"/>
            <a:ext cx="963603" cy="307501"/>
          </a:xfrm>
          <a:custGeom>
            <a:avLst/>
            <a:gdLst>
              <a:gd name="T0" fmla="*/ 2 w 329"/>
              <a:gd name="T1" fmla="*/ 88 h 105"/>
              <a:gd name="T2" fmla="*/ 0 w 329"/>
              <a:gd name="T3" fmla="*/ 88 h 105"/>
              <a:gd name="T4" fmla="*/ 17 w 329"/>
              <a:gd name="T5" fmla="*/ 105 h 105"/>
              <a:gd name="T6" fmla="*/ 312 w 329"/>
              <a:gd name="T7" fmla="*/ 105 h 105"/>
              <a:gd name="T8" fmla="*/ 329 w 329"/>
              <a:gd name="T9" fmla="*/ 88 h 105"/>
              <a:gd name="T10" fmla="*/ 329 w 329"/>
              <a:gd name="T11" fmla="*/ 17 h 105"/>
              <a:gd name="T12" fmla="*/ 312 w 329"/>
              <a:gd name="T13" fmla="*/ 0 h 105"/>
              <a:gd name="T14" fmla="*/ 17 w 329"/>
              <a:gd name="T15" fmla="*/ 0 h 105"/>
              <a:gd name="T16" fmla="*/ 0 w 329"/>
              <a:gd name="T17" fmla="*/ 17 h 105"/>
              <a:gd name="T18" fmla="*/ 0 w 329"/>
              <a:gd name="T19" fmla="*/ 88 h 105"/>
              <a:gd name="T20" fmla="*/ 2 w 329"/>
              <a:gd name="T21" fmla="*/ 88 h 105"/>
              <a:gd name="T22" fmla="*/ 4 w 329"/>
              <a:gd name="T23" fmla="*/ 88 h 105"/>
              <a:gd name="T24" fmla="*/ 4 w 329"/>
              <a:gd name="T25" fmla="*/ 17 h 105"/>
              <a:gd name="T26" fmla="*/ 17 w 329"/>
              <a:gd name="T27" fmla="*/ 4 h 105"/>
              <a:gd name="T28" fmla="*/ 312 w 329"/>
              <a:gd name="T29" fmla="*/ 4 h 105"/>
              <a:gd name="T30" fmla="*/ 325 w 329"/>
              <a:gd name="T31" fmla="*/ 17 h 105"/>
              <a:gd name="T32" fmla="*/ 325 w 329"/>
              <a:gd name="T33" fmla="*/ 88 h 105"/>
              <a:gd name="T34" fmla="*/ 312 w 329"/>
              <a:gd name="T35" fmla="*/ 101 h 105"/>
              <a:gd name="T36" fmla="*/ 17 w 329"/>
              <a:gd name="T37" fmla="*/ 101 h 105"/>
              <a:gd name="T38" fmla="*/ 4 w 329"/>
              <a:gd name="T39" fmla="*/ 88 h 105"/>
              <a:gd name="T40" fmla="*/ 2 w 329"/>
              <a:gd name="T41" fmla="*/ 88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9" h="105">
                <a:moveTo>
                  <a:pt x="2" y="88"/>
                </a:moveTo>
                <a:cubicBezTo>
                  <a:pt x="0" y="88"/>
                  <a:pt x="0" y="88"/>
                  <a:pt x="0" y="88"/>
                </a:cubicBezTo>
                <a:cubicBezTo>
                  <a:pt x="0" y="98"/>
                  <a:pt x="8" y="105"/>
                  <a:pt x="17" y="105"/>
                </a:cubicBezTo>
                <a:cubicBezTo>
                  <a:pt x="312" y="105"/>
                  <a:pt x="312" y="105"/>
                  <a:pt x="312" y="105"/>
                </a:cubicBezTo>
                <a:cubicBezTo>
                  <a:pt x="321" y="105"/>
                  <a:pt x="329" y="98"/>
                  <a:pt x="329" y="88"/>
                </a:cubicBezTo>
                <a:cubicBezTo>
                  <a:pt x="329" y="17"/>
                  <a:pt x="329" y="17"/>
                  <a:pt x="329" y="17"/>
                </a:cubicBezTo>
                <a:cubicBezTo>
                  <a:pt x="329" y="7"/>
                  <a:pt x="321" y="0"/>
                  <a:pt x="312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88"/>
                  <a:pt x="0" y="88"/>
                  <a:pt x="0" y="88"/>
                </a:cubicBezTo>
                <a:cubicBezTo>
                  <a:pt x="2" y="88"/>
                  <a:pt x="2" y="88"/>
                  <a:pt x="2" y="88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9"/>
                  <a:pt x="10" y="4"/>
                  <a:pt x="17" y="4"/>
                </a:cubicBezTo>
                <a:cubicBezTo>
                  <a:pt x="312" y="4"/>
                  <a:pt x="312" y="4"/>
                  <a:pt x="312" y="4"/>
                </a:cubicBezTo>
                <a:cubicBezTo>
                  <a:pt x="319" y="4"/>
                  <a:pt x="325" y="9"/>
                  <a:pt x="325" y="17"/>
                </a:cubicBezTo>
                <a:cubicBezTo>
                  <a:pt x="325" y="88"/>
                  <a:pt x="325" y="88"/>
                  <a:pt x="325" y="88"/>
                </a:cubicBezTo>
                <a:cubicBezTo>
                  <a:pt x="325" y="95"/>
                  <a:pt x="319" y="101"/>
                  <a:pt x="312" y="101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10" y="101"/>
                  <a:pt x="4" y="95"/>
                  <a:pt x="4" y="88"/>
                </a:cubicBezTo>
                <a:lnTo>
                  <a:pt x="2" y="88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0" name="Rectangle 191">
            <a:extLst>
              <a:ext uri="{FF2B5EF4-FFF2-40B4-BE49-F238E27FC236}">
                <a16:creationId xmlns:a16="http://schemas.microsoft.com/office/drawing/2014/main" id="{34073C89-D60D-D4B4-7725-5F146301D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681" y="3879596"/>
            <a:ext cx="291368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Safety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71" name="Freeform 192">
            <a:extLst>
              <a:ext uri="{FF2B5EF4-FFF2-40B4-BE49-F238E27FC236}">
                <a16:creationId xmlns:a16="http://schemas.microsoft.com/office/drawing/2014/main" id="{E56C96BF-D984-FFED-DA17-0CC048CBCCC1}"/>
              </a:ext>
            </a:extLst>
          </p:cNvPr>
          <p:cNvSpPr>
            <a:spLocks/>
          </p:cNvSpPr>
          <p:nvPr/>
        </p:nvSpPr>
        <p:spPr bwMode="auto">
          <a:xfrm>
            <a:off x="5897124" y="4247986"/>
            <a:ext cx="951425" cy="298368"/>
          </a:xfrm>
          <a:custGeom>
            <a:avLst/>
            <a:gdLst>
              <a:gd name="T0" fmla="*/ 0 w 325"/>
              <a:gd name="T1" fmla="*/ 87 h 102"/>
              <a:gd name="T2" fmla="*/ 15 w 325"/>
              <a:gd name="T3" fmla="*/ 102 h 102"/>
              <a:gd name="T4" fmla="*/ 310 w 325"/>
              <a:gd name="T5" fmla="*/ 102 h 102"/>
              <a:gd name="T6" fmla="*/ 325 w 325"/>
              <a:gd name="T7" fmla="*/ 87 h 102"/>
              <a:gd name="T8" fmla="*/ 325 w 325"/>
              <a:gd name="T9" fmla="*/ 15 h 102"/>
              <a:gd name="T10" fmla="*/ 310 w 325"/>
              <a:gd name="T11" fmla="*/ 0 h 102"/>
              <a:gd name="T12" fmla="*/ 15 w 325"/>
              <a:gd name="T13" fmla="*/ 0 h 102"/>
              <a:gd name="T14" fmla="*/ 0 w 325"/>
              <a:gd name="T15" fmla="*/ 15 h 102"/>
              <a:gd name="T16" fmla="*/ 0 w 325"/>
              <a:gd name="T17" fmla="*/ 87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" h="102">
                <a:moveTo>
                  <a:pt x="0" y="87"/>
                </a:moveTo>
                <a:cubicBezTo>
                  <a:pt x="0" y="95"/>
                  <a:pt x="7" y="102"/>
                  <a:pt x="15" y="102"/>
                </a:cubicBezTo>
                <a:cubicBezTo>
                  <a:pt x="310" y="102"/>
                  <a:pt x="310" y="102"/>
                  <a:pt x="310" y="102"/>
                </a:cubicBezTo>
                <a:cubicBezTo>
                  <a:pt x="318" y="102"/>
                  <a:pt x="325" y="95"/>
                  <a:pt x="325" y="87"/>
                </a:cubicBezTo>
                <a:cubicBezTo>
                  <a:pt x="325" y="15"/>
                  <a:pt x="325" y="15"/>
                  <a:pt x="325" y="15"/>
                </a:cubicBezTo>
                <a:cubicBezTo>
                  <a:pt x="325" y="7"/>
                  <a:pt x="318" y="0"/>
                  <a:pt x="310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lnTo>
                  <a:pt x="0" y="87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2" name="Freeform 193">
            <a:extLst>
              <a:ext uri="{FF2B5EF4-FFF2-40B4-BE49-F238E27FC236}">
                <a16:creationId xmlns:a16="http://schemas.microsoft.com/office/drawing/2014/main" id="{F1EBCBB4-4478-5D5D-7C5C-9E404FE88CD4}"/>
              </a:ext>
            </a:extLst>
          </p:cNvPr>
          <p:cNvSpPr>
            <a:spLocks/>
          </p:cNvSpPr>
          <p:nvPr/>
        </p:nvSpPr>
        <p:spPr bwMode="auto">
          <a:xfrm>
            <a:off x="5891035" y="4241897"/>
            <a:ext cx="963603" cy="310546"/>
          </a:xfrm>
          <a:custGeom>
            <a:avLst/>
            <a:gdLst>
              <a:gd name="T0" fmla="*/ 2 w 329"/>
              <a:gd name="T1" fmla="*/ 89 h 106"/>
              <a:gd name="T2" fmla="*/ 0 w 329"/>
              <a:gd name="T3" fmla="*/ 89 h 106"/>
              <a:gd name="T4" fmla="*/ 17 w 329"/>
              <a:gd name="T5" fmla="*/ 106 h 106"/>
              <a:gd name="T6" fmla="*/ 312 w 329"/>
              <a:gd name="T7" fmla="*/ 106 h 106"/>
              <a:gd name="T8" fmla="*/ 329 w 329"/>
              <a:gd name="T9" fmla="*/ 89 h 106"/>
              <a:gd name="T10" fmla="*/ 329 w 329"/>
              <a:gd name="T11" fmla="*/ 17 h 106"/>
              <a:gd name="T12" fmla="*/ 312 w 329"/>
              <a:gd name="T13" fmla="*/ 0 h 106"/>
              <a:gd name="T14" fmla="*/ 17 w 329"/>
              <a:gd name="T15" fmla="*/ 0 h 106"/>
              <a:gd name="T16" fmla="*/ 0 w 329"/>
              <a:gd name="T17" fmla="*/ 17 h 106"/>
              <a:gd name="T18" fmla="*/ 0 w 329"/>
              <a:gd name="T19" fmla="*/ 89 h 106"/>
              <a:gd name="T20" fmla="*/ 2 w 329"/>
              <a:gd name="T21" fmla="*/ 89 h 106"/>
              <a:gd name="T22" fmla="*/ 4 w 329"/>
              <a:gd name="T23" fmla="*/ 89 h 106"/>
              <a:gd name="T24" fmla="*/ 4 w 329"/>
              <a:gd name="T25" fmla="*/ 17 h 106"/>
              <a:gd name="T26" fmla="*/ 17 w 329"/>
              <a:gd name="T27" fmla="*/ 4 h 106"/>
              <a:gd name="T28" fmla="*/ 312 w 329"/>
              <a:gd name="T29" fmla="*/ 4 h 106"/>
              <a:gd name="T30" fmla="*/ 325 w 329"/>
              <a:gd name="T31" fmla="*/ 17 h 106"/>
              <a:gd name="T32" fmla="*/ 325 w 329"/>
              <a:gd name="T33" fmla="*/ 89 h 106"/>
              <a:gd name="T34" fmla="*/ 312 w 329"/>
              <a:gd name="T35" fmla="*/ 102 h 106"/>
              <a:gd name="T36" fmla="*/ 17 w 329"/>
              <a:gd name="T37" fmla="*/ 102 h 106"/>
              <a:gd name="T38" fmla="*/ 4 w 329"/>
              <a:gd name="T39" fmla="*/ 89 h 106"/>
              <a:gd name="T40" fmla="*/ 2 w 329"/>
              <a:gd name="T41" fmla="*/ 8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9" h="106">
                <a:moveTo>
                  <a:pt x="2" y="89"/>
                </a:moveTo>
                <a:cubicBezTo>
                  <a:pt x="0" y="89"/>
                  <a:pt x="0" y="89"/>
                  <a:pt x="0" y="89"/>
                </a:cubicBezTo>
                <a:cubicBezTo>
                  <a:pt x="0" y="98"/>
                  <a:pt x="8" y="106"/>
                  <a:pt x="17" y="106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21" y="106"/>
                  <a:pt x="329" y="98"/>
                  <a:pt x="329" y="89"/>
                </a:cubicBezTo>
                <a:cubicBezTo>
                  <a:pt x="329" y="17"/>
                  <a:pt x="329" y="17"/>
                  <a:pt x="329" y="17"/>
                </a:cubicBezTo>
                <a:cubicBezTo>
                  <a:pt x="329" y="8"/>
                  <a:pt x="321" y="0"/>
                  <a:pt x="312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89"/>
                  <a:pt x="0" y="89"/>
                  <a:pt x="0" y="89"/>
                </a:cubicBezTo>
                <a:cubicBezTo>
                  <a:pt x="2" y="89"/>
                  <a:pt x="2" y="89"/>
                  <a:pt x="2" y="89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0"/>
                  <a:pt x="10" y="4"/>
                  <a:pt x="17" y="4"/>
                </a:cubicBezTo>
                <a:cubicBezTo>
                  <a:pt x="312" y="4"/>
                  <a:pt x="312" y="4"/>
                  <a:pt x="312" y="4"/>
                </a:cubicBezTo>
                <a:cubicBezTo>
                  <a:pt x="319" y="4"/>
                  <a:pt x="325" y="10"/>
                  <a:pt x="325" y="17"/>
                </a:cubicBezTo>
                <a:cubicBezTo>
                  <a:pt x="325" y="89"/>
                  <a:pt x="325" y="89"/>
                  <a:pt x="325" y="89"/>
                </a:cubicBezTo>
                <a:cubicBezTo>
                  <a:pt x="325" y="96"/>
                  <a:pt x="319" y="102"/>
                  <a:pt x="312" y="102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0" y="102"/>
                  <a:pt x="4" y="96"/>
                  <a:pt x="4" y="89"/>
                </a:cubicBezTo>
                <a:lnTo>
                  <a:pt x="2" y="89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3" name="Rectangle 194">
            <a:extLst>
              <a:ext uri="{FF2B5EF4-FFF2-40B4-BE49-F238E27FC236}">
                <a16:creationId xmlns:a16="http://schemas.microsoft.com/office/drawing/2014/main" id="{E178B3C9-F05D-5B78-0D26-5853721E8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9563" y="4318012"/>
            <a:ext cx="75883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User experience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74" name="Freeform 195">
            <a:extLst>
              <a:ext uri="{FF2B5EF4-FFF2-40B4-BE49-F238E27FC236}">
                <a16:creationId xmlns:a16="http://schemas.microsoft.com/office/drawing/2014/main" id="{30AE341F-C86A-4611-68B2-0046B7B73A1B}"/>
              </a:ext>
            </a:extLst>
          </p:cNvPr>
          <p:cNvSpPr>
            <a:spLocks/>
          </p:cNvSpPr>
          <p:nvPr/>
        </p:nvSpPr>
        <p:spPr bwMode="auto">
          <a:xfrm>
            <a:off x="5766208" y="4704671"/>
            <a:ext cx="1096042" cy="298368"/>
          </a:xfrm>
          <a:custGeom>
            <a:avLst/>
            <a:gdLst>
              <a:gd name="T0" fmla="*/ 0 w 375"/>
              <a:gd name="T1" fmla="*/ 87 h 102"/>
              <a:gd name="T2" fmla="*/ 16 w 375"/>
              <a:gd name="T3" fmla="*/ 102 h 102"/>
              <a:gd name="T4" fmla="*/ 360 w 375"/>
              <a:gd name="T5" fmla="*/ 102 h 102"/>
              <a:gd name="T6" fmla="*/ 375 w 375"/>
              <a:gd name="T7" fmla="*/ 87 h 102"/>
              <a:gd name="T8" fmla="*/ 375 w 375"/>
              <a:gd name="T9" fmla="*/ 16 h 102"/>
              <a:gd name="T10" fmla="*/ 360 w 375"/>
              <a:gd name="T11" fmla="*/ 0 h 102"/>
              <a:gd name="T12" fmla="*/ 16 w 375"/>
              <a:gd name="T13" fmla="*/ 0 h 102"/>
              <a:gd name="T14" fmla="*/ 0 w 375"/>
              <a:gd name="T15" fmla="*/ 16 h 102"/>
              <a:gd name="T16" fmla="*/ 0 w 375"/>
              <a:gd name="T17" fmla="*/ 87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5" h="102">
                <a:moveTo>
                  <a:pt x="0" y="87"/>
                </a:moveTo>
                <a:cubicBezTo>
                  <a:pt x="0" y="95"/>
                  <a:pt x="7" y="102"/>
                  <a:pt x="16" y="102"/>
                </a:cubicBezTo>
                <a:cubicBezTo>
                  <a:pt x="360" y="102"/>
                  <a:pt x="360" y="102"/>
                  <a:pt x="360" y="102"/>
                </a:cubicBezTo>
                <a:cubicBezTo>
                  <a:pt x="368" y="102"/>
                  <a:pt x="375" y="95"/>
                  <a:pt x="375" y="87"/>
                </a:cubicBezTo>
                <a:cubicBezTo>
                  <a:pt x="375" y="16"/>
                  <a:pt x="375" y="16"/>
                  <a:pt x="375" y="16"/>
                </a:cubicBezTo>
                <a:cubicBezTo>
                  <a:pt x="375" y="7"/>
                  <a:pt x="368" y="0"/>
                  <a:pt x="36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lnTo>
                  <a:pt x="0" y="87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5" name="Freeform 196">
            <a:extLst>
              <a:ext uri="{FF2B5EF4-FFF2-40B4-BE49-F238E27FC236}">
                <a16:creationId xmlns:a16="http://schemas.microsoft.com/office/drawing/2014/main" id="{018241FD-EAA9-2AC7-9913-77A6242B8555}"/>
              </a:ext>
            </a:extLst>
          </p:cNvPr>
          <p:cNvSpPr>
            <a:spLocks/>
          </p:cNvSpPr>
          <p:nvPr/>
        </p:nvSpPr>
        <p:spPr bwMode="auto">
          <a:xfrm>
            <a:off x="5760119" y="4698582"/>
            <a:ext cx="1108220" cy="310546"/>
          </a:xfrm>
          <a:custGeom>
            <a:avLst/>
            <a:gdLst>
              <a:gd name="T0" fmla="*/ 2 w 379"/>
              <a:gd name="T1" fmla="*/ 89 h 106"/>
              <a:gd name="T2" fmla="*/ 0 w 379"/>
              <a:gd name="T3" fmla="*/ 89 h 106"/>
              <a:gd name="T4" fmla="*/ 18 w 379"/>
              <a:gd name="T5" fmla="*/ 106 h 106"/>
              <a:gd name="T6" fmla="*/ 362 w 379"/>
              <a:gd name="T7" fmla="*/ 106 h 106"/>
              <a:gd name="T8" fmla="*/ 379 w 379"/>
              <a:gd name="T9" fmla="*/ 89 h 106"/>
              <a:gd name="T10" fmla="*/ 379 w 379"/>
              <a:gd name="T11" fmla="*/ 18 h 106"/>
              <a:gd name="T12" fmla="*/ 362 w 379"/>
              <a:gd name="T13" fmla="*/ 0 h 106"/>
              <a:gd name="T14" fmla="*/ 18 w 379"/>
              <a:gd name="T15" fmla="*/ 0 h 106"/>
              <a:gd name="T16" fmla="*/ 0 w 379"/>
              <a:gd name="T17" fmla="*/ 18 h 106"/>
              <a:gd name="T18" fmla="*/ 0 w 379"/>
              <a:gd name="T19" fmla="*/ 89 h 106"/>
              <a:gd name="T20" fmla="*/ 2 w 379"/>
              <a:gd name="T21" fmla="*/ 89 h 106"/>
              <a:gd name="T22" fmla="*/ 4 w 379"/>
              <a:gd name="T23" fmla="*/ 89 h 106"/>
              <a:gd name="T24" fmla="*/ 4 w 379"/>
              <a:gd name="T25" fmla="*/ 18 h 106"/>
              <a:gd name="T26" fmla="*/ 18 w 379"/>
              <a:gd name="T27" fmla="*/ 4 h 106"/>
              <a:gd name="T28" fmla="*/ 362 w 379"/>
              <a:gd name="T29" fmla="*/ 4 h 106"/>
              <a:gd name="T30" fmla="*/ 375 w 379"/>
              <a:gd name="T31" fmla="*/ 18 h 106"/>
              <a:gd name="T32" fmla="*/ 375 w 379"/>
              <a:gd name="T33" fmla="*/ 89 h 106"/>
              <a:gd name="T34" fmla="*/ 362 w 379"/>
              <a:gd name="T35" fmla="*/ 102 h 106"/>
              <a:gd name="T36" fmla="*/ 18 w 379"/>
              <a:gd name="T37" fmla="*/ 102 h 106"/>
              <a:gd name="T38" fmla="*/ 4 w 379"/>
              <a:gd name="T39" fmla="*/ 89 h 106"/>
              <a:gd name="T40" fmla="*/ 2 w 379"/>
              <a:gd name="T41" fmla="*/ 8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79" h="106">
                <a:moveTo>
                  <a:pt x="2" y="89"/>
                </a:moveTo>
                <a:cubicBezTo>
                  <a:pt x="0" y="89"/>
                  <a:pt x="0" y="89"/>
                  <a:pt x="0" y="89"/>
                </a:cubicBezTo>
                <a:cubicBezTo>
                  <a:pt x="0" y="98"/>
                  <a:pt x="8" y="106"/>
                  <a:pt x="18" y="106"/>
                </a:cubicBezTo>
                <a:cubicBezTo>
                  <a:pt x="362" y="106"/>
                  <a:pt x="362" y="106"/>
                  <a:pt x="362" y="106"/>
                </a:cubicBezTo>
                <a:cubicBezTo>
                  <a:pt x="371" y="106"/>
                  <a:pt x="379" y="98"/>
                  <a:pt x="379" y="89"/>
                </a:cubicBezTo>
                <a:cubicBezTo>
                  <a:pt x="379" y="18"/>
                  <a:pt x="379" y="18"/>
                  <a:pt x="379" y="18"/>
                </a:cubicBezTo>
                <a:cubicBezTo>
                  <a:pt x="379" y="8"/>
                  <a:pt x="371" y="0"/>
                  <a:pt x="362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8"/>
                  <a:pt x="0" y="18"/>
                </a:cubicBezTo>
                <a:cubicBezTo>
                  <a:pt x="0" y="89"/>
                  <a:pt x="0" y="89"/>
                  <a:pt x="0" y="89"/>
                </a:cubicBezTo>
                <a:cubicBezTo>
                  <a:pt x="2" y="89"/>
                  <a:pt x="2" y="89"/>
                  <a:pt x="2" y="89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0"/>
                  <a:pt x="10" y="4"/>
                  <a:pt x="18" y="4"/>
                </a:cubicBezTo>
                <a:cubicBezTo>
                  <a:pt x="362" y="4"/>
                  <a:pt x="362" y="4"/>
                  <a:pt x="362" y="4"/>
                </a:cubicBezTo>
                <a:cubicBezTo>
                  <a:pt x="369" y="4"/>
                  <a:pt x="375" y="10"/>
                  <a:pt x="375" y="18"/>
                </a:cubicBezTo>
                <a:cubicBezTo>
                  <a:pt x="375" y="89"/>
                  <a:pt x="375" y="89"/>
                  <a:pt x="375" y="89"/>
                </a:cubicBezTo>
                <a:cubicBezTo>
                  <a:pt x="375" y="96"/>
                  <a:pt x="369" y="102"/>
                  <a:pt x="362" y="102"/>
                </a:cubicBezTo>
                <a:cubicBezTo>
                  <a:pt x="18" y="102"/>
                  <a:pt x="18" y="102"/>
                  <a:pt x="18" y="102"/>
                </a:cubicBezTo>
                <a:cubicBezTo>
                  <a:pt x="10" y="102"/>
                  <a:pt x="4" y="96"/>
                  <a:pt x="4" y="89"/>
                </a:cubicBezTo>
                <a:lnTo>
                  <a:pt x="2" y="89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6" name="Rectangle 197">
            <a:extLst>
              <a:ext uri="{FF2B5EF4-FFF2-40B4-BE49-F238E27FC236}">
                <a16:creationId xmlns:a16="http://schemas.microsoft.com/office/drawing/2014/main" id="{7B051750-5274-A470-4525-A0C79D1A9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6568" y="4777741"/>
            <a:ext cx="310579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Access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77" name="Freeform 198">
            <a:extLst>
              <a:ext uri="{FF2B5EF4-FFF2-40B4-BE49-F238E27FC236}">
                <a16:creationId xmlns:a16="http://schemas.microsoft.com/office/drawing/2014/main" id="{C2C6F385-8630-F7D4-1B03-C2AAA994F441}"/>
              </a:ext>
            </a:extLst>
          </p:cNvPr>
          <p:cNvSpPr>
            <a:spLocks/>
          </p:cNvSpPr>
          <p:nvPr/>
        </p:nvSpPr>
        <p:spPr bwMode="auto">
          <a:xfrm>
            <a:off x="5897124" y="3366586"/>
            <a:ext cx="951425" cy="298368"/>
          </a:xfrm>
          <a:custGeom>
            <a:avLst/>
            <a:gdLst>
              <a:gd name="T0" fmla="*/ 0 w 325"/>
              <a:gd name="T1" fmla="*/ 87 h 102"/>
              <a:gd name="T2" fmla="*/ 15 w 325"/>
              <a:gd name="T3" fmla="*/ 102 h 102"/>
              <a:gd name="T4" fmla="*/ 310 w 325"/>
              <a:gd name="T5" fmla="*/ 102 h 102"/>
              <a:gd name="T6" fmla="*/ 325 w 325"/>
              <a:gd name="T7" fmla="*/ 87 h 102"/>
              <a:gd name="T8" fmla="*/ 325 w 325"/>
              <a:gd name="T9" fmla="*/ 15 h 102"/>
              <a:gd name="T10" fmla="*/ 310 w 325"/>
              <a:gd name="T11" fmla="*/ 0 h 102"/>
              <a:gd name="T12" fmla="*/ 15 w 325"/>
              <a:gd name="T13" fmla="*/ 0 h 102"/>
              <a:gd name="T14" fmla="*/ 0 w 325"/>
              <a:gd name="T15" fmla="*/ 15 h 102"/>
              <a:gd name="T16" fmla="*/ 0 w 325"/>
              <a:gd name="T17" fmla="*/ 87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" h="102">
                <a:moveTo>
                  <a:pt x="0" y="87"/>
                </a:moveTo>
                <a:cubicBezTo>
                  <a:pt x="0" y="95"/>
                  <a:pt x="7" y="102"/>
                  <a:pt x="15" y="102"/>
                </a:cubicBezTo>
                <a:cubicBezTo>
                  <a:pt x="310" y="102"/>
                  <a:pt x="310" y="102"/>
                  <a:pt x="310" y="102"/>
                </a:cubicBezTo>
                <a:cubicBezTo>
                  <a:pt x="318" y="102"/>
                  <a:pt x="325" y="95"/>
                  <a:pt x="325" y="87"/>
                </a:cubicBezTo>
                <a:cubicBezTo>
                  <a:pt x="325" y="15"/>
                  <a:pt x="325" y="15"/>
                  <a:pt x="325" y="15"/>
                </a:cubicBezTo>
                <a:cubicBezTo>
                  <a:pt x="325" y="7"/>
                  <a:pt x="318" y="0"/>
                  <a:pt x="310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lnTo>
                  <a:pt x="0" y="87"/>
                </a:lnTo>
                <a:close/>
              </a:path>
            </a:pathLst>
          </a:custGeom>
          <a:solidFill>
            <a:srgbClr val="BDE9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8" name="Freeform 199">
            <a:extLst>
              <a:ext uri="{FF2B5EF4-FFF2-40B4-BE49-F238E27FC236}">
                <a16:creationId xmlns:a16="http://schemas.microsoft.com/office/drawing/2014/main" id="{F335F209-574A-E46D-55C4-AC78624C6CAB}"/>
              </a:ext>
            </a:extLst>
          </p:cNvPr>
          <p:cNvSpPr>
            <a:spLocks/>
          </p:cNvSpPr>
          <p:nvPr/>
        </p:nvSpPr>
        <p:spPr bwMode="auto">
          <a:xfrm>
            <a:off x="5891035" y="3360497"/>
            <a:ext cx="963603" cy="310546"/>
          </a:xfrm>
          <a:custGeom>
            <a:avLst/>
            <a:gdLst>
              <a:gd name="T0" fmla="*/ 2 w 329"/>
              <a:gd name="T1" fmla="*/ 89 h 106"/>
              <a:gd name="T2" fmla="*/ 0 w 329"/>
              <a:gd name="T3" fmla="*/ 89 h 106"/>
              <a:gd name="T4" fmla="*/ 17 w 329"/>
              <a:gd name="T5" fmla="*/ 106 h 106"/>
              <a:gd name="T6" fmla="*/ 312 w 329"/>
              <a:gd name="T7" fmla="*/ 106 h 106"/>
              <a:gd name="T8" fmla="*/ 329 w 329"/>
              <a:gd name="T9" fmla="*/ 89 h 106"/>
              <a:gd name="T10" fmla="*/ 329 w 329"/>
              <a:gd name="T11" fmla="*/ 17 h 106"/>
              <a:gd name="T12" fmla="*/ 312 w 329"/>
              <a:gd name="T13" fmla="*/ 0 h 106"/>
              <a:gd name="T14" fmla="*/ 17 w 329"/>
              <a:gd name="T15" fmla="*/ 0 h 106"/>
              <a:gd name="T16" fmla="*/ 0 w 329"/>
              <a:gd name="T17" fmla="*/ 17 h 106"/>
              <a:gd name="T18" fmla="*/ 0 w 329"/>
              <a:gd name="T19" fmla="*/ 89 h 106"/>
              <a:gd name="T20" fmla="*/ 2 w 329"/>
              <a:gd name="T21" fmla="*/ 89 h 106"/>
              <a:gd name="T22" fmla="*/ 4 w 329"/>
              <a:gd name="T23" fmla="*/ 89 h 106"/>
              <a:gd name="T24" fmla="*/ 4 w 329"/>
              <a:gd name="T25" fmla="*/ 17 h 106"/>
              <a:gd name="T26" fmla="*/ 17 w 329"/>
              <a:gd name="T27" fmla="*/ 4 h 106"/>
              <a:gd name="T28" fmla="*/ 312 w 329"/>
              <a:gd name="T29" fmla="*/ 4 h 106"/>
              <a:gd name="T30" fmla="*/ 325 w 329"/>
              <a:gd name="T31" fmla="*/ 17 h 106"/>
              <a:gd name="T32" fmla="*/ 325 w 329"/>
              <a:gd name="T33" fmla="*/ 89 h 106"/>
              <a:gd name="T34" fmla="*/ 312 w 329"/>
              <a:gd name="T35" fmla="*/ 102 h 106"/>
              <a:gd name="T36" fmla="*/ 17 w 329"/>
              <a:gd name="T37" fmla="*/ 102 h 106"/>
              <a:gd name="T38" fmla="*/ 4 w 329"/>
              <a:gd name="T39" fmla="*/ 89 h 106"/>
              <a:gd name="T40" fmla="*/ 2 w 329"/>
              <a:gd name="T41" fmla="*/ 8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9" h="106">
                <a:moveTo>
                  <a:pt x="2" y="89"/>
                </a:moveTo>
                <a:cubicBezTo>
                  <a:pt x="0" y="89"/>
                  <a:pt x="0" y="89"/>
                  <a:pt x="0" y="89"/>
                </a:cubicBezTo>
                <a:cubicBezTo>
                  <a:pt x="0" y="98"/>
                  <a:pt x="8" y="106"/>
                  <a:pt x="17" y="106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21" y="106"/>
                  <a:pt x="329" y="98"/>
                  <a:pt x="329" y="89"/>
                </a:cubicBezTo>
                <a:cubicBezTo>
                  <a:pt x="329" y="17"/>
                  <a:pt x="329" y="17"/>
                  <a:pt x="329" y="17"/>
                </a:cubicBezTo>
                <a:cubicBezTo>
                  <a:pt x="329" y="8"/>
                  <a:pt x="321" y="0"/>
                  <a:pt x="312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89"/>
                  <a:pt x="0" y="89"/>
                  <a:pt x="0" y="89"/>
                </a:cubicBezTo>
                <a:cubicBezTo>
                  <a:pt x="2" y="89"/>
                  <a:pt x="2" y="89"/>
                  <a:pt x="2" y="89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0"/>
                  <a:pt x="10" y="4"/>
                  <a:pt x="17" y="4"/>
                </a:cubicBezTo>
                <a:cubicBezTo>
                  <a:pt x="312" y="4"/>
                  <a:pt x="312" y="4"/>
                  <a:pt x="312" y="4"/>
                </a:cubicBezTo>
                <a:cubicBezTo>
                  <a:pt x="319" y="4"/>
                  <a:pt x="325" y="10"/>
                  <a:pt x="325" y="17"/>
                </a:cubicBezTo>
                <a:cubicBezTo>
                  <a:pt x="325" y="89"/>
                  <a:pt x="325" y="89"/>
                  <a:pt x="325" y="89"/>
                </a:cubicBezTo>
                <a:cubicBezTo>
                  <a:pt x="325" y="96"/>
                  <a:pt x="319" y="102"/>
                  <a:pt x="312" y="102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0" y="102"/>
                  <a:pt x="4" y="96"/>
                  <a:pt x="4" y="89"/>
                </a:cubicBezTo>
                <a:lnTo>
                  <a:pt x="2" y="89"/>
                </a:lnTo>
                <a:close/>
              </a:path>
            </a:pathLst>
          </a:custGeom>
          <a:solidFill>
            <a:srgbClr val="00A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9" name="Rectangle 200">
            <a:extLst>
              <a:ext uri="{FF2B5EF4-FFF2-40B4-BE49-F238E27FC236}">
                <a16:creationId xmlns:a16="http://schemas.microsoft.com/office/drawing/2014/main" id="{F0D7F743-0583-0BA5-CC5C-E3F70CF7C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3498" y="3451836"/>
            <a:ext cx="616354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00A9A1"/>
                </a:solidFill>
                <a:latin typeface="Univers LT Std 57 Cn" panose="020B0506020202050204" pitchFamily="34" charset="0"/>
              </a:rPr>
              <a:t>Effectiveness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80" name="Freeform 201">
            <a:extLst>
              <a:ext uri="{FF2B5EF4-FFF2-40B4-BE49-F238E27FC236}">
                <a16:creationId xmlns:a16="http://schemas.microsoft.com/office/drawing/2014/main" id="{1A109880-46E4-7F2C-E543-BDBEFDC4C625}"/>
              </a:ext>
            </a:extLst>
          </p:cNvPr>
          <p:cNvSpPr>
            <a:spLocks/>
          </p:cNvSpPr>
          <p:nvPr/>
        </p:nvSpPr>
        <p:spPr bwMode="auto">
          <a:xfrm>
            <a:off x="9740880" y="2757674"/>
            <a:ext cx="1278715" cy="432327"/>
          </a:xfrm>
          <a:custGeom>
            <a:avLst/>
            <a:gdLst>
              <a:gd name="T0" fmla="*/ 0 w 437"/>
              <a:gd name="T1" fmla="*/ 136 h 148"/>
              <a:gd name="T2" fmla="*/ 12 w 437"/>
              <a:gd name="T3" fmla="*/ 148 h 148"/>
              <a:gd name="T4" fmla="*/ 426 w 437"/>
              <a:gd name="T5" fmla="*/ 148 h 148"/>
              <a:gd name="T6" fmla="*/ 437 w 437"/>
              <a:gd name="T7" fmla="*/ 136 h 148"/>
              <a:gd name="T8" fmla="*/ 437 w 437"/>
              <a:gd name="T9" fmla="*/ 12 h 148"/>
              <a:gd name="T10" fmla="*/ 426 w 437"/>
              <a:gd name="T11" fmla="*/ 0 h 148"/>
              <a:gd name="T12" fmla="*/ 12 w 437"/>
              <a:gd name="T13" fmla="*/ 0 h 148"/>
              <a:gd name="T14" fmla="*/ 0 w 437"/>
              <a:gd name="T15" fmla="*/ 12 h 148"/>
              <a:gd name="T16" fmla="*/ 0 w 437"/>
              <a:gd name="T17" fmla="*/ 136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7" h="148">
                <a:moveTo>
                  <a:pt x="0" y="136"/>
                </a:moveTo>
                <a:cubicBezTo>
                  <a:pt x="0" y="143"/>
                  <a:pt x="6" y="148"/>
                  <a:pt x="12" y="148"/>
                </a:cubicBezTo>
                <a:cubicBezTo>
                  <a:pt x="426" y="148"/>
                  <a:pt x="426" y="148"/>
                  <a:pt x="426" y="148"/>
                </a:cubicBezTo>
                <a:cubicBezTo>
                  <a:pt x="432" y="148"/>
                  <a:pt x="437" y="143"/>
                  <a:pt x="437" y="136"/>
                </a:cubicBezTo>
                <a:cubicBezTo>
                  <a:pt x="437" y="12"/>
                  <a:pt x="437" y="12"/>
                  <a:pt x="437" y="12"/>
                </a:cubicBezTo>
                <a:cubicBezTo>
                  <a:pt x="437" y="5"/>
                  <a:pt x="432" y="0"/>
                  <a:pt x="426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5"/>
                  <a:pt x="0" y="12"/>
                </a:cubicBezTo>
                <a:lnTo>
                  <a:pt x="0" y="136"/>
                </a:ln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1" name="Freeform 202">
            <a:extLst>
              <a:ext uri="{FF2B5EF4-FFF2-40B4-BE49-F238E27FC236}">
                <a16:creationId xmlns:a16="http://schemas.microsoft.com/office/drawing/2014/main" id="{5BE08CBD-0BD5-BF62-BFA3-12ECF41A144B}"/>
              </a:ext>
            </a:extLst>
          </p:cNvPr>
          <p:cNvSpPr>
            <a:spLocks/>
          </p:cNvSpPr>
          <p:nvPr/>
        </p:nvSpPr>
        <p:spPr bwMode="auto">
          <a:xfrm>
            <a:off x="9736314" y="2751586"/>
            <a:ext cx="1289371" cy="444505"/>
          </a:xfrm>
          <a:custGeom>
            <a:avLst/>
            <a:gdLst>
              <a:gd name="T0" fmla="*/ 2 w 441"/>
              <a:gd name="T1" fmla="*/ 138 h 152"/>
              <a:gd name="T2" fmla="*/ 0 w 441"/>
              <a:gd name="T3" fmla="*/ 138 h 152"/>
              <a:gd name="T4" fmla="*/ 14 w 441"/>
              <a:gd name="T5" fmla="*/ 152 h 152"/>
              <a:gd name="T6" fmla="*/ 428 w 441"/>
              <a:gd name="T7" fmla="*/ 152 h 152"/>
              <a:gd name="T8" fmla="*/ 441 w 441"/>
              <a:gd name="T9" fmla="*/ 138 h 152"/>
              <a:gd name="T10" fmla="*/ 441 w 441"/>
              <a:gd name="T11" fmla="*/ 14 h 152"/>
              <a:gd name="T12" fmla="*/ 428 w 441"/>
              <a:gd name="T13" fmla="*/ 0 h 152"/>
              <a:gd name="T14" fmla="*/ 14 w 441"/>
              <a:gd name="T15" fmla="*/ 0 h 152"/>
              <a:gd name="T16" fmla="*/ 0 w 441"/>
              <a:gd name="T17" fmla="*/ 14 h 152"/>
              <a:gd name="T18" fmla="*/ 0 w 441"/>
              <a:gd name="T19" fmla="*/ 138 h 152"/>
              <a:gd name="T20" fmla="*/ 2 w 441"/>
              <a:gd name="T21" fmla="*/ 138 h 152"/>
              <a:gd name="T22" fmla="*/ 4 w 441"/>
              <a:gd name="T23" fmla="*/ 138 h 152"/>
              <a:gd name="T24" fmla="*/ 4 w 441"/>
              <a:gd name="T25" fmla="*/ 14 h 152"/>
              <a:gd name="T26" fmla="*/ 14 w 441"/>
              <a:gd name="T27" fmla="*/ 4 h 152"/>
              <a:gd name="T28" fmla="*/ 428 w 441"/>
              <a:gd name="T29" fmla="*/ 4 h 152"/>
              <a:gd name="T30" fmla="*/ 437 w 441"/>
              <a:gd name="T31" fmla="*/ 14 h 152"/>
              <a:gd name="T32" fmla="*/ 437 w 441"/>
              <a:gd name="T33" fmla="*/ 138 h 152"/>
              <a:gd name="T34" fmla="*/ 428 w 441"/>
              <a:gd name="T35" fmla="*/ 148 h 152"/>
              <a:gd name="T36" fmla="*/ 14 w 441"/>
              <a:gd name="T37" fmla="*/ 148 h 152"/>
              <a:gd name="T38" fmla="*/ 4 w 441"/>
              <a:gd name="T39" fmla="*/ 138 h 152"/>
              <a:gd name="T40" fmla="*/ 2 w 441"/>
              <a:gd name="T41" fmla="*/ 13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41" h="152">
                <a:moveTo>
                  <a:pt x="2" y="138"/>
                </a:moveTo>
                <a:cubicBezTo>
                  <a:pt x="0" y="138"/>
                  <a:pt x="0" y="138"/>
                  <a:pt x="0" y="138"/>
                </a:cubicBezTo>
                <a:cubicBezTo>
                  <a:pt x="0" y="146"/>
                  <a:pt x="7" y="152"/>
                  <a:pt x="14" y="152"/>
                </a:cubicBezTo>
                <a:cubicBezTo>
                  <a:pt x="428" y="152"/>
                  <a:pt x="428" y="152"/>
                  <a:pt x="428" y="152"/>
                </a:cubicBezTo>
                <a:cubicBezTo>
                  <a:pt x="435" y="152"/>
                  <a:pt x="441" y="146"/>
                  <a:pt x="441" y="138"/>
                </a:cubicBezTo>
                <a:cubicBezTo>
                  <a:pt x="441" y="14"/>
                  <a:pt x="441" y="14"/>
                  <a:pt x="441" y="14"/>
                </a:cubicBezTo>
                <a:cubicBezTo>
                  <a:pt x="441" y="6"/>
                  <a:pt x="435" y="0"/>
                  <a:pt x="428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7" y="0"/>
                  <a:pt x="0" y="6"/>
                  <a:pt x="0" y="14"/>
                </a:cubicBezTo>
                <a:cubicBezTo>
                  <a:pt x="0" y="138"/>
                  <a:pt x="0" y="138"/>
                  <a:pt x="0" y="138"/>
                </a:cubicBezTo>
                <a:cubicBezTo>
                  <a:pt x="2" y="138"/>
                  <a:pt x="2" y="138"/>
                  <a:pt x="2" y="138"/>
                </a:cubicBezTo>
                <a:cubicBezTo>
                  <a:pt x="4" y="138"/>
                  <a:pt x="4" y="138"/>
                  <a:pt x="4" y="138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9"/>
                  <a:pt x="9" y="4"/>
                  <a:pt x="14" y="4"/>
                </a:cubicBezTo>
                <a:cubicBezTo>
                  <a:pt x="428" y="4"/>
                  <a:pt x="428" y="4"/>
                  <a:pt x="428" y="4"/>
                </a:cubicBezTo>
                <a:cubicBezTo>
                  <a:pt x="433" y="4"/>
                  <a:pt x="437" y="9"/>
                  <a:pt x="437" y="14"/>
                </a:cubicBezTo>
                <a:cubicBezTo>
                  <a:pt x="437" y="138"/>
                  <a:pt x="437" y="138"/>
                  <a:pt x="437" y="138"/>
                </a:cubicBezTo>
                <a:cubicBezTo>
                  <a:pt x="437" y="144"/>
                  <a:pt x="433" y="148"/>
                  <a:pt x="428" y="148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9" y="148"/>
                  <a:pt x="4" y="144"/>
                  <a:pt x="4" y="138"/>
                </a:cubicBezTo>
                <a:lnTo>
                  <a:pt x="2" y="138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2" name="Freeform 203">
            <a:extLst>
              <a:ext uri="{FF2B5EF4-FFF2-40B4-BE49-F238E27FC236}">
                <a16:creationId xmlns:a16="http://schemas.microsoft.com/office/drawing/2014/main" id="{019E0A67-ABAC-ABD5-2C56-EF004FF0ECE7}"/>
              </a:ext>
            </a:extLst>
          </p:cNvPr>
          <p:cNvSpPr>
            <a:spLocks/>
          </p:cNvSpPr>
          <p:nvPr/>
        </p:nvSpPr>
        <p:spPr bwMode="auto">
          <a:xfrm>
            <a:off x="9001053" y="4042479"/>
            <a:ext cx="936202" cy="1194990"/>
          </a:xfrm>
          <a:custGeom>
            <a:avLst/>
            <a:gdLst>
              <a:gd name="T0" fmla="*/ 11 w 320"/>
              <a:gd name="T1" fmla="*/ 65 h 408"/>
              <a:gd name="T2" fmla="*/ 5 w 320"/>
              <a:gd name="T3" fmla="*/ 92 h 408"/>
              <a:gd name="T4" fmla="*/ 175 w 320"/>
              <a:gd name="T5" fmla="*/ 394 h 408"/>
              <a:gd name="T6" fmla="*/ 201 w 320"/>
              <a:gd name="T7" fmla="*/ 403 h 408"/>
              <a:gd name="T8" fmla="*/ 309 w 320"/>
              <a:gd name="T9" fmla="*/ 343 h 408"/>
              <a:gd name="T10" fmla="*/ 315 w 320"/>
              <a:gd name="T11" fmla="*/ 316 h 408"/>
              <a:gd name="T12" fmla="*/ 146 w 320"/>
              <a:gd name="T13" fmla="*/ 14 h 408"/>
              <a:gd name="T14" fmla="*/ 120 w 320"/>
              <a:gd name="T15" fmla="*/ 5 h 408"/>
              <a:gd name="T16" fmla="*/ 11 w 320"/>
              <a:gd name="T17" fmla="*/ 65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408">
                <a:moveTo>
                  <a:pt x="11" y="65"/>
                </a:moveTo>
                <a:cubicBezTo>
                  <a:pt x="2" y="70"/>
                  <a:pt x="0" y="82"/>
                  <a:pt x="5" y="92"/>
                </a:cubicBezTo>
                <a:cubicBezTo>
                  <a:pt x="175" y="394"/>
                  <a:pt x="175" y="394"/>
                  <a:pt x="175" y="394"/>
                </a:cubicBezTo>
                <a:cubicBezTo>
                  <a:pt x="180" y="404"/>
                  <a:pt x="192" y="408"/>
                  <a:pt x="201" y="403"/>
                </a:cubicBezTo>
                <a:cubicBezTo>
                  <a:pt x="309" y="343"/>
                  <a:pt x="309" y="343"/>
                  <a:pt x="309" y="343"/>
                </a:cubicBezTo>
                <a:cubicBezTo>
                  <a:pt x="318" y="338"/>
                  <a:pt x="320" y="326"/>
                  <a:pt x="315" y="316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0" y="4"/>
                  <a:pt x="128" y="0"/>
                  <a:pt x="120" y="5"/>
                </a:cubicBezTo>
                <a:lnTo>
                  <a:pt x="11" y="65"/>
                </a:ln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3" name="Freeform 204">
            <a:extLst>
              <a:ext uri="{FF2B5EF4-FFF2-40B4-BE49-F238E27FC236}">
                <a16:creationId xmlns:a16="http://schemas.microsoft.com/office/drawing/2014/main" id="{1361D3A2-2369-EB86-2C9A-187945B01F2E}"/>
              </a:ext>
            </a:extLst>
          </p:cNvPr>
          <p:cNvSpPr>
            <a:spLocks/>
          </p:cNvSpPr>
          <p:nvPr/>
        </p:nvSpPr>
        <p:spPr bwMode="auto">
          <a:xfrm>
            <a:off x="9001053" y="4045524"/>
            <a:ext cx="936202" cy="1188901"/>
          </a:xfrm>
          <a:custGeom>
            <a:avLst/>
            <a:gdLst>
              <a:gd name="T0" fmla="*/ 11 w 320"/>
              <a:gd name="T1" fmla="*/ 64 h 406"/>
              <a:gd name="T2" fmla="*/ 10 w 320"/>
              <a:gd name="T3" fmla="*/ 63 h 406"/>
              <a:gd name="T4" fmla="*/ 0 w 320"/>
              <a:gd name="T5" fmla="*/ 80 h 406"/>
              <a:gd name="T6" fmla="*/ 4 w 320"/>
              <a:gd name="T7" fmla="*/ 92 h 406"/>
              <a:gd name="T8" fmla="*/ 173 w 320"/>
              <a:gd name="T9" fmla="*/ 394 h 406"/>
              <a:gd name="T10" fmla="*/ 192 w 320"/>
              <a:gd name="T11" fmla="*/ 406 h 406"/>
              <a:gd name="T12" fmla="*/ 202 w 320"/>
              <a:gd name="T13" fmla="*/ 404 h 406"/>
              <a:gd name="T14" fmla="*/ 310 w 320"/>
              <a:gd name="T15" fmla="*/ 343 h 406"/>
              <a:gd name="T16" fmla="*/ 320 w 320"/>
              <a:gd name="T17" fmla="*/ 326 h 406"/>
              <a:gd name="T18" fmla="*/ 317 w 320"/>
              <a:gd name="T19" fmla="*/ 314 h 406"/>
              <a:gd name="T20" fmla="*/ 147 w 320"/>
              <a:gd name="T21" fmla="*/ 12 h 406"/>
              <a:gd name="T22" fmla="*/ 128 w 320"/>
              <a:gd name="T23" fmla="*/ 0 h 406"/>
              <a:gd name="T24" fmla="*/ 119 w 320"/>
              <a:gd name="T25" fmla="*/ 2 h 406"/>
              <a:gd name="T26" fmla="*/ 10 w 320"/>
              <a:gd name="T27" fmla="*/ 63 h 406"/>
              <a:gd name="T28" fmla="*/ 11 w 320"/>
              <a:gd name="T29" fmla="*/ 64 h 406"/>
              <a:gd name="T30" fmla="*/ 12 w 320"/>
              <a:gd name="T31" fmla="*/ 66 h 406"/>
              <a:gd name="T32" fmla="*/ 121 w 320"/>
              <a:gd name="T33" fmla="*/ 6 h 406"/>
              <a:gd name="T34" fmla="*/ 128 w 320"/>
              <a:gd name="T35" fmla="*/ 4 h 406"/>
              <a:gd name="T36" fmla="*/ 144 w 320"/>
              <a:gd name="T37" fmla="*/ 14 h 406"/>
              <a:gd name="T38" fmla="*/ 313 w 320"/>
              <a:gd name="T39" fmla="*/ 316 h 406"/>
              <a:gd name="T40" fmla="*/ 316 w 320"/>
              <a:gd name="T41" fmla="*/ 326 h 406"/>
              <a:gd name="T42" fmla="*/ 308 w 320"/>
              <a:gd name="T43" fmla="*/ 340 h 406"/>
              <a:gd name="T44" fmla="*/ 200 w 320"/>
              <a:gd name="T45" fmla="*/ 401 h 406"/>
              <a:gd name="T46" fmla="*/ 192 w 320"/>
              <a:gd name="T47" fmla="*/ 402 h 406"/>
              <a:gd name="T48" fmla="*/ 176 w 320"/>
              <a:gd name="T49" fmla="*/ 392 h 406"/>
              <a:gd name="T50" fmla="*/ 7 w 320"/>
              <a:gd name="T51" fmla="*/ 90 h 406"/>
              <a:gd name="T52" fmla="*/ 4 w 320"/>
              <a:gd name="T53" fmla="*/ 80 h 406"/>
              <a:gd name="T54" fmla="*/ 12 w 320"/>
              <a:gd name="T55" fmla="*/ 66 h 406"/>
              <a:gd name="T56" fmla="*/ 11 w 320"/>
              <a:gd name="T57" fmla="*/ 64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20" h="406">
                <a:moveTo>
                  <a:pt x="11" y="64"/>
                </a:moveTo>
                <a:cubicBezTo>
                  <a:pt x="10" y="63"/>
                  <a:pt x="10" y="63"/>
                  <a:pt x="10" y="63"/>
                </a:cubicBezTo>
                <a:cubicBezTo>
                  <a:pt x="4" y="66"/>
                  <a:pt x="0" y="73"/>
                  <a:pt x="0" y="80"/>
                </a:cubicBezTo>
                <a:cubicBezTo>
                  <a:pt x="0" y="84"/>
                  <a:pt x="1" y="88"/>
                  <a:pt x="4" y="92"/>
                </a:cubicBezTo>
                <a:cubicBezTo>
                  <a:pt x="173" y="394"/>
                  <a:pt x="173" y="394"/>
                  <a:pt x="173" y="394"/>
                </a:cubicBezTo>
                <a:cubicBezTo>
                  <a:pt x="177" y="402"/>
                  <a:pt x="185" y="406"/>
                  <a:pt x="192" y="406"/>
                </a:cubicBezTo>
                <a:cubicBezTo>
                  <a:pt x="196" y="406"/>
                  <a:pt x="199" y="406"/>
                  <a:pt x="202" y="404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6" y="340"/>
                  <a:pt x="320" y="333"/>
                  <a:pt x="320" y="326"/>
                </a:cubicBezTo>
                <a:cubicBezTo>
                  <a:pt x="320" y="322"/>
                  <a:pt x="319" y="318"/>
                  <a:pt x="317" y="314"/>
                </a:cubicBezTo>
                <a:cubicBezTo>
                  <a:pt x="147" y="12"/>
                  <a:pt x="147" y="12"/>
                  <a:pt x="147" y="12"/>
                </a:cubicBezTo>
                <a:cubicBezTo>
                  <a:pt x="143" y="4"/>
                  <a:pt x="136" y="0"/>
                  <a:pt x="128" y="0"/>
                </a:cubicBezTo>
                <a:cubicBezTo>
                  <a:pt x="125" y="0"/>
                  <a:pt x="122" y="0"/>
                  <a:pt x="119" y="2"/>
                </a:cubicBezTo>
                <a:cubicBezTo>
                  <a:pt x="10" y="63"/>
                  <a:pt x="10" y="63"/>
                  <a:pt x="10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12" y="66"/>
                  <a:pt x="12" y="66"/>
                  <a:pt x="12" y="66"/>
                </a:cubicBezTo>
                <a:cubicBezTo>
                  <a:pt x="121" y="6"/>
                  <a:pt x="121" y="6"/>
                  <a:pt x="121" y="6"/>
                </a:cubicBezTo>
                <a:cubicBezTo>
                  <a:pt x="123" y="4"/>
                  <a:pt x="125" y="4"/>
                  <a:pt x="128" y="4"/>
                </a:cubicBezTo>
                <a:cubicBezTo>
                  <a:pt x="134" y="4"/>
                  <a:pt x="140" y="7"/>
                  <a:pt x="144" y="14"/>
                </a:cubicBezTo>
                <a:cubicBezTo>
                  <a:pt x="313" y="316"/>
                  <a:pt x="313" y="316"/>
                  <a:pt x="313" y="316"/>
                </a:cubicBezTo>
                <a:cubicBezTo>
                  <a:pt x="315" y="319"/>
                  <a:pt x="316" y="322"/>
                  <a:pt x="316" y="326"/>
                </a:cubicBezTo>
                <a:cubicBezTo>
                  <a:pt x="316" y="332"/>
                  <a:pt x="313" y="337"/>
                  <a:pt x="308" y="340"/>
                </a:cubicBezTo>
                <a:cubicBezTo>
                  <a:pt x="200" y="401"/>
                  <a:pt x="200" y="401"/>
                  <a:pt x="200" y="401"/>
                </a:cubicBezTo>
                <a:cubicBezTo>
                  <a:pt x="197" y="402"/>
                  <a:pt x="195" y="402"/>
                  <a:pt x="192" y="402"/>
                </a:cubicBezTo>
                <a:cubicBezTo>
                  <a:pt x="186" y="402"/>
                  <a:pt x="180" y="399"/>
                  <a:pt x="176" y="392"/>
                </a:cubicBezTo>
                <a:cubicBezTo>
                  <a:pt x="7" y="90"/>
                  <a:pt x="7" y="90"/>
                  <a:pt x="7" y="90"/>
                </a:cubicBezTo>
                <a:cubicBezTo>
                  <a:pt x="5" y="87"/>
                  <a:pt x="4" y="84"/>
                  <a:pt x="4" y="80"/>
                </a:cubicBezTo>
                <a:cubicBezTo>
                  <a:pt x="4" y="74"/>
                  <a:pt x="7" y="69"/>
                  <a:pt x="12" y="66"/>
                </a:cubicBezTo>
                <a:lnTo>
                  <a:pt x="11" y="6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Freeform 206">
            <a:extLst>
              <a:ext uri="{FF2B5EF4-FFF2-40B4-BE49-F238E27FC236}">
                <a16:creationId xmlns:a16="http://schemas.microsoft.com/office/drawing/2014/main" id="{8E1C8EA2-19AC-46CA-4BA7-89D21B3CD572}"/>
              </a:ext>
            </a:extLst>
          </p:cNvPr>
          <p:cNvSpPr>
            <a:spLocks/>
          </p:cNvSpPr>
          <p:nvPr/>
        </p:nvSpPr>
        <p:spPr bwMode="auto">
          <a:xfrm>
            <a:off x="10844534" y="4080537"/>
            <a:ext cx="948380" cy="1211735"/>
          </a:xfrm>
          <a:custGeom>
            <a:avLst/>
            <a:gdLst>
              <a:gd name="T0" fmla="*/ 312 w 324"/>
              <a:gd name="T1" fmla="*/ 65 h 414"/>
              <a:gd name="T2" fmla="*/ 318 w 324"/>
              <a:gd name="T3" fmla="*/ 92 h 414"/>
              <a:gd name="T4" fmla="*/ 146 w 324"/>
              <a:gd name="T5" fmla="*/ 400 h 414"/>
              <a:gd name="T6" fmla="*/ 120 w 324"/>
              <a:gd name="T7" fmla="*/ 409 h 414"/>
              <a:gd name="T8" fmla="*/ 11 w 324"/>
              <a:gd name="T9" fmla="*/ 348 h 414"/>
              <a:gd name="T10" fmla="*/ 6 w 324"/>
              <a:gd name="T11" fmla="*/ 321 h 414"/>
              <a:gd name="T12" fmla="*/ 178 w 324"/>
              <a:gd name="T13" fmla="*/ 14 h 414"/>
              <a:gd name="T14" fmla="*/ 204 w 324"/>
              <a:gd name="T15" fmla="*/ 5 h 414"/>
              <a:gd name="T16" fmla="*/ 312 w 324"/>
              <a:gd name="T17" fmla="*/ 65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" h="414">
                <a:moveTo>
                  <a:pt x="312" y="65"/>
                </a:moveTo>
                <a:cubicBezTo>
                  <a:pt x="321" y="70"/>
                  <a:pt x="324" y="82"/>
                  <a:pt x="318" y="92"/>
                </a:cubicBezTo>
                <a:cubicBezTo>
                  <a:pt x="146" y="400"/>
                  <a:pt x="146" y="400"/>
                  <a:pt x="146" y="400"/>
                </a:cubicBezTo>
                <a:cubicBezTo>
                  <a:pt x="140" y="410"/>
                  <a:pt x="129" y="414"/>
                  <a:pt x="120" y="409"/>
                </a:cubicBezTo>
                <a:cubicBezTo>
                  <a:pt x="11" y="348"/>
                  <a:pt x="11" y="348"/>
                  <a:pt x="11" y="348"/>
                </a:cubicBezTo>
                <a:cubicBezTo>
                  <a:pt x="3" y="343"/>
                  <a:pt x="0" y="331"/>
                  <a:pt x="6" y="321"/>
                </a:cubicBezTo>
                <a:cubicBezTo>
                  <a:pt x="178" y="14"/>
                  <a:pt x="178" y="14"/>
                  <a:pt x="178" y="14"/>
                </a:cubicBezTo>
                <a:cubicBezTo>
                  <a:pt x="183" y="4"/>
                  <a:pt x="195" y="0"/>
                  <a:pt x="204" y="5"/>
                </a:cubicBezTo>
                <a:lnTo>
                  <a:pt x="312" y="65"/>
                </a:ln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Freeform 207">
            <a:extLst>
              <a:ext uri="{FF2B5EF4-FFF2-40B4-BE49-F238E27FC236}">
                <a16:creationId xmlns:a16="http://schemas.microsoft.com/office/drawing/2014/main" id="{8CC2BE4D-F9F9-C1BA-BBB9-D5B5BB0C5869}"/>
              </a:ext>
            </a:extLst>
          </p:cNvPr>
          <p:cNvSpPr>
            <a:spLocks/>
          </p:cNvSpPr>
          <p:nvPr/>
        </p:nvSpPr>
        <p:spPr bwMode="auto">
          <a:xfrm>
            <a:off x="10847578" y="4083582"/>
            <a:ext cx="942291" cy="1205645"/>
          </a:xfrm>
          <a:custGeom>
            <a:avLst/>
            <a:gdLst>
              <a:gd name="T0" fmla="*/ 311 w 322"/>
              <a:gd name="T1" fmla="*/ 64 h 412"/>
              <a:gd name="T2" fmla="*/ 310 w 322"/>
              <a:gd name="T3" fmla="*/ 66 h 412"/>
              <a:gd name="T4" fmla="*/ 318 w 322"/>
              <a:gd name="T5" fmla="*/ 80 h 412"/>
              <a:gd name="T6" fmla="*/ 315 w 322"/>
              <a:gd name="T7" fmla="*/ 91 h 412"/>
              <a:gd name="T8" fmla="*/ 143 w 322"/>
              <a:gd name="T9" fmla="*/ 398 h 412"/>
              <a:gd name="T10" fmla="*/ 127 w 322"/>
              <a:gd name="T11" fmla="*/ 408 h 412"/>
              <a:gd name="T12" fmla="*/ 120 w 322"/>
              <a:gd name="T13" fmla="*/ 406 h 412"/>
              <a:gd name="T14" fmla="*/ 11 w 322"/>
              <a:gd name="T15" fmla="*/ 345 h 412"/>
              <a:gd name="T16" fmla="*/ 4 w 322"/>
              <a:gd name="T17" fmla="*/ 331 h 412"/>
              <a:gd name="T18" fmla="*/ 6 w 322"/>
              <a:gd name="T19" fmla="*/ 321 h 412"/>
              <a:gd name="T20" fmla="*/ 178 w 322"/>
              <a:gd name="T21" fmla="*/ 14 h 412"/>
              <a:gd name="T22" fmla="*/ 195 w 322"/>
              <a:gd name="T23" fmla="*/ 4 h 412"/>
              <a:gd name="T24" fmla="*/ 202 w 322"/>
              <a:gd name="T25" fmla="*/ 5 h 412"/>
              <a:gd name="T26" fmla="*/ 310 w 322"/>
              <a:gd name="T27" fmla="*/ 66 h 412"/>
              <a:gd name="T28" fmla="*/ 311 w 322"/>
              <a:gd name="T29" fmla="*/ 64 h 412"/>
              <a:gd name="T30" fmla="*/ 312 w 322"/>
              <a:gd name="T31" fmla="*/ 63 h 412"/>
              <a:gd name="T32" fmla="*/ 204 w 322"/>
              <a:gd name="T33" fmla="*/ 2 h 412"/>
              <a:gd name="T34" fmla="*/ 195 w 322"/>
              <a:gd name="T35" fmla="*/ 0 h 412"/>
              <a:gd name="T36" fmla="*/ 175 w 322"/>
              <a:gd name="T37" fmla="*/ 12 h 412"/>
              <a:gd name="T38" fmla="*/ 3 w 322"/>
              <a:gd name="T39" fmla="*/ 319 h 412"/>
              <a:gd name="T40" fmla="*/ 0 w 322"/>
              <a:gd name="T41" fmla="*/ 331 h 412"/>
              <a:gd name="T42" fmla="*/ 9 w 322"/>
              <a:gd name="T43" fmla="*/ 349 h 412"/>
              <a:gd name="T44" fmla="*/ 118 w 322"/>
              <a:gd name="T45" fmla="*/ 410 h 412"/>
              <a:gd name="T46" fmla="*/ 127 w 322"/>
              <a:gd name="T47" fmla="*/ 412 h 412"/>
              <a:gd name="T48" fmla="*/ 147 w 322"/>
              <a:gd name="T49" fmla="*/ 400 h 412"/>
              <a:gd name="T50" fmla="*/ 319 w 322"/>
              <a:gd name="T51" fmla="*/ 92 h 412"/>
              <a:gd name="T52" fmla="*/ 322 w 322"/>
              <a:gd name="T53" fmla="*/ 80 h 412"/>
              <a:gd name="T54" fmla="*/ 312 w 322"/>
              <a:gd name="T55" fmla="*/ 63 h 412"/>
              <a:gd name="T56" fmla="*/ 311 w 322"/>
              <a:gd name="T57" fmla="*/ 64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22" h="412">
                <a:moveTo>
                  <a:pt x="311" y="64"/>
                </a:moveTo>
                <a:cubicBezTo>
                  <a:pt x="310" y="66"/>
                  <a:pt x="310" y="66"/>
                  <a:pt x="310" y="66"/>
                </a:cubicBezTo>
                <a:cubicBezTo>
                  <a:pt x="315" y="69"/>
                  <a:pt x="318" y="74"/>
                  <a:pt x="318" y="80"/>
                </a:cubicBezTo>
                <a:cubicBezTo>
                  <a:pt x="318" y="84"/>
                  <a:pt x="317" y="87"/>
                  <a:pt x="315" y="91"/>
                </a:cubicBezTo>
                <a:cubicBezTo>
                  <a:pt x="143" y="398"/>
                  <a:pt x="143" y="398"/>
                  <a:pt x="143" y="398"/>
                </a:cubicBezTo>
                <a:cubicBezTo>
                  <a:pt x="139" y="404"/>
                  <a:pt x="133" y="408"/>
                  <a:pt x="127" y="408"/>
                </a:cubicBezTo>
                <a:cubicBezTo>
                  <a:pt x="124" y="408"/>
                  <a:pt x="122" y="407"/>
                  <a:pt x="120" y="406"/>
                </a:cubicBezTo>
                <a:cubicBezTo>
                  <a:pt x="11" y="345"/>
                  <a:pt x="11" y="345"/>
                  <a:pt x="11" y="345"/>
                </a:cubicBezTo>
                <a:cubicBezTo>
                  <a:pt x="6" y="343"/>
                  <a:pt x="4" y="337"/>
                  <a:pt x="4" y="331"/>
                </a:cubicBezTo>
                <a:cubicBezTo>
                  <a:pt x="4" y="328"/>
                  <a:pt x="4" y="324"/>
                  <a:pt x="6" y="321"/>
                </a:cubicBezTo>
                <a:cubicBezTo>
                  <a:pt x="178" y="14"/>
                  <a:pt x="178" y="14"/>
                  <a:pt x="178" y="14"/>
                </a:cubicBezTo>
                <a:cubicBezTo>
                  <a:pt x="182" y="7"/>
                  <a:pt x="189" y="4"/>
                  <a:pt x="195" y="4"/>
                </a:cubicBezTo>
                <a:cubicBezTo>
                  <a:pt x="197" y="4"/>
                  <a:pt x="200" y="4"/>
                  <a:pt x="202" y="5"/>
                </a:cubicBezTo>
                <a:cubicBezTo>
                  <a:pt x="310" y="66"/>
                  <a:pt x="310" y="66"/>
                  <a:pt x="310" y="66"/>
                </a:cubicBezTo>
                <a:cubicBezTo>
                  <a:pt x="311" y="64"/>
                  <a:pt x="311" y="64"/>
                  <a:pt x="311" y="64"/>
                </a:cubicBezTo>
                <a:cubicBezTo>
                  <a:pt x="312" y="63"/>
                  <a:pt x="312" y="63"/>
                  <a:pt x="312" y="63"/>
                </a:cubicBezTo>
                <a:cubicBezTo>
                  <a:pt x="204" y="2"/>
                  <a:pt x="204" y="2"/>
                  <a:pt x="204" y="2"/>
                </a:cubicBezTo>
                <a:cubicBezTo>
                  <a:pt x="201" y="0"/>
                  <a:pt x="198" y="0"/>
                  <a:pt x="195" y="0"/>
                </a:cubicBezTo>
                <a:cubicBezTo>
                  <a:pt x="187" y="0"/>
                  <a:pt x="179" y="4"/>
                  <a:pt x="175" y="12"/>
                </a:cubicBezTo>
                <a:cubicBezTo>
                  <a:pt x="3" y="319"/>
                  <a:pt x="3" y="319"/>
                  <a:pt x="3" y="319"/>
                </a:cubicBezTo>
                <a:cubicBezTo>
                  <a:pt x="1" y="323"/>
                  <a:pt x="0" y="327"/>
                  <a:pt x="0" y="331"/>
                </a:cubicBezTo>
                <a:cubicBezTo>
                  <a:pt x="0" y="338"/>
                  <a:pt x="3" y="345"/>
                  <a:pt x="9" y="349"/>
                </a:cubicBezTo>
                <a:cubicBezTo>
                  <a:pt x="118" y="410"/>
                  <a:pt x="118" y="410"/>
                  <a:pt x="118" y="410"/>
                </a:cubicBezTo>
                <a:cubicBezTo>
                  <a:pt x="121" y="411"/>
                  <a:pt x="124" y="412"/>
                  <a:pt x="127" y="412"/>
                </a:cubicBezTo>
                <a:cubicBezTo>
                  <a:pt x="135" y="412"/>
                  <a:pt x="142" y="407"/>
                  <a:pt x="147" y="400"/>
                </a:cubicBezTo>
                <a:cubicBezTo>
                  <a:pt x="319" y="92"/>
                  <a:pt x="319" y="92"/>
                  <a:pt x="319" y="92"/>
                </a:cubicBezTo>
                <a:cubicBezTo>
                  <a:pt x="321" y="89"/>
                  <a:pt x="322" y="84"/>
                  <a:pt x="322" y="80"/>
                </a:cubicBezTo>
                <a:cubicBezTo>
                  <a:pt x="322" y="73"/>
                  <a:pt x="319" y="66"/>
                  <a:pt x="312" y="63"/>
                </a:cubicBezTo>
                <a:lnTo>
                  <a:pt x="311" y="6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reeform 208">
            <a:extLst>
              <a:ext uri="{FF2B5EF4-FFF2-40B4-BE49-F238E27FC236}">
                <a16:creationId xmlns:a16="http://schemas.microsoft.com/office/drawing/2014/main" id="{526653AA-C037-10E0-588B-0B0A28A7AA43}"/>
              </a:ext>
            </a:extLst>
          </p:cNvPr>
          <p:cNvSpPr>
            <a:spLocks/>
          </p:cNvSpPr>
          <p:nvPr/>
        </p:nvSpPr>
        <p:spPr bwMode="auto">
          <a:xfrm>
            <a:off x="8914284" y="2115272"/>
            <a:ext cx="2933433" cy="468863"/>
          </a:xfrm>
          <a:custGeom>
            <a:avLst/>
            <a:gdLst>
              <a:gd name="T0" fmla="*/ 970 w 1003"/>
              <a:gd name="T1" fmla="*/ 0 h 160"/>
              <a:gd name="T2" fmla="*/ 33 w 1003"/>
              <a:gd name="T3" fmla="*/ 0 h 160"/>
              <a:gd name="T4" fmla="*/ 0 w 1003"/>
              <a:gd name="T5" fmla="*/ 33 h 160"/>
              <a:gd name="T6" fmla="*/ 0 w 1003"/>
              <a:gd name="T7" fmla="*/ 160 h 160"/>
              <a:gd name="T8" fmla="*/ 1003 w 1003"/>
              <a:gd name="T9" fmla="*/ 160 h 160"/>
              <a:gd name="T10" fmla="*/ 1003 w 1003"/>
              <a:gd name="T11" fmla="*/ 33 h 160"/>
              <a:gd name="T12" fmla="*/ 970 w 1003"/>
              <a:gd name="T13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03" h="160">
                <a:moveTo>
                  <a:pt x="970" y="0"/>
                </a:move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5"/>
                  <a:pt x="0" y="33"/>
                </a:cubicBezTo>
                <a:cubicBezTo>
                  <a:pt x="0" y="160"/>
                  <a:pt x="0" y="160"/>
                  <a:pt x="0" y="160"/>
                </a:cubicBezTo>
                <a:cubicBezTo>
                  <a:pt x="1003" y="160"/>
                  <a:pt x="1003" y="160"/>
                  <a:pt x="1003" y="160"/>
                </a:cubicBezTo>
                <a:cubicBezTo>
                  <a:pt x="1003" y="33"/>
                  <a:pt x="1003" y="33"/>
                  <a:pt x="1003" y="33"/>
                </a:cubicBezTo>
                <a:cubicBezTo>
                  <a:pt x="1003" y="15"/>
                  <a:pt x="988" y="0"/>
                  <a:pt x="970" y="0"/>
                </a:cubicBezTo>
                <a:close/>
              </a:path>
            </a:pathLst>
          </a:custGeom>
          <a:solidFill>
            <a:srgbClr val="C7C8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Freeform 209">
            <a:extLst>
              <a:ext uri="{FF2B5EF4-FFF2-40B4-BE49-F238E27FC236}">
                <a16:creationId xmlns:a16="http://schemas.microsoft.com/office/drawing/2014/main" id="{C8F3BE09-0267-3821-631D-1F2AB44A1EA8}"/>
              </a:ext>
            </a:extLst>
          </p:cNvPr>
          <p:cNvSpPr>
            <a:spLocks/>
          </p:cNvSpPr>
          <p:nvPr/>
        </p:nvSpPr>
        <p:spPr bwMode="auto">
          <a:xfrm>
            <a:off x="8908194" y="2121363"/>
            <a:ext cx="2945612" cy="3326182"/>
          </a:xfrm>
          <a:custGeom>
            <a:avLst/>
            <a:gdLst>
              <a:gd name="T0" fmla="*/ 982 w 1007"/>
              <a:gd name="T1" fmla="*/ 2 h 1136"/>
              <a:gd name="T2" fmla="*/ 982 w 1007"/>
              <a:gd name="T3" fmla="*/ 0 h 1136"/>
              <a:gd name="T4" fmla="*/ 25 w 1007"/>
              <a:gd name="T5" fmla="*/ 0 h 1136"/>
              <a:gd name="T6" fmla="*/ 0 w 1007"/>
              <a:gd name="T7" fmla="*/ 25 h 1136"/>
              <a:gd name="T8" fmla="*/ 0 w 1007"/>
              <a:gd name="T9" fmla="*/ 1111 h 1136"/>
              <a:gd name="T10" fmla="*/ 25 w 1007"/>
              <a:gd name="T11" fmla="*/ 1136 h 1136"/>
              <a:gd name="T12" fmla="*/ 982 w 1007"/>
              <a:gd name="T13" fmla="*/ 1136 h 1136"/>
              <a:gd name="T14" fmla="*/ 1007 w 1007"/>
              <a:gd name="T15" fmla="*/ 1111 h 1136"/>
              <a:gd name="T16" fmla="*/ 1007 w 1007"/>
              <a:gd name="T17" fmla="*/ 25 h 1136"/>
              <a:gd name="T18" fmla="*/ 982 w 1007"/>
              <a:gd name="T19" fmla="*/ 0 h 1136"/>
              <a:gd name="T20" fmla="*/ 982 w 1007"/>
              <a:gd name="T21" fmla="*/ 2 h 1136"/>
              <a:gd name="T22" fmla="*/ 982 w 1007"/>
              <a:gd name="T23" fmla="*/ 4 h 1136"/>
              <a:gd name="T24" fmla="*/ 997 w 1007"/>
              <a:gd name="T25" fmla="*/ 10 h 1136"/>
              <a:gd name="T26" fmla="*/ 1003 w 1007"/>
              <a:gd name="T27" fmla="*/ 25 h 1136"/>
              <a:gd name="T28" fmla="*/ 1003 w 1007"/>
              <a:gd name="T29" fmla="*/ 1111 h 1136"/>
              <a:gd name="T30" fmla="*/ 997 w 1007"/>
              <a:gd name="T31" fmla="*/ 1126 h 1136"/>
              <a:gd name="T32" fmla="*/ 982 w 1007"/>
              <a:gd name="T33" fmla="*/ 1132 h 1136"/>
              <a:gd name="T34" fmla="*/ 25 w 1007"/>
              <a:gd name="T35" fmla="*/ 1132 h 1136"/>
              <a:gd name="T36" fmla="*/ 10 w 1007"/>
              <a:gd name="T37" fmla="*/ 1126 h 1136"/>
              <a:gd name="T38" fmla="*/ 4 w 1007"/>
              <a:gd name="T39" fmla="*/ 1111 h 1136"/>
              <a:gd name="T40" fmla="*/ 4 w 1007"/>
              <a:gd name="T41" fmla="*/ 25 h 1136"/>
              <a:gd name="T42" fmla="*/ 10 w 1007"/>
              <a:gd name="T43" fmla="*/ 10 h 1136"/>
              <a:gd name="T44" fmla="*/ 25 w 1007"/>
              <a:gd name="T45" fmla="*/ 4 h 1136"/>
              <a:gd name="T46" fmla="*/ 982 w 1007"/>
              <a:gd name="T47" fmla="*/ 4 h 1136"/>
              <a:gd name="T48" fmla="*/ 982 w 1007"/>
              <a:gd name="T49" fmla="*/ 2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07" h="1136">
                <a:moveTo>
                  <a:pt x="982" y="2"/>
                </a:moveTo>
                <a:cubicBezTo>
                  <a:pt x="982" y="0"/>
                  <a:pt x="982" y="0"/>
                  <a:pt x="982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11" y="0"/>
                  <a:pt x="0" y="11"/>
                  <a:pt x="0" y="25"/>
                </a:cubicBezTo>
                <a:cubicBezTo>
                  <a:pt x="0" y="1111"/>
                  <a:pt x="0" y="1111"/>
                  <a:pt x="0" y="1111"/>
                </a:cubicBezTo>
                <a:cubicBezTo>
                  <a:pt x="0" y="1125"/>
                  <a:pt x="11" y="1136"/>
                  <a:pt x="25" y="1136"/>
                </a:cubicBezTo>
                <a:cubicBezTo>
                  <a:pt x="982" y="1136"/>
                  <a:pt x="982" y="1136"/>
                  <a:pt x="982" y="1136"/>
                </a:cubicBezTo>
                <a:cubicBezTo>
                  <a:pt x="996" y="1136"/>
                  <a:pt x="1007" y="1125"/>
                  <a:pt x="1007" y="1111"/>
                </a:cubicBezTo>
                <a:cubicBezTo>
                  <a:pt x="1007" y="25"/>
                  <a:pt x="1007" y="25"/>
                  <a:pt x="1007" y="25"/>
                </a:cubicBezTo>
                <a:cubicBezTo>
                  <a:pt x="1007" y="11"/>
                  <a:pt x="996" y="0"/>
                  <a:pt x="982" y="0"/>
                </a:cubicBezTo>
                <a:cubicBezTo>
                  <a:pt x="982" y="2"/>
                  <a:pt x="982" y="2"/>
                  <a:pt x="982" y="2"/>
                </a:cubicBezTo>
                <a:cubicBezTo>
                  <a:pt x="982" y="4"/>
                  <a:pt x="982" y="4"/>
                  <a:pt x="982" y="4"/>
                </a:cubicBezTo>
                <a:cubicBezTo>
                  <a:pt x="988" y="4"/>
                  <a:pt x="993" y="7"/>
                  <a:pt x="997" y="10"/>
                </a:cubicBezTo>
                <a:cubicBezTo>
                  <a:pt x="1001" y="14"/>
                  <a:pt x="1003" y="19"/>
                  <a:pt x="1003" y="25"/>
                </a:cubicBezTo>
                <a:cubicBezTo>
                  <a:pt x="1003" y="1111"/>
                  <a:pt x="1003" y="1111"/>
                  <a:pt x="1003" y="1111"/>
                </a:cubicBezTo>
                <a:cubicBezTo>
                  <a:pt x="1003" y="1117"/>
                  <a:pt x="1001" y="1122"/>
                  <a:pt x="997" y="1126"/>
                </a:cubicBezTo>
                <a:cubicBezTo>
                  <a:pt x="993" y="1129"/>
                  <a:pt x="988" y="1132"/>
                  <a:pt x="982" y="1132"/>
                </a:cubicBezTo>
                <a:cubicBezTo>
                  <a:pt x="25" y="1132"/>
                  <a:pt x="25" y="1132"/>
                  <a:pt x="25" y="1132"/>
                </a:cubicBezTo>
                <a:cubicBezTo>
                  <a:pt x="19" y="1132"/>
                  <a:pt x="14" y="1129"/>
                  <a:pt x="10" y="1126"/>
                </a:cubicBezTo>
                <a:cubicBezTo>
                  <a:pt x="6" y="1122"/>
                  <a:pt x="4" y="1117"/>
                  <a:pt x="4" y="1111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19"/>
                  <a:pt x="6" y="14"/>
                  <a:pt x="10" y="10"/>
                </a:cubicBezTo>
                <a:cubicBezTo>
                  <a:pt x="14" y="7"/>
                  <a:pt x="19" y="4"/>
                  <a:pt x="25" y="4"/>
                </a:cubicBezTo>
                <a:cubicBezTo>
                  <a:pt x="982" y="4"/>
                  <a:pt x="982" y="4"/>
                  <a:pt x="982" y="4"/>
                </a:cubicBezTo>
                <a:lnTo>
                  <a:pt x="982" y="2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210">
            <a:extLst>
              <a:ext uri="{FF2B5EF4-FFF2-40B4-BE49-F238E27FC236}">
                <a16:creationId xmlns:a16="http://schemas.microsoft.com/office/drawing/2014/main" id="{E8A7387F-7E23-EE9F-96C1-E9F0C35E6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6971" y="2221832"/>
            <a:ext cx="1263893" cy="27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798">
                <a:solidFill>
                  <a:srgbClr val="194894"/>
                </a:solidFill>
                <a:latin typeface="Univers LT Std 57 Cn" panose="020B0506020202050204" pitchFamily="34" charset="0"/>
              </a:rPr>
              <a:t>Societal goals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4" name="Rectangle 211">
            <a:extLst>
              <a:ext uri="{FF2B5EF4-FFF2-40B4-BE49-F238E27FC236}">
                <a16:creationId xmlns:a16="http://schemas.microsoft.com/office/drawing/2014/main" id="{F8C9CBBE-1CF0-C473-46AF-607F805A9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223" y="3719757"/>
            <a:ext cx="1000254" cy="62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2097" b="1">
                <a:solidFill>
                  <a:srgbClr val="4D4D4F"/>
                </a:solidFill>
                <a:latin typeface="Univers LT Std 47 Cn Lt" panose="020B0406020202040204" pitchFamily="34" charset="0"/>
              </a:rPr>
              <a:t>Societal</a:t>
            </a:r>
          </a:p>
          <a:p>
            <a:pPr algn="ctr" defTabSz="913169"/>
            <a:r>
              <a:rPr lang="en-US" altLang="en-US" sz="1937" b="1">
                <a:solidFill>
                  <a:srgbClr val="4D4D4F"/>
                </a:solidFill>
                <a:latin typeface="Univers LT Std 47 Cn Lt" panose="020B0406020202040204" pitchFamily="34" charset="0"/>
              </a:rPr>
              <a:t>wellbeing</a:t>
            </a:r>
            <a:endParaRPr lang="en-US" altLang="en-US" sz="1696">
              <a:solidFill>
                <a:prstClr val="black"/>
              </a:solidFill>
            </a:endParaRPr>
          </a:p>
        </p:txBody>
      </p:sp>
      <p:sp>
        <p:nvSpPr>
          <p:cNvPr id="16" name="Freeform 213">
            <a:extLst>
              <a:ext uri="{FF2B5EF4-FFF2-40B4-BE49-F238E27FC236}">
                <a16:creationId xmlns:a16="http://schemas.microsoft.com/office/drawing/2014/main" id="{2950B166-BD9B-2781-01AC-825C4F1F9FAA}"/>
              </a:ext>
            </a:extLst>
          </p:cNvPr>
          <p:cNvSpPr>
            <a:spLocks/>
          </p:cNvSpPr>
          <p:nvPr/>
        </p:nvSpPr>
        <p:spPr bwMode="auto">
          <a:xfrm>
            <a:off x="9552119" y="3386377"/>
            <a:ext cx="347079" cy="586078"/>
          </a:xfrm>
          <a:custGeom>
            <a:avLst/>
            <a:gdLst>
              <a:gd name="T0" fmla="*/ 8 w 119"/>
              <a:gd name="T1" fmla="*/ 200 h 200"/>
              <a:gd name="T2" fmla="*/ 7 w 119"/>
              <a:gd name="T3" fmla="*/ 200 h 200"/>
              <a:gd name="T4" fmla="*/ 0 w 119"/>
              <a:gd name="T5" fmla="*/ 191 h 200"/>
              <a:gd name="T6" fmla="*/ 106 w 119"/>
              <a:gd name="T7" fmla="*/ 2 h 200"/>
              <a:gd name="T8" fmla="*/ 116 w 119"/>
              <a:gd name="T9" fmla="*/ 3 h 200"/>
              <a:gd name="T10" fmla="*/ 116 w 119"/>
              <a:gd name="T11" fmla="*/ 14 h 200"/>
              <a:gd name="T12" fmla="*/ 15 w 119"/>
              <a:gd name="T13" fmla="*/ 194 h 200"/>
              <a:gd name="T14" fmla="*/ 8 w 119"/>
              <a:gd name="T15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9" h="200">
                <a:moveTo>
                  <a:pt x="8" y="200"/>
                </a:moveTo>
                <a:cubicBezTo>
                  <a:pt x="7" y="200"/>
                  <a:pt x="7" y="200"/>
                  <a:pt x="7" y="200"/>
                </a:cubicBezTo>
                <a:cubicBezTo>
                  <a:pt x="2" y="199"/>
                  <a:pt x="0" y="196"/>
                  <a:pt x="0" y="191"/>
                </a:cubicBezTo>
                <a:cubicBezTo>
                  <a:pt x="11" y="118"/>
                  <a:pt x="48" y="50"/>
                  <a:pt x="106" y="2"/>
                </a:cubicBezTo>
                <a:cubicBezTo>
                  <a:pt x="109" y="0"/>
                  <a:pt x="114" y="0"/>
                  <a:pt x="116" y="3"/>
                </a:cubicBezTo>
                <a:cubicBezTo>
                  <a:pt x="119" y="6"/>
                  <a:pt x="119" y="11"/>
                  <a:pt x="116" y="14"/>
                </a:cubicBezTo>
                <a:cubicBezTo>
                  <a:pt x="61" y="60"/>
                  <a:pt x="25" y="124"/>
                  <a:pt x="15" y="194"/>
                </a:cubicBezTo>
                <a:cubicBezTo>
                  <a:pt x="15" y="197"/>
                  <a:pt x="11" y="200"/>
                  <a:pt x="8" y="200"/>
                </a:cubicBez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reeform 214">
            <a:extLst>
              <a:ext uri="{FF2B5EF4-FFF2-40B4-BE49-F238E27FC236}">
                <a16:creationId xmlns:a16="http://schemas.microsoft.com/office/drawing/2014/main" id="{E3BC10E7-FC87-3CD3-D4F8-01B58306FDEF}"/>
              </a:ext>
            </a:extLst>
          </p:cNvPr>
          <p:cNvSpPr>
            <a:spLocks/>
          </p:cNvSpPr>
          <p:nvPr/>
        </p:nvSpPr>
        <p:spPr bwMode="auto">
          <a:xfrm>
            <a:off x="9489704" y="3916130"/>
            <a:ext cx="176584" cy="161362"/>
          </a:xfrm>
          <a:custGeom>
            <a:avLst/>
            <a:gdLst>
              <a:gd name="T0" fmla="*/ 116 w 116"/>
              <a:gd name="T1" fmla="*/ 10 h 106"/>
              <a:gd name="T2" fmla="*/ 50 w 116"/>
              <a:gd name="T3" fmla="*/ 106 h 106"/>
              <a:gd name="T4" fmla="*/ 0 w 116"/>
              <a:gd name="T5" fmla="*/ 0 h 106"/>
              <a:gd name="T6" fmla="*/ 116 w 116"/>
              <a:gd name="T7" fmla="*/ 1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" h="106">
                <a:moveTo>
                  <a:pt x="116" y="10"/>
                </a:moveTo>
                <a:lnTo>
                  <a:pt x="50" y="106"/>
                </a:lnTo>
                <a:lnTo>
                  <a:pt x="0" y="0"/>
                </a:lnTo>
                <a:lnTo>
                  <a:pt x="116" y="10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Freeform 215">
            <a:extLst>
              <a:ext uri="{FF2B5EF4-FFF2-40B4-BE49-F238E27FC236}">
                <a16:creationId xmlns:a16="http://schemas.microsoft.com/office/drawing/2014/main" id="{6F97C039-E317-2CFC-F0B4-8E391977C70C}"/>
              </a:ext>
            </a:extLst>
          </p:cNvPr>
          <p:cNvSpPr>
            <a:spLocks/>
          </p:cNvSpPr>
          <p:nvPr/>
        </p:nvSpPr>
        <p:spPr bwMode="auto">
          <a:xfrm>
            <a:off x="9803293" y="3336142"/>
            <a:ext cx="175062" cy="161362"/>
          </a:xfrm>
          <a:custGeom>
            <a:avLst/>
            <a:gdLst>
              <a:gd name="T0" fmla="*/ 69 w 115"/>
              <a:gd name="T1" fmla="*/ 106 h 106"/>
              <a:gd name="T2" fmla="*/ 115 w 115"/>
              <a:gd name="T3" fmla="*/ 0 h 106"/>
              <a:gd name="T4" fmla="*/ 0 w 115"/>
              <a:gd name="T5" fmla="*/ 14 h 106"/>
              <a:gd name="T6" fmla="*/ 69 w 115"/>
              <a:gd name="T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" h="106">
                <a:moveTo>
                  <a:pt x="69" y="106"/>
                </a:moveTo>
                <a:lnTo>
                  <a:pt x="115" y="0"/>
                </a:lnTo>
                <a:lnTo>
                  <a:pt x="0" y="14"/>
                </a:lnTo>
                <a:lnTo>
                  <a:pt x="69" y="106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Freeform 216">
            <a:extLst>
              <a:ext uri="{FF2B5EF4-FFF2-40B4-BE49-F238E27FC236}">
                <a16:creationId xmlns:a16="http://schemas.microsoft.com/office/drawing/2014/main" id="{EB9B43DE-85DE-2F37-D4F9-9B791F95BC49}"/>
              </a:ext>
            </a:extLst>
          </p:cNvPr>
          <p:cNvSpPr>
            <a:spLocks/>
          </p:cNvSpPr>
          <p:nvPr/>
        </p:nvSpPr>
        <p:spPr bwMode="auto">
          <a:xfrm>
            <a:off x="10827789" y="3415301"/>
            <a:ext cx="347079" cy="589123"/>
          </a:xfrm>
          <a:custGeom>
            <a:avLst/>
            <a:gdLst>
              <a:gd name="T0" fmla="*/ 111 w 119"/>
              <a:gd name="T1" fmla="*/ 201 h 201"/>
              <a:gd name="T2" fmla="*/ 104 w 119"/>
              <a:gd name="T3" fmla="*/ 194 h 201"/>
              <a:gd name="T4" fmla="*/ 3 w 119"/>
              <a:gd name="T5" fmla="*/ 15 h 201"/>
              <a:gd name="T6" fmla="*/ 2 w 119"/>
              <a:gd name="T7" fmla="*/ 4 h 201"/>
              <a:gd name="T8" fmla="*/ 13 w 119"/>
              <a:gd name="T9" fmla="*/ 3 h 201"/>
              <a:gd name="T10" fmla="*/ 119 w 119"/>
              <a:gd name="T11" fmla="*/ 192 h 201"/>
              <a:gd name="T12" fmla="*/ 112 w 119"/>
              <a:gd name="T13" fmla="*/ 201 h 201"/>
              <a:gd name="T14" fmla="*/ 111 w 119"/>
              <a:gd name="T15" fmla="*/ 20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9" h="201">
                <a:moveTo>
                  <a:pt x="111" y="201"/>
                </a:moveTo>
                <a:cubicBezTo>
                  <a:pt x="107" y="201"/>
                  <a:pt x="104" y="198"/>
                  <a:pt x="104" y="194"/>
                </a:cubicBezTo>
                <a:cubicBezTo>
                  <a:pt x="93" y="124"/>
                  <a:pt x="58" y="60"/>
                  <a:pt x="3" y="15"/>
                </a:cubicBezTo>
                <a:cubicBezTo>
                  <a:pt x="0" y="12"/>
                  <a:pt x="0" y="7"/>
                  <a:pt x="2" y="4"/>
                </a:cubicBezTo>
                <a:cubicBezTo>
                  <a:pt x="5" y="1"/>
                  <a:pt x="10" y="0"/>
                  <a:pt x="13" y="3"/>
                </a:cubicBezTo>
                <a:cubicBezTo>
                  <a:pt x="70" y="51"/>
                  <a:pt x="108" y="118"/>
                  <a:pt x="119" y="192"/>
                </a:cubicBezTo>
                <a:cubicBezTo>
                  <a:pt x="119" y="196"/>
                  <a:pt x="116" y="200"/>
                  <a:pt x="112" y="201"/>
                </a:cubicBezTo>
                <a:cubicBezTo>
                  <a:pt x="112" y="201"/>
                  <a:pt x="111" y="201"/>
                  <a:pt x="111" y="201"/>
                </a:cubicBez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Freeform 217">
            <a:extLst>
              <a:ext uri="{FF2B5EF4-FFF2-40B4-BE49-F238E27FC236}">
                <a16:creationId xmlns:a16="http://schemas.microsoft.com/office/drawing/2014/main" id="{308B8CE3-482E-5467-64EB-F6D2793DFFA8}"/>
              </a:ext>
            </a:extLst>
          </p:cNvPr>
          <p:cNvSpPr>
            <a:spLocks/>
          </p:cNvSpPr>
          <p:nvPr/>
        </p:nvSpPr>
        <p:spPr bwMode="auto">
          <a:xfrm>
            <a:off x="11060698" y="3948098"/>
            <a:ext cx="176584" cy="161362"/>
          </a:xfrm>
          <a:custGeom>
            <a:avLst/>
            <a:gdLst>
              <a:gd name="T0" fmla="*/ 116 w 116"/>
              <a:gd name="T1" fmla="*/ 0 h 106"/>
              <a:gd name="T2" fmla="*/ 66 w 116"/>
              <a:gd name="T3" fmla="*/ 106 h 106"/>
              <a:gd name="T4" fmla="*/ 0 w 116"/>
              <a:gd name="T5" fmla="*/ 10 h 106"/>
              <a:gd name="T6" fmla="*/ 116 w 116"/>
              <a:gd name="T7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" h="106">
                <a:moveTo>
                  <a:pt x="116" y="0"/>
                </a:moveTo>
                <a:lnTo>
                  <a:pt x="66" y="106"/>
                </a:lnTo>
                <a:lnTo>
                  <a:pt x="0" y="10"/>
                </a:lnTo>
                <a:lnTo>
                  <a:pt x="116" y="0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reeform 218">
            <a:extLst>
              <a:ext uri="{FF2B5EF4-FFF2-40B4-BE49-F238E27FC236}">
                <a16:creationId xmlns:a16="http://schemas.microsoft.com/office/drawing/2014/main" id="{5257BF8A-DD2F-4415-6AFB-6E64FBFAF808}"/>
              </a:ext>
            </a:extLst>
          </p:cNvPr>
          <p:cNvSpPr>
            <a:spLocks/>
          </p:cNvSpPr>
          <p:nvPr/>
        </p:nvSpPr>
        <p:spPr bwMode="auto">
          <a:xfrm>
            <a:off x="10748630" y="3366587"/>
            <a:ext cx="175062" cy="162884"/>
          </a:xfrm>
          <a:custGeom>
            <a:avLst/>
            <a:gdLst>
              <a:gd name="T0" fmla="*/ 115 w 115"/>
              <a:gd name="T1" fmla="*/ 13 h 107"/>
              <a:gd name="T2" fmla="*/ 0 w 115"/>
              <a:gd name="T3" fmla="*/ 0 h 107"/>
              <a:gd name="T4" fmla="*/ 46 w 115"/>
              <a:gd name="T5" fmla="*/ 107 h 107"/>
              <a:gd name="T6" fmla="*/ 115 w 115"/>
              <a:gd name="T7" fmla="*/ 1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" h="107">
                <a:moveTo>
                  <a:pt x="115" y="13"/>
                </a:moveTo>
                <a:lnTo>
                  <a:pt x="0" y="0"/>
                </a:lnTo>
                <a:lnTo>
                  <a:pt x="46" y="107"/>
                </a:lnTo>
                <a:lnTo>
                  <a:pt x="115" y="13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Freeform 219">
            <a:extLst>
              <a:ext uri="{FF2B5EF4-FFF2-40B4-BE49-F238E27FC236}">
                <a16:creationId xmlns:a16="http://schemas.microsoft.com/office/drawing/2014/main" id="{E9C40767-E6B0-3173-9BA4-55DB70200B72}"/>
              </a:ext>
            </a:extLst>
          </p:cNvPr>
          <p:cNvSpPr>
            <a:spLocks/>
          </p:cNvSpPr>
          <p:nvPr/>
        </p:nvSpPr>
        <p:spPr bwMode="auto">
          <a:xfrm>
            <a:off x="10066648" y="4718372"/>
            <a:ext cx="669803" cy="103515"/>
          </a:xfrm>
          <a:custGeom>
            <a:avLst/>
            <a:gdLst>
              <a:gd name="T0" fmla="*/ 115 w 229"/>
              <a:gd name="T1" fmla="*/ 35 h 35"/>
              <a:gd name="T2" fmla="*/ 6 w 229"/>
              <a:gd name="T3" fmla="*/ 15 h 35"/>
              <a:gd name="T4" fmla="*/ 2 w 229"/>
              <a:gd name="T5" fmla="*/ 6 h 35"/>
              <a:gd name="T6" fmla="*/ 12 w 229"/>
              <a:gd name="T7" fmla="*/ 1 h 35"/>
              <a:gd name="T8" fmla="*/ 217 w 229"/>
              <a:gd name="T9" fmla="*/ 2 h 35"/>
              <a:gd name="T10" fmla="*/ 227 w 229"/>
              <a:gd name="T11" fmla="*/ 6 h 35"/>
              <a:gd name="T12" fmla="*/ 223 w 229"/>
              <a:gd name="T13" fmla="*/ 16 h 35"/>
              <a:gd name="T14" fmla="*/ 115 w 229"/>
              <a:gd name="T1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35">
                <a:moveTo>
                  <a:pt x="115" y="35"/>
                </a:moveTo>
                <a:cubicBezTo>
                  <a:pt x="78" y="35"/>
                  <a:pt x="41" y="29"/>
                  <a:pt x="6" y="15"/>
                </a:cubicBezTo>
                <a:cubicBezTo>
                  <a:pt x="2" y="14"/>
                  <a:pt x="0" y="9"/>
                  <a:pt x="2" y="6"/>
                </a:cubicBezTo>
                <a:cubicBezTo>
                  <a:pt x="3" y="2"/>
                  <a:pt x="8" y="0"/>
                  <a:pt x="12" y="1"/>
                </a:cubicBezTo>
                <a:cubicBezTo>
                  <a:pt x="78" y="27"/>
                  <a:pt x="151" y="27"/>
                  <a:pt x="217" y="2"/>
                </a:cubicBezTo>
                <a:cubicBezTo>
                  <a:pt x="221" y="0"/>
                  <a:pt x="226" y="2"/>
                  <a:pt x="227" y="6"/>
                </a:cubicBezTo>
                <a:cubicBezTo>
                  <a:pt x="229" y="10"/>
                  <a:pt x="227" y="14"/>
                  <a:pt x="223" y="16"/>
                </a:cubicBezTo>
                <a:cubicBezTo>
                  <a:pt x="188" y="29"/>
                  <a:pt x="151" y="35"/>
                  <a:pt x="115" y="35"/>
                </a:cubicBez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reeform 220">
            <a:extLst>
              <a:ext uri="{FF2B5EF4-FFF2-40B4-BE49-F238E27FC236}">
                <a16:creationId xmlns:a16="http://schemas.microsoft.com/office/drawing/2014/main" id="{D06CDAB5-D2EF-39A8-5245-6002CF8BDEF9}"/>
              </a:ext>
            </a:extLst>
          </p:cNvPr>
          <p:cNvSpPr>
            <a:spLocks/>
          </p:cNvSpPr>
          <p:nvPr/>
        </p:nvSpPr>
        <p:spPr bwMode="auto">
          <a:xfrm>
            <a:off x="9975312" y="4672704"/>
            <a:ext cx="178106" cy="159840"/>
          </a:xfrm>
          <a:custGeom>
            <a:avLst/>
            <a:gdLst>
              <a:gd name="T0" fmla="*/ 69 w 117"/>
              <a:gd name="T1" fmla="*/ 105 h 105"/>
              <a:gd name="T2" fmla="*/ 0 w 117"/>
              <a:gd name="T3" fmla="*/ 11 h 105"/>
              <a:gd name="T4" fmla="*/ 117 w 117"/>
              <a:gd name="T5" fmla="*/ 0 h 105"/>
              <a:gd name="T6" fmla="*/ 69 w 117"/>
              <a:gd name="T7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7" h="105">
                <a:moveTo>
                  <a:pt x="69" y="105"/>
                </a:moveTo>
                <a:lnTo>
                  <a:pt x="0" y="11"/>
                </a:lnTo>
                <a:lnTo>
                  <a:pt x="117" y="0"/>
                </a:lnTo>
                <a:lnTo>
                  <a:pt x="69" y="105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Freeform 221">
            <a:extLst>
              <a:ext uri="{FF2B5EF4-FFF2-40B4-BE49-F238E27FC236}">
                <a16:creationId xmlns:a16="http://schemas.microsoft.com/office/drawing/2014/main" id="{9E3970CF-26DC-8A35-D442-0DFA4391F0E7}"/>
              </a:ext>
            </a:extLst>
          </p:cNvPr>
          <p:cNvSpPr>
            <a:spLocks/>
          </p:cNvSpPr>
          <p:nvPr/>
        </p:nvSpPr>
        <p:spPr bwMode="auto">
          <a:xfrm>
            <a:off x="10651205" y="4672704"/>
            <a:ext cx="176584" cy="159840"/>
          </a:xfrm>
          <a:custGeom>
            <a:avLst/>
            <a:gdLst>
              <a:gd name="T0" fmla="*/ 46 w 116"/>
              <a:gd name="T1" fmla="*/ 105 h 105"/>
              <a:gd name="T2" fmla="*/ 116 w 116"/>
              <a:gd name="T3" fmla="*/ 11 h 105"/>
              <a:gd name="T4" fmla="*/ 0 w 116"/>
              <a:gd name="T5" fmla="*/ 0 h 105"/>
              <a:gd name="T6" fmla="*/ 46 w 116"/>
              <a:gd name="T7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" h="105">
                <a:moveTo>
                  <a:pt x="46" y="105"/>
                </a:moveTo>
                <a:lnTo>
                  <a:pt x="116" y="11"/>
                </a:lnTo>
                <a:lnTo>
                  <a:pt x="0" y="0"/>
                </a:lnTo>
                <a:lnTo>
                  <a:pt x="46" y="105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Rectangle 222">
            <a:extLst>
              <a:ext uri="{FF2B5EF4-FFF2-40B4-BE49-F238E27FC236}">
                <a16:creationId xmlns:a16="http://schemas.microsoft.com/office/drawing/2014/main" id="{679C3635-A662-5DA6-C221-2B433EA94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231" y="2754630"/>
            <a:ext cx="1135820" cy="23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498">
                <a:solidFill>
                  <a:srgbClr val="194894"/>
                </a:solidFill>
                <a:latin typeface="Univers LT Std 57 Cn" panose="020B0506020202050204" pitchFamily="34" charset="0"/>
              </a:rPr>
              <a:t>Environmental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6" name="Rectangle 223">
            <a:extLst>
              <a:ext uri="{FF2B5EF4-FFF2-40B4-BE49-F238E27FC236}">
                <a16:creationId xmlns:a16="http://schemas.microsoft.com/office/drawing/2014/main" id="{88B72941-F71F-9EF7-B395-B74BFEC6C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8122" y="2973840"/>
            <a:ext cx="1024844" cy="23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498">
                <a:solidFill>
                  <a:srgbClr val="194894"/>
                </a:solidFill>
                <a:latin typeface="Univers LT Std 57 Cn" panose="020B0506020202050204" pitchFamily="34" charset="0"/>
              </a:rPr>
              <a:t>sustainability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7" name="Freeform 224">
            <a:extLst>
              <a:ext uri="{FF2B5EF4-FFF2-40B4-BE49-F238E27FC236}">
                <a16:creationId xmlns:a16="http://schemas.microsoft.com/office/drawing/2014/main" id="{F7DE7715-D881-19DA-DCA9-B39E8B3D86D7}"/>
              </a:ext>
            </a:extLst>
          </p:cNvPr>
          <p:cNvSpPr>
            <a:spLocks/>
          </p:cNvSpPr>
          <p:nvPr/>
        </p:nvSpPr>
        <p:spPr bwMode="auto">
          <a:xfrm>
            <a:off x="9340521" y="4235809"/>
            <a:ext cx="152228" cy="129394"/>
          </a:xfrm>
          <a:custGeom>
            <a:avLst/>
            <a:gdLst>
              <a:gd name="T0" fmla="*/ 23 w 100"/>
              <a:gd name="T1" fmla="*/ 85 h 85"/>
              <a:gd name="T2" fmla="*/ 31 w 100"/>
              <a:gd name="T3" fmla="*/ 79 h 85"/>
              <a:gd name="T4" fmla="*/ 14 w 100"/>
              <a:gd name="T5" fmla="*/ 48 h 85"/>
              <a:gd name="T6" fmla="*/ 41 w 100"/>
              <a:gd name="T7" fmla="*/ 33 h 85"/>
              <a:gd name="T8" fmla="*/ 56 w 100"/>
              <a:gd name="T9" fmla="*/ 61 h 85"/>
              <a:gd name="T10" fmla="*/ 66 w 100"/>
              <a:gd name="T11" fmla="*/ 56 h 85"/>
              <a:gd name="T12" fmla="*/ 48 w 100"/>
              <a:gd name="T13" fmla="*/ 29 h 85"/>
              <a:gd name="T14" fmla="*/ 73 w 100"/>
              <a:gd name="T15" fmla="*/ 13 h 85"/>
              <a:gd name="T16" fmla="*/ 91 w 100"/>
              <a:gd name="T17" fmla="*/ 44 h 85"/>
              <a:gd name="T18" fmla="*/ 100 w 100"/>
              <a:gd name="T19" fmla="*/ 38 h 85"/>
              <a:gd name="T20" fmla="*/ 77 w 100"/>
              <a:gd name="T21" fmla="*/ 0 h 85"/>
              <a:gd name="T22" fmla="*/ 0 w 100"/>
              <a:gd name="T23" fmla="*/ 44 h 85"/>
              <a:gd name="T24" fmla="*/ 23 w 100"/>
              <a:gd name="T2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0" h="85">
                <a:moveTo>
                  <a:pt x="23" y="85"/>
                </a:moveTo>
                <a:lnTo>
                  <a:pt x="31" y="79"/>
                </a:lnTo>
                <a:lnTo>
                  <a:pt x="14" y="48"/>
                </a:lnTo>
                <a:lnTo>
                  <a:pt x="41" y="33"/>
                </a:lnTo>
                <a:lnTo>
                  <a:pt x="56" y="61"/>
                </a:lnTo>
                <a:lnTo>
                  <a:pt x="66" y="56"/>
                </a:lnTo>
                <a:lnTo>
                  <a:pt x="48" y="29"/>
                </a:lnTo>
                <a:lnTo>
                  <a:pt x="73" y="13"/>
                </a:lnTo>
                <a:lnTo>
                  <a:pt x="91" y="44"/>
                </a:lnTo>
                <a:lnTo>
                  <a:pt x="100" y="38"/>
                </a:lnTo>
                <a:lnTo>
                  <a:pt x="77" y="0"/>
                </a:lnTo>
                <a:lnTo>
                  <a:pt x="0" y="44"/>
                </a:lnTo>
                <a:lnTo>
                  <a:pt x="23" y="85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Freeform 225">
            <a:extLst>
              <a:ext uri="{FF2B5EF4-FFF2-40B4-BE49-F238E27FC236}">
                <a16:creationId xmlns:a16="http://schemas.microsoft.com/office/drawing/2014/main" id="{2716140A-A861-7F03-FBEB-FE2FF7D7E033}"/>
              </a:ext>
            </a:extLst>
          </p:cNvPr>
          <p:cNvSpPr>
            <a:spLocks/>
          </p:cNvSpPr>
          <p:nvPr/>
        </p:nvSpPr>
        <p:spPr bwMode="auto">
          <a:xfrm>
            <a:off x="9390756" y="4337801"/>
            <a:ext cx="105037" cy="100470"/>
          </a:xfrm>
          <a:custGeom>
            <a:avLst/>
            <a:gdLst>
              <a:gd name="T0" fmla="*/ 28 w 36"/>
              <a:gd name="T1" fmla="*/ 23 h 34"/>
              <a:gd name="T2" fmla="*/ 33 w 36"/>
              <a:gd name="T3" fmla="*/ 9 h 34"/>
              <a:gd name="T4" fmla="*/ 12 w 36"/>
              <a:gd name="T5" fmla="*/ 7 h 34"/>
              <a:gd name="T6" fmla="*/ 4 w 36"/>
              <a:gd name="T7" fmla="*/ 26 h 34"/>
              <a:gd name="T8" fmla="*/ 19 w 36"/>
              <a:gd name="T9" fmla="*/ 29 h 34"/>
              <a:gd name="T10" fmla="*/ 16 w 36"/>
              <a:gd name="T11" fmla="*/ 24 h 34"/>
              <a:gd name="T12" fmla="*/ 8 w 36"/>
              <a:gd name="T13" fmla="*/ 24 h 34"/>
              <a:gd name="T14" fmla="*/ 17 w 36"/>
              <a:gd name="T15" fmla="*/ 11 h 34"/>
              <a:gd name="T16" fmla="*/ 29 w 36"/>
              <a:gd name="T17" fmla="*/ 11 h 34"/>
              <a:gd name="T18" fmla="*/ 26 w 36"/>
              <a:gd name="T19" fmla="*/ 19 h 34"/>
              <a:gd name="T20" fmla="*/ 28 w 36"/>
              <a:gd name="T21" fmla="*/ 2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" h="34">
                <a:moveTo>
                  <a:pt x="28" y="23"/>
                </a:moveTo>
                <a:cubicBezTo>
                  <a:pt x="35" y="20"/>
                  <a:pt x="36" y="15"/>
                  <a:pt x="33" y="9"/>
                </a:cubicBezTo>
                <a:cubicBezTo>
                  <a:pt x="28" y="0"/>
                  <a:pt x="20" y="2"/>
                  <a:pt x="12" y="7"/>
                </a:cubicBezTo>
                <a:cubicBezTo>
                  <a:pt x="0" y="14"/>
                  <a:pt x="1" y="20"/>
                  <a:pt x="4" y="26"/>
                </a:cubicBezTo>
                <a:cubicBezTo>
                  <a:pt x="6" y="29"/>
                  <a:pt x="11" y="34"/>
                  <a:pt x="19" y="29"/>
                </a:cubicBezTo>
                <a:cubicBezTo>
                  <a:pt x="16" y="24"/>
                  <a:pt x="16" y="24"/>
                  <a:pt x="16" y="24"/>
                </a:cubicBezTo>
                <a:cubicBezTo>
                  <a:pt x="11" y="27"/>
                  <a:pt x="8" y="25"/>
                  <a:pt x="8" y="24"/>
                </a:cubicBezTo>
                <a:cubicBezTo>
                  <a:pt x="5" y="19"/>
                  <a:pt x="8" y="16"/>
                  <a:pt x="17" y="11"/>
                </a:cubicBezTo>
                <a:cubicBezTo>
                  <a:pt x="24" y="6"/>
                  <a:pt x="27" y="8"/>
                  <a:pt x="29" y="11"/>
                </a:cubicBezTo>
                <a:cubicBezTo>
                  <a:pt x="30" y="13"/>
                  <a:pt x="30" y="16"/>
                  <a:pt x="26" y="19"/>
                </a:cubicBezTo>
                <a:lnTo>
                  <a:pt x="28" y="23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Freeform 226">
            <a:extLst>
              <a:ext uri="{FF2B5EF4-FFF2-40B4-BE49-F238E27FC236}">
                <a16:creationId xmlns:a16="http://schemas.microsoft.com/office/drawing/2014/main" id="{8ABC1685-535D-FB16-AFE6-84DB640743B9}"/>
              </a:ext>
            </a:extLst>
          </p:cNvPr>
          <p:cNvSpPr>
            <a:spLocks noEditPoints="1"/>
          </p:cNvSpPr>
          <p:nvPr/>
        </p:nvSpPr>
        <p:spPr bwMode="auto">
          <a:xfrm>
            <a:off x="9434902" y="4413916"/>
            <a:ext cx="114171" cy="108082"/>
          </a:xfrm>
          <a:custGeom>
            <a:avLst/>
            <a:gdLst>
              <a:gd name="T0" fmla="*/ 8 w 39"/>
              <a:gd name="T1" fmla="*/ 25 h 37"/>
              <a:gd name="T2" fmla="*/ 17 w 39"/>
              <a:gd name="T3" fmla="*/ 12 h 37"/>
              <a:gd name="T4" fmla="*/ 30 w 39"/>
              <a:gd name="T5" fmla="*/ 12 h 37"/>
              <a:gd name="T6" fmla="*/ 24 w 39"/>
              <a:gd name="T7" fmla="*/ 24 h 37"/>
              <a:gd name="T8" fmla="*/ 8 w 39"/>
              <a:gd name="T9" fmla="*/ 25 h 37"/>
              <a:gd name="T10" fmla="*/ 4 w 39"/>
              <a:gd name="T11" fmla="*/ 27 h 37"/>
              <a:gd name="T12" fmla="*/ 25 w 39"/>
              <a:gd name="T13" fmla="*/ 29 h 37"/>
              <a:gd name="T14" fmla="*/ 33 w 39"/>
              <a:gd name="T15" fmla="*/ 10 h 37"/>
              <a:gd name="T16" fmla="*/ 12 w 39"/>
              <a:gd name="T17" fmla="*/ 8 h 37"/>
              <a:gd name="T18" fmla="*/ 4 w 39"/>
              <a:gd name="T19" fmla="*/ 2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37">
                <a:moveTo>
                  <a:pt x="8" y="25"/>
                </a:moveTo>
                <a:cubicBezTo>
                  <a:pt x="5" y="20"/>
                  <a:pt x="8" y="17"/>
                  <a:pt x="17" y="12"/>
                </a:cubicBezTo>
                <a:cubicBezTo>
                  <a:pt x="25" y="7"/>
                  <a:pt x="28" y="9"/>
                  <a:pt x="30" y="12"/>
                </a:cubicBezTo>
                <a:cubicBezTo>
                  <a:pt x="32" y="16"/>
                  <a:pt x="31" y="19"/>
                  <a:pt x="24" y="24"/>
                </a:cubicBezTo>
                <a:cubicBezTo>
                  <a:pt x="15" y="29"/>
                  <a:pt x="11" y="29"/>
                  <a:pt x="8" y="25"/>
                </a:cubicBezTo>
                <a:close/>
                <a:moveTo>
                  <a:pt x="4" y="27"/>
                </a:moveTo>
                <a:cubicBezTo>
                  <a:pt x="8" y="33"/>
                  <a:pt x="12" y="37"/>
                  <a:pt x="25" y="29"/>
                </a:cubicBezTo>
                <a:cubicBezTo>
                  <a:pt x="33" y="25"/>
                  <a:pt x="39" y="20"/>
                  <a:pt x="33" y="10"/>
                </a:cubicBezTo>
                <a:cubicBezTo>
                  <a:pt x="28" y="0"/>
                  <a:pt x="21" y="3"/>
                  <a:pt x="12" y="8"/>
                </a:cubicBezTo>
                <a:cubicBezTo>
                  <a:pt x="0" y="15"/>
                  <a:pt x="1" y="21"/>
                  <a:pt x="4" y="27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reeform 227">
            <a:extLst>
              <a:ext uri="{FF2B5EF4-FFF2-40B4-BE49-F238E27FC236}">
                <a16:creationId xmlns:a16="http://schemas.microsoft.com/office/drawing/2014/main" id="{4E4AF409-248B-B4FC-16CA-78B9181017E5}"/>
              </a:ext>
            </a:extLst>
          </p:cNvPr>
          <p:cNvSpPr>
            <a:spLocks/>
          </p:cNvSpPr>
          <p:nvPr/>
        </p:nvSpPr>
        <p:spPr bwMode="auto">
          <a:xfrm>
            <a:off x="9479050" y="4496120"/>
            <a:ext cx="112648" cy="105037"/>
          </a:xfrm>
          <a:custGeom>
            <a:avLst/>
            <a:gdLst>
              <a:gd name="T0" fmla="*/ 11 w 39"/>
              <a:gd name="T1" fmla="*/ 36 h 36"/>
              <a:gd name="T2" fmla="*/ 31 w 39"/>
              <a:gd name="T3" fmla="*/ 25 h 36"/>
              <a:gd name="T4" fmla="*/ 36 w 39"/>
              <a:gd name="T5" fmla="*/ 12 h 36"/>
              <a:gd name="T6" fmla="*/ 27 w 39"/>
              <a:gd name="T7" fmla="*/ 7 h 36"/>
              <a:gd name="T8" fmla="*/ 27 w 39"/>
              <a:gd name="T9" fmla="*/ 7 h 36"/>
              <a:gd name="T10" fmla="*/ 31 w 39"/>
              <a:gd name="T11" fmla="*/ 5 h 36"/>
              <a:gd name="T12" fmla="*/ 28 w 39"/>
              <a:gd name="T13" fmla="*/ 0 h 36"/>
              <a:gd name="T14" fmla="*/ 22 w 39"/>
              <a:gd name="T15" fmla="*/ 4 h 36"/>
              <a:gd name="T16" fmla="*/ 0 w 39"/>
              <a:gd name="T17" fmla="*/ 16 h 36"/>
              <a:gd name="T18" fmla="*/ 3 w 39"/>
              <a:gd name="T19" fmla="*/ 21 h 36"/>
              <a:gd name="T20" fmla="*/ 19 w 39"/>
              <a:gd name="T21" fmla="*/ 12 h 36"/>
              <a:gd name="T22" fmla="*/ 31 w 39"/>
              <a:gd name="T23" fmla="*/ 12 h 36"/>
              <a:gd name="T24" fmla="*/ 28 w 39"/>
              <a:gd name="T25" fmla="*/ 21 h 36"/>
              <a:gd name="T26" fmla="*/ 9 w 39"/>
              <a:gd name="T27" fmla="*/ 32 h 36"/>
              <a:gd name="T28" fmla="*/ 11 w 39"/>
              <a:gd name="T2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9" h="36">
                <a:moveTo>
                  <a:pt x="11" y="36"/>
                </a:moveTo>
                <a:cubicBezTo>
                  <a:pt x="31" y="25"/>
                  <a:pt x="31" y="25"/>
                  <a:pt x="31" y="25"/>
                </a:cubicBezTo>
                <a:cubicBezTo>
                  <a:pt x="36" y="22"/>
                  <a:pt x="39" y="18"/>
                  <a:pt x="36" y="12"/>
                </a:cubicBezTo>
                <a:cubicBezTo>
                  <a:pt x="34" y="9"/>
                  <a:pt x="31" y="7"/>
                  <a:pt x="27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31" y="5"/>
                  <a:pt x="31" y="5"/>
                  <a:pt x="31" y="5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1"/>
                  <a:pt x="24" y="3"/>
                  <a:pt x="22" y="4"/>
                </a:cubicBezTo>
                <a:cubicBezTo>
                  <a:pt x="0" y="16"/>
                  <a:pt x="0" y="16"/>
                  <a:pt x="0" y="16"/>
                </a:cubicBezTo>
                <a:cubicBezTo>
                  <a:pt x="3" y="21"/>
                  <a:pt x="3" y="21"/>
                  <a:pt x="3" y="21"/>
                </a:cubicBezTo>
                <a:cubicBezTo>
                  <a:pt x="19" y="12"/>
                  <a:pt x="19" y="12"/>
                  <a:pt x="19" y="12"/>
                </a:cubicBezTo>
                <a:cubicBezTo>
                  <a:pt x="23" y="9"/>
                  <a:pt x="28" y="7"/>
                  <a:pt x="31" y="12"/>
                </a:cubicBezTo>
                <a:cubicBezTo>
                  <a:pt x="33" y="16"/>
                  <a:pt x="31" y="19"/>
                  <a:pt x="28" y="21"/>
                </a:cubicBezTo>
                <a:cubicBezTo>
                  <a:pt x="9" y="32"/>
                  <a:pt x="9" y="32"/>
                  <a:pt x="9" y="32"/>
                </a:cubicBezTo>
                <a:lnTo>
                  <a:pt x="11" y="36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Freeform 228">
            <a:extLst>
              <a:ext uri="{FF2B5EF4-FFF2-40B4-BE49-F238E27FC236}">
                <a16:creationId xmlns:a16="http://schemas.microsoft.com/office/drawing/2014/main" id="{3330C89C-44C0-AB7F-05E5-27C397A7C194}"/>
              </a:ext>
            </a:extLst>
          </p:cNvPr>
          <p:cNvSpPr>
            <a:spLocks noEditPoints="1"/>
          </p:cNvSpPr>
          <p:nvPr/>
        </p:nvSpPr>
        <p:spPr bwMode="auto">
          <a:xfrm>
            <a:off x="9527762" y="4578323"/>
            <a:ext cx="114171" cy="105037"/>
          </a:xfrm>
          <a:custGeom>
            <a:avLst/>
            <a:gdLst>
              <a:gd name="T0" fmla="*/ 8 w 39"/>
              <a:gd name="T1" fmla="*/ 24 h 36"/>
              <a:gd name="T2" fmla="*/ 17 w 39"/>
              <a:gd name="T3" fmla="*/ 11 h 36"/>
              <a:gd name="T4" fmla="*/ 29 w 39"/>
              <a:gd name="T5" fmla="*/ 12 h 36"/>
              <a:gd name="T6" fmla="*/ 23 w 39"/>
              <a:gd name="T7" fmla="*/ 23 h 36"/>
              <a:gd name="T8" fmla="*/ 8 w 39"/>
              <a:gd name="T9" fmla="*/ 24 h 36"/>
              <a:gd name="T10" fmla="*/ 4 w 39"/>
              <a:gd name="T11" fmla="*/ 26 h 36"/>
              <a:gd name="T12" fmla="*/ 24 w 39"/>
              <a:gd name="T13" fmla="*/ 29 h 36"/>
              <a:gd name="T14" fmla="*/ 33 w 39"/>
              <a:gd name="T15" fmla="*/ 10 h 36"/>
              <a:gd name="T16" fmla="*/ 12 w 39"/>
              <a:gd name="T17" fmla="*/ 8 h 36"/>
              <a:gd name="T18" fmla="*/ 4 w 39"/>
              <a:gd name="T19" fmla="*/ 2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36">
                <a:moveTo>
                  <a:pt x="8" y="24"/>
                </a:moveTo>
                <a:cubicBezTo>
                  <a:pt x="5" y="20"/>
                  <a:pt x="8" y="17"/>
                  <a:pt x="17" y="11"/>
                </a:cubicBezTo>
                <a:cubicBezTo>
                  <a:pt x="24" y="7"/>
                  <a:pt x="27" y="8"/>
                  <a:pt x="29" y="12"/>
                </a:cubicBezTo>
                <a:cubicBezTo>
                  <a:pt x="31" y="15"/>
                  <a:pt x="31" y="19"/>
                  <a:pt x="23" y="23"/>
                </a:cubicBezTo>
                <a:cubicBezTo>
                  <a:pt x="14" y="28"/>
                  <a:pt x="10" y="29"/>
                  <a:pt x="8" y="24"/>
                </a:cubicBezTo>
                <a:close/>
                <a:moveTo>
                  <a:pt x="4" y="26"/>
                </a:moveTo>
                <a:cubicBezTo>
                  <a:pt x="7" y="32"/>
                  <a:pt x="12" y="36"/>
                  <a:pt x="24" y="29"/>
                </a:cubicBezTo>
                <a:cubicBezTo>
                  <a:pt x="32" y="24"/>
                  <a:pt x="39" y="20"/>
                  <a:pt x="33" y="10"/>
                </a:cubicBezTo>
                <a:cubicBezTo>
                  <a:pt x="28" y="0"/>
                  <a:pt x="20" y="3"/>
                  <a:pt x="12" y="8"/>
                </a:cubicBezTo>
                <a:cubicBezTo>
                  <a:pt x="0" y="15"/>
                  <a:pt x="1" y="20"/>
                  <a:pt x="4" y="26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Freeform 229">
            <a:extLst>
              <a:ext uri="{FF2B5EF4-FFF2-40B4-BE49-F238E27FC236}">
                <a16:creationId xmlns:a16="http://schemas.microsoft.com/office/drawing/2014/main" id="{C98E312C-A752-9C84-D64B-912646302EB2}"/>
              </a:ext>
            </a:extLst>
          </p:cNvPr>
          <p:cNvSpPr>
            <a:spLocks/>
          </p:cNvSpPr>
          <p:nvPr/>
        </p:nvSpPr>
        <p:spPr bwMode="auto">
          <a:xfrm>
            <a:off x="9571906" y="4657481"/>
            <a:ext cx="133961" cy="143095"/>
          </a:xfrm>
          <a:custGeom>
            <a:avLst/>
            <a:gdLst>
              <a:gd name="T0" fmla="*/ 10 w 46"/>
              <a:gd name="T1" fmla="*/ 35 h 49"/>
              <a:gd name="T2" fmla="*/ 29 w 46"/>
              <a:gd name="T3" fmla="*/ 25 h 49"/>
              <a:gd name="T4" fmla="*/ 35 w 46"/>
              <a:gd name="T5" fmla="*/ 23 h 49"/>
              <a:gd name="T6" fmla="*/ 38 w 46"/>
              <a:gd name="T7" fmla="*/ 26 h 49"/>
              <a:gd name="T8" fmla="*/ 35 w 46"/>
              <a:gd name="T9" fmla="*/ 34 h 49"/>
              <a:gd name="T10" fmla="*/ 16 w 46"/>
              <a:gd name="T11" fmla="*/ 45 h 49"/>
              <a:gd name="T12" fmla="*/ 18 w 46"/>
              <a:gd name="T13" fmla="*/ 49 h 49"/>
              <a:gd name="T14" fmla="*/ 40 w 46"/>
              <a:gd name="T15" fmla="*/ 37 h 49"/>
              <a:gd name="T16" fmla="*/ 42 w 46"/>
              <a:gd name="T17" fmla="*/ 25 h 49"/>
              <a:gd name="T18" fmla="*/ 35 w 46"/>
              <a:gd name="T19" fmla="*/ 21 h 49"/>
              <a:gd name="T20" fmla="*/ 35 w 46"/>
              <a:gd name="T21" fmla="*/ 12 h 49"/>
              <a:gd name="T22" fmla="*/ 27 w 46"/>
              <a:gd name="T23" fmla="*/ 7 h 49"/>
              <a:gd name="T24" fmla="*/ 27 w 46"/>
              <a:gd name="T25" fmla="*/ 7 h 49"/>
              <a:gd name="T26" fmla="*/ 30 w 46"/>
              <a:gd name="T27" fmla="*/ 5 h 49"/>
              <a:gd name="T28" fmla="*/ 28 w 46"/>
              <a:gd name="T29" fmla="*/ 0 h 49"/>
              <a:gd name="T30" fmla="*/ 22 w 46"/>
              <a:gd name="T31" fmla="*/ 4 h 49"/>
              <a:gd name="T32" fmla="*/ 0 w 46"/>
              <a:gd name="T33" fmla="*/ 17 h 49"/>
              <a:gd name="T34" fmla="*/ 2 w 46"/>
              <a:gd name="T35" fmla="*/ 21 h 49"/>
              <a:gd name="T36" fmla="*/ 21 w 46"/>
              <a:gd name="T37" fmla="*/ 11 h 49"/>
              <a:gd name="T38" fmla="*/ 26 w 46"/>
              <a:gd name="T39" fmla="*/ 9 h 49"/>
              <a:gd name="T40" fmla="*/ 30 w 46"/>
              <a:gd name="T41" fmla="*/ 12 h 49"/>
              <a:gd name="T42" fmla="*/ 27 w 46"/>
              <a:gd name="T43" fmla="*/ 20 h 49"/>
              <a:gd name="T44" fmla="*/ 8 w 46"/>
              <a:gd name="T45" fmla="*/ 31 h 49"/>
              <a:gd name="T46" fmla="*/ 10 w 46"/>
              <a:gd name="T47" fmla="*/ 3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" h="49">
                <a:moveTo>
                  <a:pt x="10" y="35"/>
                </a:moveTo>
                <a:cubicBezTo>
                  <a:pt x="29" y="25"/>
                  <a:pt x="29" y="25"/>
                  <a:pt x="29" y="25"/>
                </a:cubicBezTo>
                <a:cubicBezTo>
                  <a:pt x="30" y="24"/>
                  <a:pt x="33" y="23"/>
                  <a:pt x="35" y="23"/>
                </a:cubicBezTo>
                <a:cubicBezTo>
                  <a:pt x="37" y="24"/>
                  <a:pt x="37" y="24"/>
                  <a:pt x="38" y="26"/>
                </a:cubicBezTo>
                <a:cubicBezTo>
                  <a:pt x="40" y="30"/>
                  <a:pt x="38" y="32"/>
                  <a:pt x="35" y="34"/>
                </a:cubicBezTo>
                <a:cubicBezTo>
                  <a:pt x="16" y="45"/>
                  <a:pt x="16" y="45"/>
                  <a:pt x="16" y="45"/>
                </a:cubicBezTo>
                <a:cubicBezTo>
                  <a:pt x="18" y="49"/>
                  <a:pt x="18" y="49"/>
                  <a:pt x="18" y="49"/>
                </a:cubicBezTo>
                <a:cubicBezTo>
                  <a:pt x="40" y="37"/>
                  <a:pt x="40" y="37"/>
                  <a:pt x="40" y="37"/>
                </a:cubicBezTo>
                <a:cubicBezTo>
                  <a:pt x="46" y="33"/>
                  <a:pt x="44" y="28"/>
                  <a:pt x="42" y="25"/>
                </a:cubicBezTo>
                <a:cubicBezTo>
                  <a:pt x="41" y="23"/>
                  <a:pt x="39" y="21"/>
                  <a:pt x="35" y="21"/>
                </a:cubicBezTo>
                <a:cubicBezTo>
                  <a:pt x="37" y="18"/>
                  <a:pt x="36" y="15"/>
                  <a:pt x="35" y="12"/>
                </a:cubicBezTo>
                <a:cubicBezTo>
                  <a:pt x="33" y="9"/>
                  <a:pt x="31" y="7"/>
                  <a:pt x="27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30" y="5"/>
                  <a:pt x="30" y="5"/>
                  <a:pt x="30" y="5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2"/>
                  <a:pt x="24" y="3"/>
                  <a:pt x="22" y="4"/>
                </a:cubicBezTo>
                <a:cubicBezTo>
                  <a:pt x="0" y="17"/>
                  <a:pt x="0" y="17"/>
                  <a:pt x="0" y="17"/>
                </a:cubicBezTo>
                <a:cubicBezTo>
                  <a:pt x="2" y="21"/>
                  <a:pt x="2" y="21"/>
                  <a:pt x="2" y="21"/>
                </a:cubicBezTo>
                <a:cubicBezTo>
                  <a:pt x="21" y="11"/>
                  <a:pt x="21" y="11"/>
                  <a:pt x="21" y="11"/>
                </a:cubicBezTo>
                <a:cubicBezTo>
                  <a:pt x="22" y="10"/>
                  <a:pt x="24" y="9"/>
                  <a:pt x="26" y="9"/>
                </a:cubicBezTo>
                <a:cubicBezTo>
                  <a:pt x="27" y="9"/>
                  <a:pt x="29" y="11"/>
                  <a:pt x="30" y="12"/>
                </a:cubicBezTo>
                <a:cubicBezTo>
                  <a:pt x="32" y="16"/>
                  <a:pt x="30" y="18"/>
                  <a:pt x="27" y="20"/>
                </a:cubicBezTo>
                <a:cubicBezTo>
                  <a:pt x="8" y="31"/>
                  <a:pt x="8" y="31"/>
                  <a:pt x="8" y="31"/>
                </a:cubicBezTo>
                <a:lnTo>
                  <a:pt x="10" y="35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Freeform 230">
            <a:extLst>
              <a:ext uri="{FF2B5EF4-FFF2-40B4-BE49-F238E27FC236}">
                <a16:creationId xmlns:a16="http://schemas.microsoft.com/office/drawing/2014/main" id="{8A85F54C-7803-BA1F-61AD-370DEA208576}"/>
              </a:ext>
            </a:extLst>
          </p:cNvPr>
          <p:cNvSpPr>
            <a:spLocks noEditPoints="1"/>
          </p:cNvSpPr>
          <p:nvPr/>
        </p:nvSpPr>
        <p:spPr bwMode="auto">
          <a:xfrm>
            <a:off x="9638889" y="4756429"/>
            <a:ext cx="123304" cy="82203"/>
          </a:xfrm>
          <a:custGeom>
            <a:avLst/>
            <a:gdLst>
              <a:gd name="T0" fmla="*/ 58 w 81"/>
              <a:gd name="T1" fmla="*/ 23 h 54"/>
              <a:gd name="T2" fmla="*/ 54 w 81"/>
              <a:gd name="T3" fmla="*/ 14 h 54"/>
              <a:gd name="T4" fmla="*/ 0 w 81"/>
              <a:gd name="T5" fmla="*/ 45 h 54"/>
              <a:gd name="T6" fmla="*/ 4 w 81"/>
              <a:gd name="T7" fmla="*/ 54 h 54"/>
              <a:gd name="T8" fmla="*/ 58 w 81"/>
              <a:gd name="T9" fmla="*/ 23 h 54"/>
              <a:gd name="T10" fmla="*/ 67 w 81"/>
              <a:gd name="T11" fmla="*/ 6 h 54"/>
              <a:gd name="T12" fmla="*/ 73 w 81"/>
              <a:gd name="T13" fmla="*/ 16 h 54"/>
              <a:gd name="T14" fmla="*/ 81 w 81"/>
              <a:gd name="T15" fmla="*/ 10 h 54"/>
              <a:gd name="T16" fmla="*/ 77 w 81"/>
              <a:gd name="T17" fmla="*/ 0 h 54"/>
              <a:gd name="T18" fmla="*/ 67 w 81"/>
              <a:gd name="T19" fmla="*/ 6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" h="54">
                <a:moveTo>
                  <a:pt x="58" y="23"/>
                </a:moveTo>
                <a:lnTo>
                  <a:pt x="54" y="14"/>
                </a:lnTo>
                <a:lnTo>
                  <a:pt x="0" y="45"/>
                </a:lnTo>
                <a:lnTo>
                  <a:pt x="4" y="54"/>
                </a:lnTo>
                <a:lnTo>
                  <a:pt x="58" y="23"/>
                </a:lnTo>
                <a:close/>
                <a:moveTo>
                  <a:pt x="67" y="6"/>
                </a:moveTo>
                <a:lnTo>
                  <a:pt x="73" y="16"/>
                </a:lnTo>
                <a:lnTo>
                  <a:pt x="81" y="10"/>
                </a:lnTo>
                <a:lnTo>
                  <a:pt x="77" y="0"/>
                </a:lnTo>
                <a:lnTo>
                  <a:pt x="67" y="6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reeform 231">
            <a:extLst>
              <a:ext uri="{FF2B5EF4-FFF2-40B4-BE49-F238E27FC236}">
                <a16:creationId xmlns:a16="http://schemas.microsoft.com/office/drawing/2014/main" id="{8C8407EC-6510-6E79-A6D1-E9B36314BFED}"/>
              </a:ext>
            </a:extLst>
          </p:cNvPr>
          <p:cNvSpPr>
            <a:spLocks/>
          </p:cNvSpPr>
          <p:nvPr/>
        </p:nvSpPr>
        <p:spPr bwMode="auto">
          <a:xfrm>
            <a:off x="9663245" y="4815798"/>
            <a:ext cx="108082" cy="98948"/>
          </a:xfrm>
          <a:custGeom>
            <a:avLst/>
            <a:gdLst>
              <a:gd name="T0" fmla="*/ 29 w 37"/>
              <a:gd name="T1" fmla="*/ 24 h 34"/>
              <a:gd name="T2" fmla="*/ 33 w 37"/>
              <a:gd name="T3" fmla="*/ 10 h 34"/>
              <a:gd name="T4" fmla="*/ 12 w 37"/>
              <a:gd name="T5" fmla="*/ 8 h 34"/>
              <a:gd name="T6" fmla="*/ 4 w 37"/>
              <a:gd name="T7" fmla="*/ 27 h 34"/>
              <a:gd name="T8" fmla="*/ 19 w 37"/>
              <a:gd name="T9" fmla="*/ 30 h 34"/>
              <a:gd name="T10" fmla="*/ 17 w 37"/>
              <a:gd name="T11" fmla="*/ 25 h 34"/>
              <a:gd name="T12" fmla="*/ 8 w 37"/>
              <a:gd name="T13" fmla="*/ 24 h 34"/>
              <a:gd name="T14" fmla="*/ 17 w 37"/>
              <a:gd name="T15" fmla="*/ 11 h 34"/>
              <a:gd name="T16" fmla="*/ 30 w 37"/>
              <a:gd name="T17" fmla="*/ 12 h 34"/>
              <a:gd name="T18" fmla="*/ 26 w 37"/>
              <a:gd name="T19" fmla="*/ 19 h 34"/>
              <a:gd name="T20" fmla="*/ 29 w 37"/>
              <a:gd name="T21" fmla="*/ 2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" h="34">
                <a:moveTo>
                  <a:pt x="29" y="24"/>
                </a:moveTo>
                <a:cubicBezTo>
                  <a:pt x="35" y="21"/>
                  <a:pt x="37" y="16"/>
                  <a:pt x="33" y="10"/>
                </a:cubicBezTo>
                <a:cubicBezTo>
                  <a:pt x="28" y="0"/>
                  <a:pt x="21" y="3"/>
                  <a:pt x="12" y="8"/>
                </a:cubicBezTo>
                <a:cubicBezTo>
                  <a:pt x="0" y="15"/>
                  <a:pt x="1" y="21"/>
                  <a:pt x="4" y="27"/>
                </a:cubicBezTo>
                <a:cubicBezTo>
                  <a:pt x="6" y="30"/>
                  <a:pt x="11" y="34"/>
                  <a:pt x="19" y="30"/>
                </a:cubicBezTo>
                <a:cubicBezTo>
                  <a:pt x="17" y="25"/>
                  <a:pt x="17" y="25"/>
                  <a:pt x="17" y="25"/>
                </a:cubicBezTo>
                <a:cubicBezTo>
                  <a:pt x="12" y="28"/>
                  <a:pt x="9" y="26"/>
                  <a:pt x="8" y="24"/>
                </a:cubicBezTo>
                <a:cubicBezTo>
                  <a:pt x="5" y="20"/>
                  <a:pt x="8" y="17"/>
                  <a:pt x="17" y="11"/>
                </a:cubicBezTo>
                <a:cubicBezTo>
                  <a:pt x="25" y="7"/>
                  <a:pt x="28" y="9"/>
                  <a:pt x="30" y="12"/>
                </a:cubicBezTo>
                <a:cubicBezTo>
                  <a:pt x="31" y="14"/>
                  <a:pt x="31" y="17"/>
                  <a:pt x="26" y="19"/>
                </a:cubicBezTo>
                <a:lnTo>
                  <a:pt x="29" y="2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reeform 232">
            <a:extLst>
              <a:ext uri="{FF2B5EF4-FFF2-40B4-BE49-F238E27FC236}">
                <a16:creationId xmlns:a16="http://schemas.microsoft.com/office/drawing/2014/main" id="{BD57BCBE-4D35-3CC7-2FEA-81E0327228F5}"/>
              </a:ext>
            </a:extLst>
          </p:cNvPr>
          <p:cNvSpPr>
            <a:spLocks noEditPoints="1"/>
          </p:cNvSpPr>
          <p:nvPr/>
        </p:nvSpPr>
        <p:spPr bwMode="auto">
          <a:xfrm>
            <a:off x="9106088" y="4279955"/>
            <a:ext cx="147662" cy="105037"/>
          </a:xfrm>
          <a:custGeom>
            <a:avLst/>
            <a:gdLst>
              <a:gd name="T0" fmla="*/ 23 w 50"/>
              <a:gd name="T1" fmla="*/ 23 h 36"/>
              <a:gd name="T2" fmla="*/ 8 w 50"/>
              <a:gd name="T3" fmla="*/ 25 h 36"/>
              <a:gd name="T4" fmla="*/ 15 w 50"/>
              <a:gd name="T5" fmla="*/ 13 h 36"/>
              <a:gd name="T6" fmla="*/ 29 w 50"/>
              <a:gd name="T7" fmla="*/ 12 h 36"/>
              <a:gd name="T8" fmla="*/ 23 w 50"/>
              <a:gd name="T9" fmla="*/ 23 h 36"/>
              <a:gd name="T10" fmla="*/ 33 w 50"/>
              <a:gd name="T11" fmla="*/ 17 h 36"/>
              <a:gd name="T12" fmla="*/ 33 w 50"/>
              <a:gd name="T13" fmla="*/ 17 h 36"/>
              <a:gd name="T14" fmla="*/ 33 w 50"/>
              <a:gd name="T15" fmla="*/ 9 h 36"/>
              <a:gd name="T16" fmla="*/ 12 w 50"/>
              <a:gd name="T17" fmla="*/ 9 h 36"/>
              <a:gd name="T18" fmla="*/ 3 w 50"/>
              <a:gd name="T19" fmla="*/ 26 h 36"/>
              <a:gd name="T20" fmla="*/ 11 w 50"/>
              <a:gd name="T21" fmla="*/ 30 h 36"/>
              <a:gd name="T22" fmla="*/ 11 w 50"/>
              <a:gd name="T23" fmla="*/ 30 h 36"/>
              <a:gd name="T24" fmla="*/ 8 w 50"/>
              <a:gd name="T25" fmla="*/ 32 h 36"/>
              <a:gd name="T26" fmla="*/ 10 w 50"/>
              <a:gd name="T27" fmla="*/ 36 h 36"/>
              <a:gd name="T28" fmla="*/ 50 w 50"/>
              <a:gd name="T29" fmla="*/ 14 h 36"/>
              <a:gd name="T30" fmla="*/ 48 w 50"/>
              <a:gd name="T31" fmla="*/ 9 h 36"/>
              <a:gd name="T32" fmla="*/ 33 w 50"/>
              <a:gd name="T33" fmla="*/ 17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0" h="36">
                <a:moveTo>
                  <a:pt x="23" y="23"/>
                </a:moveTo>
                <a:cubicBezTo>
                  <a:pt x="17" y="26"/>
                  <a:pt x="11" y="30"/>
                  <a:pt x="8" y="25"/>
                </a:cubicBezTo>
                <a:cubicBezTo>
                  <a:pt x="5" y="19"/>
                  <a:pt x="11" y="16"/>
                  <a:pt x="15" y="13"/>
                </a:cubicBezTo>
                <a:cubicBezTo>
                  <a:pt x="22" y="9"/>
                  <a:pt x="27" y="8"/>
                  <a:pt x="29" y="12"/>
                </a:cubicBezTo>
                <a:cubicBezTo>
                  <a:pt x="32" y="17"/>
                  <a:pt x="26" y="21"/>
                  <a:pt x="23" y="23"/>
                </a:cubicBezTo>
                <a:close/>
                <a:moveTo>
                  <a:pt x="33" y="17"/>
                </a:moveTo>
                <a:cubicBezTo>
                  <a:pt x="33" y="17"/>
                  <a:pt x="33" y="17"/>
                  <a:pt x="33" y="17"/>
                </a:cubicBezTo>
                <a:cubicBezTo>
                  <a:pt x="34" y="14"/>
                  <a:pt x="34" y="12"/>
                  <a:pt x="33" y="9"/>
                </a:cubicBezTo>
                <a:cubicBezTo>
                  <a:pt x="27" y="0"/>
                  <a:pt x="19" y="5"/>
                  <a:pt x="12" y="9"/>
                </a:cubicBezTo>
                <a:cubicBezTo>
                  <a:pt x="0" y="16"/>
                  <a:pt x="1" y="21"/>
                  <a:pt x="3" y="26"/>
                </a:cubicBezTo>
                <a:cubicBezTo>
                  <a:pt x="5" y="29"/>
                  <a:pt x="7" y="30"/>
                  <a:pt x="11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8" y="32"/>
                  <a:pt x="8" y="32"/>
                  <a:pt x="8" y="32"/>
                </a:cubicBezTo>
                <a:cubicBezTo>
                  <a:pt x="10" y="36"/>
                  <a:pt x="10" y="36"/>
                  <a:pt x="10" y="36"/>
                </a:cubicBezTo>
                <a:cubicBezTo>
                  <a:pt x="50" y="14"/>
                  <a:pt x="50" y="14"/>
                  <a:pt x="50" y="14"/>
                </a:cubicBezTo>
                <a:cubicBezTo>
                  <a:pt x="48" y="9"/>
                  <a:pt x="48" y="9"/>
                  <a:pt x="48" y="9"/>
                </a:cubicBezTo>
                <a:lnTo>
                  <a:pt x="33" y="17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reeform 233">
            <a:extLst>
              <a:ext uri="{FF2B5EF4-FFF2-40B4-BE49-F238E27FC236}">
                <a16:creationId xmlns:a16="http://schemas.microsoft.com/office/drawing/2014/main" id="{33307C96-2711-E35E-73B8-8761EEFB0DC0}"/>
              </a:ext>
            </a:extLst>
          </p:cNvPr>
          <p:cNvSpPr>
            <a:spLocks noEditPoints="1"/>
          </p:cNvSpPr>
          <p:nvPr/>
        </p:nvSpPr>
        <p:spPr bwMode="auto">
          <a:xfrm>
            <a:off x="9153281" y="4365203"/>
            <a:ext cx="111126" cy="101993"/>
          </a:xfrm>
          <a:custGeom>
            <a:avLst/>
            <a:gdLst>
              <a:gd name="T0" fmla="*/ 17 w 38"/>
              <a:gd name="T1" fmla="*/ 11 h 35"/>
              <a:gd name="T2" fmla="*/ 30 w 38"/>
              <a:gd name="T3" fmla="*/ 11 h 35"/>
              <a:gd name="T4" fmla="*/ 24 w 38"/>
              <a:gd name="T5" fmla="*/ 22 h 35"/>
              <a:gd name="T6" fmla="*/ 17 w 38"/>
              <a:gd name="T7" fmla="*/ 11 h 35"/>
              <a:gd name="T8" fmla="*/ 23 w 38"/>
              <a:gd name="T9" fmla="*/ 29 h 35"/>
              <a:gd name="T10" fmla="*/ 25 w 38"/>
              <a:gd name="T11" fmla="*/ 28 h 35"/>
              <a:gd name="T12" fmla="*/ 33 w 38"/>
              <a:gd name="T13" fmla="*/ 10 h 35"/>
              <a:gd name="T14" fmla="*/ 12 w 38"/>
              <a:gd name="T15" fmla="*/ 8 h 35"/>
              <a:gd name="T16" fmla="*/ 4 w 38"/>
              <a:gd name="T17" fmla="*/ 26 h 35"/>
              <a:gd name="T18" fmla="*/ 19 w 38"/>
              <a:gd name="T19" fmla="*/ 31 h 35"/>
              <a:gd name="T20" fmla="*/ 16 w 38"/>
              <a:gd name="T21" fmla="*/ 26 h 35"/>
              <a:gd name="T22" fmla="*/ 8 w 38"/>
              <a:gd name="T23" fmla="*/ 24 h 35"/>
              <a:gd name="T24" fmla="*/ 14 w 38"/>
              <a:gd name="T25" fmla="*/ 13 h 35"/>
              <a:gd name="T26" fmla="*/ 23 w 38"/>
              <a:gd name="T27" fmla="*/ 29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35">
                <a:moveTo>
                  <a:pt x="17" y="11"/>
                </a:moveTo>
                <a:cubicBezTo>
                  <a:pt x="25" y="7"/>
                  <a:pt x="28" y="8"/>
                  <a:pt x="30" y="11"/>
                </a:cubicBezTo>
                <a:cubicBezTo>
                  <a:pt x="32" y="15"/>
                  <a:pt x="32" y="17"/>
                  <a:pt x="24" y="22"/>
                </a:cubicBezTo>
                <a:lnTo>
                  <a:pt x="17" y="11"/>
                </a:lnTo>
                <a:close/>
                <a:moveTo>
                  <a:pt x="23" y="29"/>
                </a:moveTo>
                <a:cubicBezTo>
                  <a:pt x="25" y="28"/>
                  <a:pt x="25" y="28"/>
                  <a:pt x="25" y="28"/>
                </a:cubicBezTo>
                <a:cubicBezTo>
                  <a:pt x="35" y="22"/>
                  <a:pt x="38" y="18"/>
                  <a:pt x="33" y="10"/>
                </a:cubicBezTo>
                <a:cubicBezTo>
                  <a:pt x="28" y="0"/>
                  <a:pt x="21" y="3"/>
                  <a:pt x="12" y="8"/>
                </a:cubicBezTo>
                <a:cubicBezTo>
                  <a:pt x="0" y="15"/>
                  <a:pt x="1" y="20"/>
                  <a:pt x="4" y="26"/>
                </a:cubicBezTo>
                <a:cubicBezTo>
                  <a:pt x="8" y="32"/>
                  <a:pt x="13" y="35"/>
                  <a:pt x="19" y="31"/>
                </a:cubicBezTo>
                <a:cubicBezTo>
                  <a:pt x="16" y="26"/>
                  <a:pt x="16" y="26"/>
                  <a:pt x="16" y="26"/>
                </a:cubicBezTo>
                <a:cubicBezTo>
                  <a:pt x="13" y="27"/>
                  <a:pt x="10" y="27"/>
                  <a:pt x="8" y="24"/>
                </a:cubicBezTo>
                <a:cubicBezTo>
                  <a:pt x="6" y="21"/>
                  <a:pt x="6" y="18"/>
                  <a:pt x="14" y="13"/>
                </a:cubicBezTo>
                <a:lnTo>
                  <a:pt x="23" y="29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reeform 234">
            <a:extLst>
              <a:ext uri="{FF2B5EF4-FFF2-40B4-BE49-F238E27FC236}">
                <a16:creationId xmlns:a16="http://schemas.microsoft.com/office/drawing/2014/main" id="{AC8F7F5A-1904-BE87-F9A3-BACA916E18AE}"/>
              </a:ext>
            </a:extLst>
          </p:cNvPr>
          <p:cNvSpPr>
            <a:spLocks/>
          </p:cNvSpPr>
          <p:nvPr/>
        </p:nvSpPr>
        <p:spPr bwMode="auto">
          <a:xfrm>
            <a:off x="9206561" y="4435227"/>
            <a:ext cx="105037" cy="89815"/>
          </a:xfrm>
          <a:custGeom>
            <a:avLst/>
            <a:gdLst>
              <a:gd name="T0" fmla="*/ 0 w 69"/>
              <a:gd name="T1" fmla="*/ 48 h 59"/>
              <a:gd name="T2" fmla="*/ 6 w 69"/>
              <a:gd name="T3" fmla="*/ 59 h 59"/>
              <a:gd name="T4" fmla="*/ 69 w 69"/>
              <a:gd name="T5" fmla="*/ 44 h 59"/>
              <a:gd name="T6" fmla="*/ 63 w 69"/>
              <a:gd name="T7" fmla="*/ 36 h 59"/>
              <a:gd name="T8" fmla="*/ 11 w 69"/>
              <a:gd name="T9" fmla="*/ 48 h 59"/>
              <a:gd name="T10" fmla="*/ 11 w 69"/>
              <a:gd name="T11" fmla="*/ 48 h 59"/>
              <a:gd name="T12" fmla="*/ 50 w 69"/>
              <a:gd name="T13" fmla="*/ 11 h 59"/>
              <a:gd name="T14" fmla="*/ 44 w 69"/>
              <a:gd name="T15" fmla="*/ 0 h 59"/>
              <a:gd name="T16" fmla="*/ 0 w 69"/>
              <a:gd name="T17" fmla="*/ 4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" h="59">
                <a:moveTo>
                  <a:pt x="0" y="48"/>
                </a:moveTo>
                <a:lnTo>
                  <a:pt x="6" y="59"/>
                </a:lnTo>
                <a:lnTo>
                  <a:pt x="69" y="44"/>
                </a:lnTo>
                <a:lnTo>
                  <a:pt x="63" y="36"/>
                </a:lnTo>
                <a:lnTo>
                  <a:pt x="11" y="48"/>
                </a:lnTo>
                <a:lnTo>
                  <a:pt x="11" y="48"/>
                </a:lnTo>
                <a:lnTo>
                  <a:pt x="50" y="11"/>
                </a:lnTo>
                <a:lnTo>
                  <a:pt x="44" y="0"/>
                </a:lnTo>
                <a:lnTo>
                  <a:pt x="0" y="48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reeform 235">
            <a:extLst>
              <a:ext uri="{FF2B5EF4-FFF2-40B4-BE49-F238E27FC236}">
                <a16:creationId xmlns:a16="http://schemas.microsoft.com/office/drawing/2014/main" id="{88DE1F29-EF08-BF32-EAC9-7DDC9CCFDC62}"/>
              </a:ext>
            </a:extLst>
          </p:cNvPr>
          <p:cNvSpPr>
            <a:spLocks noEditPoints="1"/>
          </p:cNvSpPr>
          <p:nvPr/>
        </p:nvSpPr>
        <p:spPr bwMode="auto">
          <a:xfrm>
            <a:off x="9241574" y="4517431"/>
            <a:ext cx="111126" cy="101993"/>
          </a:xfrm>
          <a:custGeom>
            <a:avLst/>
            <a:gdLst>
              <a:gd name="T0" fmla="*/ 17 w 38"/>
              <a:gd name="T1" fmla="*/ 12 h 35"/>
              <a:gd name="T2" fmla="*/ 30 w 38"/>
              <a:gd name="T3" fmla="*/ 12 h 35"/>
              <a:gd name="T4" fmla="*/ 24 w 38"/>
              <a:gd name="T5" fmla="*/ 23 h 35"/>
              <a:gd name="T6" fmla="*/ 17 w 38"/>
              <a:gd name="T7" fmla="*/ 12 h 35"/>
              <a:gd name="T8" fmla="*/ 23 w 38"/>
              <a:gd name="T9" fmla="*/ 29 h 35"/>
              <a:gd name="T10" fmla="*/ 25 w 38"/>
              <a:gd name="T11" fmla="*/ 28 h 35"/>
              <a:gd name="T12" fmla="*/ 33 w 38"/>
              <a:gd name="T13" fmla="*/ 10 h 35"/>
              <a:gd name="T14" fmla="*/ 12 w 38"/>
              <a:gd name="T15" fmla="*/ 8 h 35"/>
              <a:gd name="T16" fmla="*/ 4 w 38"/>
              <a:gd name="T17" fmla="*/ 27 h 35"/>
              <a:gd name="T18" fmla="*/ 19 w 38"/>
              <a:gd name="T19" fmla="*/ 31 h 35"/>
              <a:gd name="T20" fmla="*/ 16 w 38"/>
              <a:gd name="T21" fmla="*/ 26 h 35"/>
              <a:gd name="T22" fmla="*/ 8 w 38"/>
              <a:gd name="T23" fmla="*/ 25 h 35"/>
              <a:gd name="T24" fmla="*/ 14 w 38"/>
              <a:gd name="T25" fmla="*/ 14 h 35"/>
              <a:gd name="T26" fmla="*/ 23 w 38"/>
              <a:gd name="T27" fmla="*/ 29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35">
                <a:moveTo>
                  <a:pt x="17" y="12"/>
                </a:moveTo>
                <a:cubicBezTo>
                  <a:pt x="25" y="7"/>
                  <a:pt x="28" y="9"/>
                  <a:pt x="30" y="12"/>
                </a:cubicBezTo>
                <a:cubicBezTo>
                  <a:pt x="32" y="15"/>
                  <a:pt x="32" y="18"/>
                  <a:pt x="24" y="23"/>
                </a:cubicBezTo>
                <a:lnTo>
                  <a:pt x="17" y="12"/>
                </a:lnTo>
                <a:close/>
                <a:moveTo>
                  <a:pt x="23" y="29"/>
                </a:moveTo>
                <a:cubicBezTo>
                  <a:pt x="25" y="28"/>
                  <a:pt x="25" y="28"/>
                  <a:pt x="25" y="28"/>
                </a:cubicBezTo>
                <a:cubicBezTo>
                  <a:pt x="35" y="23"/>
                  <a:pt x="38" y="18"/>
                  <a:pt x="33" y="10"/>
                </a:cubicBezTo>
                <a:cubicBezTo>
                  <a:pt x="28" y="0"/>
                  <a:pt x="20" y="3"/>
                  <a:pt x="12" y="8"/>
                </a:cubicBezTo>
                <a:cubicBezTo>
                  <a:pt x="0" y="15"/>
                  <a:pt x="1" y="21"/>
                  <a:pt x="4" y="27"/>
                </a:cubicBezTo>
                <a:cubicBezTo>
                  <a:pt x="8" y="33"/>
                  <a:pt x="13" y="35"/>
                  <a:pt x="19" y="31"/>
                </a:cubicBezTo>
                <a:cubicBezTo>
                  <a:pt x="16" y="26"/>
                  <a:pt x="16" y="26"/>
                  <a:pt x="16" y="26"/>
                </a:cubicBezTo>
                <a:cubicBezTo>
                  <a:pt x="13" y="28"/>
                  <a:pt x="10" y="28"/>
                  <a:pt x="8" y="25"/>
                </a:cubicBezTo>
                <a:cubicBezTo>
                  <a:pt x="6" y="21"/>
                  <a:pt x="6" y="18"/>
                  <a:pt x="14" y="14"/>
                </a:cubicBezTo>
                <a:lnTo>
                  <a:pt x="23" y="29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reeform 236">
            <a:extLst>
              <a:ext uri="{FF2B5EF4-FFF2-40B4-BE49-F238E27FC236}">
                <a16:creationId xmlns:a16="http://schemas.microsoft.com/office/drawing/2014/main" id="{F7ECB8F7-D638-6826-E543-52C38E04373E}"/>
              </a:ext>
            </a:extLst>
          </p:cNvPr>
          <p:cNvSpPr>
            <a:spLocks/>
          </p:cNvSpPr>
          <p:nvPr/>
        </p:nvSpPr>
        <p:spPr bwMode="auto">
          <a:xfrm>
            <a:off x="9285719" y="4578321"/>
            <a:ext cx="121782" cy="82203"/>
          </a:xfrm>
          <a:custGeom>
            <a:avLst/>
            <a:gdLst>
              <a:gd name="T0" fmla="*/ 80 w 80"/>
              <a:gd name="T1" fmla="*/ 10 h 54"/>
              <a:gd name="T2" fmla="*/ 77 w 80"/>
              <a:gd name="T3" fmla="*/ 0 h 54"/>
              <a:gd name="T4" fmla="*/ 0 w 80"/>
              <a:gd name="T5" fmla="*/ 44 h 54"/>
              <a:gd name="T6" fmla="*/ 4 w 80"/>
              <a:gd name="T7" fmla="*/ 54 h 54"/>
              <a:gd name="T8" fmla="*/ 80 w 80"/>
              <a:gd name="T9" fmla="*/ 1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0" h="54">
                <a:moveTo>
                  <a:pt x="80" y="10"/>
                </a:moveTo>
                <a:lnTo>
                  <a:pt x="77" y="0"/>
                </a:lnTo>
                <a:lnTo>
                  <a:pt x="0" y="44"/>
                </a:lnTo>
                <a:lnTo>
                  <a:pt x="4" y="54"/>
                </a:lnTo>
                <a:lnTo>
                  <a:pt x="80" y="10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reeform 237">
            <a:extLst>
              <a:ext uri="{FF2B5EF4-FFF2-40B4-BE49-F238E27FC236}">
                <a16:creationId xmlns:a16="http://schemas.microsoft.com/office/drawing/2014/main" id="{3E916D9C-B50C-72A3-FD86-97C708E29A86}"/>
              </a:ext>
            </a:extLst>
          </p:cNvPr>
          <p:cNvSpPr>
            <a:spLocks noEditPoints="1"/>
          </p:cNvSpPr>
          <p:nvPr/>
        </p:nvSpPr>
        <p:spPr bwMode="auto">
          <a:xfrm>
            <a:off x="9308553" y="4634646"/>
            <a:ext cx="114171" cy="105037"/>
          </a:xfrm>
          <a:custGeom>
            <a:avLst/>
            <a:gdLst>
              <a:gd name="T0" fmla="*/ 8 w 39"/>
              <a:gd name="T1" fmla="*/ 25 h 36"/>
              <a:gd name="T2" fmla="*/ 17 w 39"/>
              <a:gd name="T3" fmla="*/ 12 h 36"/>
              <a:gd name="T4" fmla="*/ 29 w 39"/>
              <a:gd name="T5" fmla="*/ 12 h 36"/>
              <a:gd name="T6" fmla="*/ 23 w 39"/>
              <a:gd name="T7" fmla="*/ 23 h 36"/>
              <a:gd name="T8" fmla="*/ 8 w 39"/>
              <a:gd name="T9" fmla="*/ 25 h 36"/>
              <a:gd name="T10" fmla="*/ 4 w 39"/>
              <a:gd name="T11" fmla="*/ 27 h 36"/>
              <a:gd name="T12" fmla="*/ 24 w 39"/>
              <a:gd name="T13" fmla="*/ 29 h 36"/>
              <a:gd name="T14" fmla="*/ 33 w 39"/>
              <a:gd name="T15" fmla="*/ 10 h 36"/>
              <a:gd name="T16" fmla="*/ 12 w 39"/>
              <a:gd name="T17" fmla="*/ 8 h 36"/>
              <a:gd name="T18" fmla="*/ 4 w 39"/>
              <a:gd name="T19" fmla="*/ 27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36">
                <a:moveTo>
                  <a:pt x="8" y="25"/>
                </a:moveTo>
                <a:cubicBezTo>
                  <a:pt x="5" y="20"/>
                  <a:pt x="8" y="17"/>
                  <a:pt x="17" y="12"/>
                </a:cubicBezTo>
                <a:cubicBezTo>
                  <a:pt x="24" y="7"/>
                  <a:pt x="27" y="9"/>
                  <a:pt x="29" y="12"/>
                </a:cubicBezTo>
                <a:cubicBezTo>
                  <a:pt x="31" y="16"/>
                  <a:pt x="31" y="19"/>
                  <a:pt x="23" y="23"/>
                </a:cubicBezTo>
                <a:cubicBezTo>
                  <a:pt x="14" y="29"/>
                  <a:pt x="10" y="29"/>
                  <a:pt x="8" y="25"/>
                </a:cubicBezTo>
                <a:close/>
                <a:moveTo>
                  <a:pt x="4" y="27"/>
                </a:moveTo>
                <a:cubicBezTo>
                  <a:pt x="7" y="33"/>
                  <a:pt x="12" y="36"/>
                  <a:pt x="24" y="29"/>
                </a:cubicBezTo>
                <a:cubicBezTo>
                  <a:pt x="32" y="25"/>
                  <a:pt x="39" y="20"/>
                  <a:pt x="33" y="10"/>
                </a:cubicBezTo>
                <a:cubicBezTo>
                  <a:pt x="28" y="0"/>
                  <a:pt x="20" y="3"/>
                  <a:pt x="12" y="8"/>
                </a:cubicBezTo>
                <a:cubicBezTo>
                  <a:pt x="0" y="15"/>
                  <a:pt x="0" y="21"/>
                  <a:pt x="4" y="27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reeform 238">
            <a:extLst>
              <a:ext uri="{FF2B5EF4-FFF2-40B4-BE49-F238E27FC236}">
                <a16:creationId xmlns:a16="http://schemas.microsoft.com/office/drawing/2014/main" id="{F4000A91-560F-102F-EEE7-50025D8F2BF2}"/>
              </a:ext>
            </a:extLst>
          </p:cNvPr>
          <p:cNvSpPr>
            <a:spLocks noEditPoints="1"/>
          </p:cNvSpPr>
          <p:nvPr/>
        </p:nvSpPr>
        <p:spPr bwMode="auto">
          <a:xfrm>
            <a:off x="9320731" y="4718372"/>
            <a:ext cx="143095" cy="106560"/>
          </a:xfrm>
          <a:custGeom>
            <a:avLst/>
            <a:gdLst>
              <a:gd name="T0" fmla="*/ 20 w 49"/>
              <a:gd name="T1" fmla="*/ 24 h 36"/>
              <a:gd name="T2" fmla="*/ 26 w 49"/>
              <a:gd name="T3" fmla="*/ 13 h 36"/>
              <a:gd name="T4" fmla="*/ 41 w 49"/>
              <a:gd name="T5" fmla="*/ 11 h 36"/>
              <a:gd name="T6" fmla="*/ 34 w 49"/>
              <a:gd name="T7" fmla="*/ 23 h 36"/>
              <a:gd name="T8" fmla="*/ 20 w 49"/>
              <a:gd name="T9" fmla="*/ 24 h 36"/>
              <a:gd name="T10" fmla="*/ 42 w 49"/>
              <a:gd name="T11" fmla="*/ 4 h 36"/>
              <a:gd name="T12" fmla="*/ 39 w 49"/>
              <a:gd name="T13" fmla="*/ 0 h 36"/>
              <a:gd name="T14" fmla="*/ 0 w 49"/>
              <a:gd name="T15" fmla="*/ 22 h 36"/>
              <a:gd name="T16" fmla="*/ 3 w 49"/>
              <a:gd name="T17" fmla="*/ 26 h 36"/>
              <a:gd name="T18" fmla="*/ 16 w 49"/>
              <a:gd name="T19" fmla="*/ 19 h 36"/>
              <a:gd name="T20" fmla="*/ 16 w 49"/>
              <a:gd name="T21" fmla="*/ 19 h 36"/>
              <a:gd name="T22" fmla="*/ 17 w 49"/>
              <a:gd name="T23" fmla="*/ 27 h 36"/>
              <a:gd name="T24" fmla="*/ 37 w 49"/>
              <a:gd name="T25" fmla="*/ 28 h 36"/>
              <a:gd name="T26" fmla="*/ 46 w 49"/>
              <a:gd name="T27" fmla="*/ 10 h 36"/>
              <a:gd name="T28" fmla="*/ 38 w 49"/>
              <a:gd name="T29" fmla="*/ 6 h 36"/>
              <a:gd name="T30" fmla="*/ 38 w 49"/>
              <a:gd name="T31" fmla="*/ 6 h 36"/>
              <a:gd name="T32" fmla="*/ 42 w 49"/>
              <a:gd name="T33" fmla="*/ 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" h="36">
                <a:moveTo>
                  <a:pt x="20" y="24"/>
                </a:moveTo>
                <a:cubicBezTo>
                  <a:pt x="17" y="19"/>
                  <a:pt x="23" y="15"/>
                  <a:pt x="26" y="13"/>
                </a:cubicBezTo>
                <a:cubicBezTo>
                  <a:pt x="31" y="10"/>
                  <a:pt x="38" y="5"/>
                  <a:pt x="41" y="11"/>
                </a:cubicBezTo>
                <a:cubicBezTo>
                  <a:pt x="45" y="17"/>
                  <a:pt x="38" y="20"/>
                  <a:pt x="34" y="23"/>
                </a:cubicBezTo>
                <a:cubicBezTo>
                  <a:pt x="27" y="27"/>
                  <a:pt x="22" y="29"/>
                  <a:pt x="20" y="24"/>
                </a:cubicBezTo>
                <a:close/>
                <a:moveTo>
                  <a:pt x="42" y="4"/>
                </a:moveTo>
                <a:cubicBezTo>
                  <a:pt x="39" y="0"/>
                  <a:pt x="39" y="0"/>
                  <a:pt x="39" y="0"/>
                </a:cubicBezTo>
                <a:cubicBezTo>
                  <a:pt x="0" y="22"/>
                  <a:pt x="0" y="22"/>
                  <a:pt x="0" y="22"/>
                </a:cubicBezTo>
                <a:cubicBezTo>
                  <a:pt x="3" y="26"/>
                  <a:pt x="3" y="26"/>
                  <a:pt x="3" y="26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5" y="22"/>
                  <a:pt x="15" y="24"/>
                  <a:pt x="17" y="27"/>
                </a:cubicBezTo>
                <a:cubicBezTo>
                  <a:pt x="22" y="36"/>
                  <a:pt x="30" y="32"/>
                  <a:pt x="37" y="28"/>
                </a:cubicBezTo>
                <a:cubicBezTo>
                  <a:pt x="49" y="20"/>
                  <a:pt x="48" y="15"/>
                  <a:pt x="46" y="10"/>
                </a:cubicBezTo>
                <a:cubicBezTo>
                  <a:pt x="44" y="7"/>
                  <a:pt x="42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lnTo>
                  <a:pt x="42" y="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reeform 239">
            <a:extLst>
              <a:ext uri="{FF2B5EF4-FFF2-40B4-BE49-F238E27FC236}">
                <a16:creationId xmlns:a16="http://schemas.microsoft.com/office/drawing/2014/main" id="{278887C9-5EE9-AB52-CF0B-37317481BFE3}"/>
              </a:ext>
            </a:extLst>
          </p:cNvPr>
          <p:cNvSpPr>
            <a:spLocks/>
          </p:cNvSpPr>
          <p:nvPr/>
        </p:nvSpPr>
        <p:spPr bwMode="auto">
          <a:xfrm>
            <a:off x="9396845" y="4797530"/>
            <a:ext cx="137006" cy="141572"/>
          </a:xfrm>
          <a:custGeom>
            <a:avLst/>
            <a:gdLst>
              <a:gd name="T0" fmla="*/ 11 w 47"/>
              <a:gd name="T1" fmla="*/ 34 h 48"/>
              <a:gd name="T2" fmla="*/ 30 w 47"/>
              <a:gd name="T3" fmla="*/ 24 h 48"/>
              <a:gd name="T4" fmla="*/ 36 w 47"/>
              <a:gd name="T5" fmla="*/ 22 h 48"/>
              <a:gd name="T6" fmla="*/ 39 w 47"/>
              <a:gd name="T7" fmla="*/ 25 h 48"/>
              <a:gd name="T8" fmla="*/ 36 w 47"/>
              <a:gd name="T9" fmla="*/ 33 h 48"/>
              <a:gd name="T10" fmla="*/ 16 w 47"/>
              <a:gd name="T11" fmla="*/ 44 h 48"/>
              <a:gd name="T12" fmla="*/ 19 w 47"/>
              <a:gd name="T13" fmla="*/ 48 h 48"/>
              <a:gd name="T14" fmla="*/ 40 w 47"/>
              <a:gd name="T15" fmla="*/ 36 h 48"/>
              <a:gd name="T16" fmla="*/ 43 w 47"/>
              <a:gd name="T17" fmla="*/ 24 h 48"/>
              <a:gd name="T18" fmla="*/ 36 w 47"/>
              <a:gd name="T19" fmla="*/ 20 h 48"/>
              <a:gd name="T20" fmla="*/ 36 w 47"/>
              <a:gd name="T21" fmla="*/ 11 h 48"/>
              <a:gd name="T22" fmla="*/ 28 w 47"/>
              <a:gd name="T23" fmla="*/ 6 h 48"/>
              <a:gd name="T24" fmla="*/ 28 w 47"/>
              <a:gd name="T25" fmla="*/ 6 h 48"/>
              <a:gd name="T26" fmla="*/ 31 w 47"/>
              <a:gd name="T27" fmla="*/ 4 h 48"/>
              <a:gd name="T28" fmla="*/ 28 w 47"/>
              <a:gd name="T29" fmla="*/ 0 h 48"/>
              <a:gd name="T30" fmla="*/ 23 w 47"/>
              <a:gd name="T31" fmla="*/ 3 h 48"/>
              <a:gd name="T32" fmla="*/ 0 w 47"/>
              <a:gd name="T33" fmla="*/ 16 h 48"/>
              <a:gd name="T34" fmla="*/ 3 w 47"/>
              <a:gd name="T35" fmla="*/ 20 h 48"/>
              <a:gd name="T36" fmla="*/ 22 w 47"/>
              <a:gd name="T37" fmla="*/ 10 h 48"/>
              <a:gd name="T38" fmla="*/ 27 w 47"/>
              <a:gd name="T39" fmla="*/ 8 h 48"/>
              <a:gd name="T40" fmla="*/ 31 w 47"/>
              <a:gd name="T41" fmla="*/ 11 h 48"/>
              <a:gd name="T42" fmla="*/ 28 w 47"/>
              <a:gd name="T43" fmla="*/ 19 h 48"/>
              <a:gd name="T44" fmla="*/ 8 w 47"/>
              <a:gd name="T45" fmla="*/ 30 h 48"/>
              <a:gd name="T46" fmla="*/ 11 w 47"/>
              <a:gd name="T47" fmla="*/ 3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" h="48">
                <a:moveTo>
                  <a:pt x="11" y="34"/>
                </a:moveTo>
                <a:cubicBezTo>
                  <a:pt x="30" y="24"/>
                  <a:pt x="30" y="24"/>
                  <a:pt x="30" y="24"/>
                </a:cubicBezTo>
                <a:cubicBezTo>
                  <a:pt x="31" y="23"/>
                  <a:pt x="34" y="22"/>
                  <a:pt x="36" y="22"/>
                </a:cubicBezTo>
                <a:cubicBezTo>
                  <a:pt x="37" y="23"/>
                  <a:pt x="38" y="23"/>
                  <a:pt x="39" y="25"/>
                </a:cubicBezTo>
                <a:cubicBezTo>
                  <a:pt x="41" y="29"/>
                  <a:pt x="39" y="31"/>
                  <a:pt x="36" y="33"/>
                </a:cubicBezTo>
                <a:cubicBezTo>
                  <a:pt x="16" y="44"/>
                  <a:pt x="16" y="44"/>
                  <a:pt x="16" y="44"/>
                </a:cubicBezTo>
                <a:cubicBezTo>
                  <a:pt x="19" y="48"/>
                  <a:pt x="19" y="48"/>
                  <a:pt x="19" y="48"/>
                </a:cubicBezTo>
                <a:cubicBezTo>
                  <a:pt x="40" y="36"/>
                  <a:pt x="40" y="36"/>
                  <a:pt x="40" y="36"/>
                </a:cubicBezTo>
                <a:cubicBezTo>
                  <a:pt x="47" y="32"/>
                  <a:pt x="45" y="27"/>
                  <a:pt x="43" y="24"/>
                </a:cubicBezTo>
                <a:cubicBezTo>
                  <a:pt x="42" y="22"/>
                  <a:pt x="40" y="20"/>
                  <a:pt x="36" y="20"/>
                </a:cubicBezTo>
                <a:cubicBezTo>
                  <a:pt x="38" y="17"/>
                  <a:pt x="37" y="14"/>
                  <a:pt x="36" y="11"/>
                </a:cubicBezTo>
                <a:cubicBezTo>
                  <a:pt x="34" y="8"/>
                  <a:pt x="31" y="6"/>
                  <a:pt x="28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31" y="4"/>
                  <a:pt x="31" y="4"/>
                  <a:pt x="31" y="4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1"/>
                  <a:pt x="25" y="2"/>
                  <a:pt x="23" y="3"/>
                </a:cubicBezTo>
                <a:cubicBezTo>
                  <a:pt x="0" y="16"/>
                  <a:pt x="0" y="16"/>
                  <a:pt x="0" y="16"/>
                </a:cubicBezTo>
                <a:cubicBezTo>
                  <a:pt x="3" y="20"/>
                  <a:pt x="3" y="20"/>
                  <a:pt x="3" y="20"/>
                </a:cubicBezTo>
                <a:cubicBezTo>
                  <a:pt x="22" y="10"/>
                  <a:pt x="22" y="10"/>
                  <a:pt x="22" y="10"/>
                </a:cubicBezTo>
                <a:cubicBezTo>
                  <a:pt x="23" y="9"/>
                  <a:pt x="25" y="8"/>
                  <a:pt x="27" y="8"/>
                </a:cubicBezTo>
                <a:cubicBezTo>
                  <a:pt x="28" y="8"/>
                  <a:pt x="30" y="10"/>
                  <a:pt x="31" y="11"/>
                </a:cubicBezTo>
                <a:cubicBezTo>
                  <a:pt x="33" y="15"/>
                  <a:pt x="31" y="17"/>
                  <a:pt x="28" y="19"/>
                </a:cubicBezTo>
                <a:cubicBezTo>
                  <a:pt x="8" y="30"/>
                  <a:pt x="8" y="30"/>
                  <a:pt x="8" y="30"/>
                </a:cubicBezTo>
                <a:lnTo>
                  <a:pt x="11" y="3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Freeform 240">
            <a:extLst>
              <a:ext uri="{FF2B5EF4-FFF2-40B4-BE49-F238E27FC236}">
                <a16:creationId xmlns:a16="http://schemas.microsoft.com/office/drawing/2014/main" id="{34A45DDD-084A-22E0-5262-9D14148831FC}"/>
              </a:ext>
            </a:extLst>
          </p:cNvPr>
          <p:cNvSpPr>
            <a:spLocks noEditPoints="1"/>
          </p:cNvSpPr>
          <p:nvPr/>
        </p:nvSpPr>
        <p:spPr bwMode="auto">
          <a:xfrm>
            <a:off x="9466871" y="4914746"/>
            <a:ext cx="111126" cy="103515"/>
          </a:xfrm>
          <a:custGeom>
            <a:avLst/>
            <a:gdLst>
              <a:gd name="T0" fmla="*/ 18 w 38"/>
              <a:gd name="T1" fmla="*/ 11 h 35"/>
              <a:gd name="T2" fmla="*/ 30 w 38"/>
              <a:gd name="T3" fmla="*/ 12 h 35"/>
              <a:gd name="T4" fmla="*/ 24 w 38"/>
              <a:gd name="T5" fmla="*/ 22 h 35"/>
              <a:gd name="T6" fmla="*/ 18 w 38"/>
              <a:gd name="T7" fmla="*/ 11 h 35"/>
              <a:gd name="T8" fmla="*/ 24 w 38"/>
              <a:gd name="T9" fmla="*/ 29 h 35"/>
              <a:gd name="T10" fmla="*/ 26 w 38"/>
              <a:gd name="T11" fmla="*/ 28 h 35"/>
              <a:gd name="T12" fmla="*/ 34 w 38"/>
              <a:gd name="T13" fmla="*/ 10 h 35"/>
              <a:gd name="T14" fmla="*/ 13 w 38"/>
              <a:gd name="T15" fmla="*/ 8 h 35"/>
              <a:gd name="T16" fmla="*/ 5 w 38"/>
              <a:gd name="T17" fmla="*/ 27 h 35"/>
              <a:gd name="T18" fmla="*/ 19 w 38"/>
              <a:gd name="T19" fmla="*/ 31 h 35"/>
              <a:gd name="T20" fmla="*/ 16 w 38"/>
              <a:gd name="T21" fmla="*/ 26 h 35"/>
              <a:gd name="T22" fmla="*/ 8 w 38"/>
              <a:gd name="T23" fmla="*/ 24 h 35"/>
              <a:gd name="T24" fmla="*/ 15 w 38"/>
              <a:gd name="T25" fmla="*/ 13 h 35"/>
              <a:gd name="T26" fmla="*/ 24 w 38"/>
              <a:gd name="T27" fmla="*/ 29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35">
                <a:moveTo>
                  <a:pt x="18" y="11"/>
                </a:moveTo>
                <a:cubicBezTo>
                  <a:pt x="26" y="7"/>
                  <a:pt x="29" y="9"/>
                  <a:pt x="30" y="12"/>
                </a:cubicBezTo>
                <a:cubicBezTo>
                  <a:pt x="32" y="15"/>
                  <a:pt x="32" y="18"/>
                  <a:pt x="24" y="22"/>
                </a:cubicBezTo>
                <a:lnTo>
                  <a:pt x="18" y="11"/>
                </a:lnTo>
                <a:close/>
                <a:moveTo>
                  <a:pt x="24" y="29"/>
                </a:moveTo>
                <a:cubicBezTo>
                  <a:pt x="26" y="28"/>
                  <a:pt x="26" y="28"/>
                  <a:pt x="26" y="28"/>
                </a:cubicBezTo>
                <a:cubicBezTo>
                  <a:pt x="35" y="23"/>
                  <a:pt x="38" y="18"/>
                  <a:pt x="34" y="10"/>
                </a:cubicBezTo>
                <a:cubicBezTo>
                  <a:pt x="28" y="0"/>
                  <a:pt x="21" y="3"/>
                  <a:pt x="13" y="8"/>
                </a:cubicBezTo>
                <a:cubicBezTo>
                  <a:pt x="0" y="15"/>
                  <a:pt x="1" y="21"/>
                  <a:pt x="5" y="27"/>
                </a:cubicBezTo>
                <a:cubicBezTo>
                  <a:pt x="8" y="33"/>
                  <a:pt x="13" y="35"/>
                  <a:pt x="19" y="31"/>
                </a:cubicBezTo>
                <a:cubicBezTo>
                  <a:pt x="16" y="26"/>
                  <a:pt x="16" y="26"/>
                  <a:pt x="16" y="26"/>
                </a:cubicBezTo>
                <a:cubicBezTo>
                  <a:pt x="14" y="28"/>
                  <a:pt x="10" y="28"/>
                  <a:pt x="8" y="24"/>
                </a:cubicBezTo>
                <a:cubicBezTo>
                  <a:pt x="6" y="21"/>
                  <a:pt x="7" y="18"/>
                  <a:pt x="15" y="13"/>
                </a:cubicBezTo>
                <a:lnTo>
                  <a:pt x="24" y="29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Freeform 241">
            <a:extLst>
              <a:ext uri="{FF2B5EF4-FFF2-40B4-BE49-F238E27FC236}">
                <a16:creationId xmlns:a16="http://schemas.microsoft.com/office/drawing/2014/main" id="{9C5F77DC-3432-DE62-3F15-6AEB39BF32C6}"/>
              </a:ext>
            </a:extLst>
          </p:cNvPr>
          <p:cNvSpPr>
            <a:spLocks/>
          </p:cNvSpPr>
          <p:nvPr/>
        </p:nvSpPr>
        <p:spPr bwMode="auto">
          <a:xfrm>
            <a:off x="9511017" y="4996949"/>
            <a:ext cx="114171" cy="105037"/>
          </a:xfrm>
          <a:custGeom>
            <a:avLst/>
            <a:gdLst>
              <a:gd name="T0" fmla="*/ 12 w 39"/>
              <a:gd name="T1" fmla="*/ 36 h 36"/>
              <a:gd name="T2" fmla="*/ 31 w 39"/>
              <a:gd name="T3" fmla="*/ 25 h 36"/>
              <a:gd name="T4" fmla="*/ 36 w 39"/>
              <a:gd name="T5" fmla="*/ 12 h 36"/>
              <a:gd name="T6" fmla="*/ 27 w 39"/>
              <a:gd name="T7" fmla="*/ 7 h 36"/>
              <a:gd name="T8" fmla="*/ 27 w 39"/>
              <a:gd name="T9" fmla="*/ 7 h 36"/>
              <a:gd name="T10" fmla="*/ 31 w 39"/>
              <a:gd name="T11" fmla="*/ 4 h 36"/>
              <a:gd name="T12" fmla="*/ 28 w 39"/>
              <a:gd name="T13" fmla="*/ 0 h 36"/>
              <a:gd name="T14" fmla="*/ 23 w 39"/>
              <a:gd name="T15" fmla="*/ 3 h 36"/>
              <a:gd name="T16" fmla="*/ 0 w 39"/>
              <a:gd name="T17" fmla="*/ 16 h 36"/>
              <a:gd name="T18" fmla="*/ 3 w 39"/>
              <a:gd name="T19" fmla="*/ 21 h 36"/>
              <a:gd name="T20" fmla="*/ 20 w 39"/>
              <a:gd name="T21" fmla="*/ 11 h 36"/>
              <a:gd name="T22" fmla="*/ 31 w 39"/>
              <a:gd name="T23" fmla="*/ 12 h 36"/>
              <a:gd name="T24" fmla="*/ 28 w 39"/>
              <a:gd name="T25" fmla="*/ 20 h 36"/>
              <a:gd name="T26" fmla="*/ 9 w 39"/>
              <a:gd name="T27" fmla="*/ 31 h 36"/>
              <a:gd name="T28" fmla="*/ 12 w 39"/>
              <a:gd name="T2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9" h="36">
                <a:moveTo>
                  <a:pt x="12" y="36"/>
                </a:moveTo>
                <a:cubicBezTo>
                  <a:pt x="31" y="25"/>
                  <a:pt x="31" y="25"/>
                  <a:pt x="31" y="25"/>
                </a:cubicBezTo>
                <a:cubicBezTo>
                  <a:pt x="37" y="21"/>
                  <a:pt x="39" y="18"/>
                  <a:pt x="36" y="12"/>
                </a:cubicBezTo>
                <a:cubicBezTo>
                  <a:pt x="34" y="8"/>
                  <a:pt x="32" y="7"/>
                  <a:pt x="27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31" y="4"/>
                  <a:pt x="31" y="4"/>
                  <a:pt x="31" y="4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1"/>
                  <a:pt x="24" y="2"/>
                  <a:pt x="23" y="3"/>
                </a:cubicBezTo>
                <a:cubicBezTo>
                  <a:pt x="0" y="16"/>
                  <a:pt x="0" y="16"/>
                  <a:pt x="0" y="16"/>
                </a:cubicBezTo>
                <a:cubicBezTo>
                  <a:pt x="3" y="21"/>
                  <a:pt x="3" y="21"/>
                  <a:pt x="3" y="21"/>
                </a:cubicBezTo>
                <a:cubicBezTo>
                  <a:pt x="20" y="11"/>
                  <a:pt x="20" y="11"/>
                  <a:pt x="20" y="11"/>
                </a:cubicBezTo>
                <a:cubicBezTo>
                  <a:pt x="23" y="9"/>
                  <a:pt x="28" y="7"/>
                  <a:pt x="31" y="12"/>
                </a:cubicBezTo>
                <a:cubicBezTo>
                  <a:pt x="33" y="16"/>
                  <a:pt x="31" y="18"/>
                  <a:pt x="28" y="20"/>
                </a:cubicBezTo>
                <a:cubicBezTo>
                  <a:pt x="9" y="31"/>
                  <a:pt x="9" y="31"/>
                  <a:pt x="9" y="31"/>
                </a:cubicBezTo>
                <a:lnTo>
                  <a:pt x="12" y="36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Freeform 242">
            <a:extLst>
              <a:ext uri="{FF2B5EF4-FFF2-40B4-BE49-F238E27FC236}">
                <a16:creationId xmlns:a16="http://schemas.microsoft.com/office/drawing/2014/main" id="{D8FBC4A3-9F5E-C9DF-9CCB-8BD39DDC5168}"/>
              </a:ext>
            </a:extLst>
          </p:cNvPr>
          <p:cNvSpPr>
            <a:spLocks/>
          </p:cNvSpPr>
          <p:nvPr/>
        </p:nvSpPr>
        <p:spPr bwMode="auto">
          <a:xfrm>
            <a:off x="9559730" y="5066973"/>
            <a:ext cx="111126" cy="91337"/>
          </a:xfrm>
          <a:custGeom>
            <a:avLst/>
            <a:gdLst>
              <a:gd name="T0" fmla="*/ 25 w 38"/>
              <a:gd name="T1" fmla="*/ 0 h 31"/>
              <a:gd name="T2" fmla="*/ 21 w 38"/>
              <a:gd name="T3" fmla="*/ 2 h 31"/>
              <a:gd name="T4" fmla="*/ 24 w 38"/>
              <a:gd name="T5" fmla="*/ 6 h 31"/>
              <a:gd name="T6" fmla="*/ 4 w 38"/>
              <a:gd name="T7" fmla="*/ 18 h 31"/>
              <a:gd name="T8" fmla="*/ 3 w 38"/>
              <a:gd name="T9" fmla="*/ 27 h 31"/>
              <a:gd name="T10" fmla="*/ 6 w 38"/>
              <a:gd name="T11" fmla="*/ 31 h 31"/>
              <a:gd name="T12" fmla="*/ 9 w 38"/>
              <a:gd name="T13" fmla="*/ 29 h 31"/>
              <a:gd name="T14" fmla="*/ 8 w 38"/>
              <a:gd name="T15" fmla="*/ 27 h 31"/>
              <a:gd name="T16" fmla="*/ 9 w 38"/>
              <a:gd name="T17" fmla="*/ 21 h 31"/>
              <a:gd name="T18" fmla="*/ 27 w 38"/>
              <a:gd name="T19" fmla="*/ 11 h 31"/>
              <a:gd name="T20" fmla="*/ 30 w 38"/>
              <a:gd name="T21" fmla="*/ 17 h 31"/>
              <a:gd name="T22" fmla="*/ 34 w 38"/>
              <a:gd name="T23" fmla="*/ 15 h 31"/>
              <a:gd name="T24" fmla="*/ 30 w 38"/>
              <a:gd name="T25" fmla="*/ 9 h 31"/>
              <a:gd name="T26" fmla="*/ 38 w 38"/>
              <a:gd name="T27" fmla="*/ 5 h 31"/>
              <a:gd name="T28" fmla="*/ 33 w 38"/>
              <a:gd name="T29" fmla="*/ 1 h 31"/>
              <a:gd name="T30" fmla="*/ 27 w 38"/>
              <a:gd name="T31" fmla="*/ 4 h 31"/>
              <a:gd name="T32" fmla="*/ 25 w 38"/>
              <a:gd name="T33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" h="31">
                <a:moveTo>
                  <a:pt x="25" y="0"/>
                </a:moveTo>
                <a:cubicBezTo>
                  <a:pt x="21" y="2"/>
                  <a:pt x="21" y="2"/>
                  <a:pt x="21" y="2"/>
                </a:cubicBezTo>
                <a:cubicBezTo>
                  <a:pt x="24" y="6"/>
                  <a:pt x="24" y="6"/>
                  <a:pt x="24" y="6"/>
                </a:cubicBezTo>
                <a:cubicBezTo>
                  <a:pt x="4" y="18"/>
                  <a:pt x="4" y="18"/>
                  <a:pt x="4" y="18"/>
                </a:cubicBezTo>
                <a:cubicBezTo>
                  <a:pt x="1" y="19"/>
                  <a:pt x="0" y="22"/>
                  <a:pt x="3" y="27"/>
                </a:cubicBezTo>
                <a:cubicBezTo>
                  <a:pt x="4" y="28"/>
                  <a:pt x="5" y="30"/>
                  <a:pt x="6" y="31"/>
                </a:cubicBezTo>
                <a:cubicBezTo>
                  <a:pt x="9" y="29"/>
                  <a:pt x="9" y="29"/>
                  <a:pt x="9" y="29"/>
                </a:cubicBezTo>
                <a:cubicBezTo>
                  <a:pt x="9" y="28"/>
                  <a:pt x="8" y="27"/>
                  <a:pt x="8" y="27"/>
                </a:cubicBezTo>
                <a:cubicBezTo>
                  <a:pt x="5" y="23"/>
                  <a:pt x="8" y="22"/>
                  <a:pt x="9" y="21"/>
                </a:cubicBezTo>
                <a:cubicBezTo>
                  <a:pt x="27" y="11"/>
                  <a:pt x="27" y="11"/>
                  <a:pt x="27" y="11"/>
                </a:cubicBezTo>
                <a:cubicBezTo>
                  <a:pt x="30" y="17"/>
                  <a:pt x="30" y="17"/>
                  <a:pt x="30" y="17"/>
                </a:cubicBezTo>
                <a:cubicBezTo>
                  <a:pt x="34" y="15"/>
                  <a:pt x="34" y="15"/>
                  <a:pt x="34" y="15"/>
                </a:cubicBezTo>
                <a:cubicBezTo>
                  <a:pt x="30" y="9"/>
                  <a:pt x="30" y="9"/>
                  <a:pt x="30" y="9"/>
                </a:cubicBezTo>
                <a:cubicBezTo>
                  <a:pt x="38" y="5"/>
                  <a:pt x="38" y="5"/>
                  <a:pt x="38" y="5"/>
                </a:cubicBezTo>
                <a:cubicBezTo>
                  <a:pt x="33" y="1"/>
                  <a:pt x="33" y="1"/>
                  <a:pt x="33" y="1"/>
                </a:cubicBezTo>
                <a:cubicBezTo>
                  <a:pt x="27" y="4"/>
                  <a:pt x="27" y="4"/>
                  <a:pt x="27" y="4"/>
                </a:cubicBezTo>
                <a:lnTo>
                  <a:pt x="25" y="0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Freeform 243">
            <a:extLst>
              <a:ext uri="{FF2B5EF4-FFF2-40B4-BE49-F238E27FC236}">
                <a16:creationId xmlns:a16="http://schemas.microsoft.com/office/drawing/2014/main" id="{AC4CBAB7-8DC4-6F2C-F0DC-EEEEC689E36D}"/>
              </a:ext>
            </a:extLst>
          </p:cNvPr>
          <p:cNvSpPr>
            <a:spLocks/>
          </p:cNvSpPr>
          <p:nvPr/>
        </p:nvSpPr>
        <p:spPr bwMode="auto">
          <a:xfrm>
            <a:off x="11043953" y="4748816"/>
            <a:ext cx="143095" cy="137006"/>
          </a:xfrm>
          <a:custGeom>
            <a:avLst/>
            <a:gdLst>
              <a:gd name="T0" fmla="*/ 25 w 49"/>
              <a:gd name="T1" fmla="*/ 39 h 47"/>
              <a:gd name="T2" fmla="*/ 45 w 49"/>
              <a:gd name="T3" fmla="*/ 35 h 47"/>
              <a:gd name="T4" fmla="*/ 41 w 49"/>
              <a:gd name="T5" fmla="*/ 16 h 47"/>
              <a:gd name="T6" fmla="*/ 10 w 49"/>
              <a:gd name="T7" fmla="*/ 22 h 47"/>
              <a:gd name="T8" fmla="*/ 8 w 49"/>
              <a:gd name="T9" fmla="*/ 12 h 47"/>
              <a:gd name="T10" fmla="*/ 19 w 49"/>
              <a:gd name="T11" fmla="*/ 10 h 47"/>
              <a:gd name="T12" fmla="*/ 22 w 49"/>
              <a:gd name="T13" fmla="*/ 5 h 47"/>
              <a:gd name="T14" fmla="*/ 4 w 49"/>
              <a:gd name="T15" fmla="*/ 9 h 47"/>
              <a:gd name="T16" fmla="*/ 8 w 49"/>
              <a:gd name="T17" fmla="*/ 27 h 47"/>
              <a:gd name="T18" fmla="*/ 38 w 49"/>
              <a:gd name="T19" fmla="*/ 21 h 47"/>
              <a:gd name="T20" fmla="*/ 40 w 49"/>
              <a:gd name="T21" fmla="*/ 32 h 47"/>
              <a:gd name="T22" fmla="*/ 29 w 49"/>
              <a:gd name="T23" fmla="*/ 34 h 47"/>
              <a:gd name="T24" fmla="*/ 28 w 49"/>
              <a:gd name="T25" fmla="*/ 34 h 47"/>
              <a:gd name="T26" fmla="*/ 25 w 49"/>
              <a:gd name="T27" fmla="*/ 39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" h="47">
                <a:moveTo>
                  <a:pt x="25" y="39"/>
                </a:moveTo>
                <a:cubicBezTo>
                  <a:pt x="29" y="41"/>
                  <a:pt x="38" y="47"/>
                  <a:pt x="45" y="35"/>
                </a:cubicBezTo>
                <a:cubicBezTo>
                  <a:pt x="49" y="28"/>
                  <a:pt x="49" y="21"/>
                  <a:pt x="41" y="16"/>
                </a:cubicBezTo>
                <a:cubicBezTo>
                  <a:pt x="29" y="8"/>
                  <a:pt x="19" y="27"/>
                  <a:pt x="10" y="22"/>
                </a:cubicBezTo>
                <a:cubicBezTo>
                  <a:pt x="6" y="19"/>
                  <a:pt x="6" y="15"/>
                  <a:pt x="8" y="12"/>
                </a:cubicBezTo>
                <a:cubicBezTo>
                  <a:pt x="11" y="7"/>
                  <a:pt x="15" y="8"/>
                  <a:pt x="19" y="10"/>
                </a:cubicBezTo>
                <a:cubicBezTo>
                  <a:pt x="22" y="5"/>
                  <a:pt x="22" y="5"/>
                  <a:pt x="22" y="5"/>
                </a:cubicBezTo>
                <a:cubicBezTo>
                  <a:pt x="15" y="0"/>
                  <a:pt x="9" y="2"/>
                  <a:pt x="4" y="9"/>
                </a:cubicBezTo>
                <a:cubicBezTo>
                  <a:pt x="0" y="16"/>
                  <a:pt x="1" y="23"/>
                  <a:pt x="8" y="27"/>
                </a:cubicBezTo>
                <a:cubicBezTo>
                  <a:pt x="20" y="34"/>
                  <a:pt x="29" y="16"/>
                  <a:pt x="38" y="21"/>
                </a:cubicBezTo>
                <a:cubicBezTo>
                  <a:pt x="43" y="24"/>
                  <a:pt x="43" y="28"/>
                  <a:pt x="40" y="32"/>
                </a:cubicBezTo>
                <a:cubicBezTo>
                  <a:pt x="38" y="35"/>
                  <a:pt x="35" y="38"/>
                  <a:pt x="29" y="34"/>
                </a:cubicBezTo>
                <a:cubicBezTo>
                  <a:pt x="28" y="34"/>
                  <a:pt x="28" y="34"/>
                  <a:pt x="28" y="34"/>
                </a:cubicBezTo>
                <a:lnTo>
                  <a:pt x="25" y="39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Freeform 244">
            <a:extLst>
              <a:ext uri="{FF2B5EF4-FFF2-40B4-BE49-F238E27FC236}">
                <a16:creationId xmlns:a16="http://schemas.microsoft.com/office/drawing/2014/main" id="{3CACF1A1-434E-3037-B7FF-BA098C0267E0}"/>
              </a:ext>
            </a:extLst>
          </p:cNvPr>
          <p:cNvSpPr>
            <a:spLocks noEditPoints="1"/>
          </p:cNvSpPr>
          <p:nvPr/>
        </p:nvSpPr>
        <p:spPr bwMode="auto">
          <a:xfrm>
            <a:off x="11126155" y="4683359"/>
            <a:ext cx="114171" cy="108082"/>
          </a:xfrm>
          <a:custGeom>
            <a:avLst/>
            <a:gdLst>
              <a:gd name="T0" fmla="*/ 30 w 39"/>
              <a:gd name="T1" fmla="*/ 25 h 37"/>
              <a:gd name="T2" fmla="*/ 15 w 39"/>
              <a:gd name="T3" fmla="*/ 24 h 37"/>
              <a:gd name="T4" fmla="*/ 9 w 39"/>
              <a:gd name="T5" fmla="*/ 12 h 37"/>
              <a:gd name="T6" fmla="*/ 22 w 39"/>
              <a:gd name="T7" fmla="*/ 12 h 37"/>
              <a:gd name="T8" fmla="*/ 30 w 39"/>
              <a:gd name="T9" fmla="*/ 25 h 37"/>
              <a:gd name="T10" fmla="*/ 34 w 39"/>
              <a:gd name="T11" fmla="*/ 27 h 37"/>
              <a:gd name="T12" fmla="*/ 27 w 39"/>
              <a:gd name="T13" fmla="*/ 9 h 37"/>
              <a:gd name="T14" fmla="*/ 5 w 39"/>
              <a:gd name="T15" fmla="*/ 10 h 37"/>
              <a:gd name="T16" fmla="*/ 14 w 39"/>
              <a:gd name="T17" fmla="*/ 30 h 37"/>
              <a:gd name="T18" fmla="*/ 34 w 39"/>
              <a:gd name="T19" fmla="*/ 2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37">
                <a:moveTo>
                  <a:pt x="30" y="25"/>
                </a:moveTo>
                <a:cubicBezTo>
                  <a:pt x="28" y="30"/>
                  <a:pt x="24" y="29"/>
                  <a:pt x="15" y="24"/>
                </a:cubicBezTo>
                <a:cubicBezTo>
                  <a:pt x="7" y="19"/>
                  <a:pt x="7" y="16"/>
                  <a:pt x="9" y="12"/>
                </a:cubicBezTo>
                <a:cubicBezTo>
                  <a:pt x="11" y="9"/>
                  <a:pt x="14" y="7"/>
                  <a:pt x="22" y="12"/>
                </a:cubicBezTo>
                <a:cubicBezTo>
                  <a:pt x="31" y="18"/>
                  <a:pt x="33" y="21"/>
                  <a:pt x="30" y="25"/>
                </a:cubicBezTo>
                <a:close/>
                <a:moveTo>
                  <a:pt x="34" y="27"/>
                </a:moveTo>
                <a:cubicBezTo>
                  <a:pt x="38" y="22"/>
                  <a:pt x="39" y="16"/>
                  <a:pt x="27" y="9"/>
                </a:cubicBezTo>
                <a:cubicBezTo>
                  <a:pt x="18" y="4"/>
                  <a:pt x="11" y="0"/>
                  <a:pt x="5" y="10"/>
                </a:cubicBezTo>
                <a:cubicBezTo>
                  <a:pt x="0" y="20"/>
                  <a:pt x="6" y="25"/>
                  <a:pt x="14" y="30"/>
                </a:cubicBezTo>
                <a:cubicBezTo>
                  <a:pt x="26" y="37"/>
                  <a:pt x="31" y="33"/>
                  <a:pt x="34" y="27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Freeform 245">
            <a:extLst>
              <a:ext uri="{FF2B5EF4-FFF2-40B4-BE49-F238E27FC236}">
                <a16:creationId xmlns:a16="http://schemas.microsoft.com/office/drawing/2014/main" id="{A734345C-2DAE-9363-AFBC-7F39B971821D}"/>
              </a:ext>
            </a:extLst>
          </p:cNvPr>
          <p:cNvSpPr>
            <a:spLocks/>
          </p:cNvSpPr>
          <p:nvPr/>
        </p:nvSpPr>
        <p:spPr bwMode="auto">
          <a:xfrm>
            <a:off x="11174870" y="4610289"/>
            <a:ext cx="111126" cy="100470"/>
          </a:xfrm>
          <a:custGeom>
            <a:avLst/>
            <a:gdLst>
              <a:gd name="T0" fmla="*/ 20 w 38"/>
              <a:gd name="T1" fmla="*/ 4 h 34"/>
              <a:gd name="T2" fmla="*/ 6 w 38"/>
              <a:gd name="T3" fmla="*/ 7 h 34"/>
              <a:gd name="T4" fmla="*/ 14 w 38"/>
              <a:gd name="T5" fmla="*/ 26 h 34"/>
              <a:gd name="T6" fmla="*/ 34 w 38"/>
              <a:gd name="T7" fmla="*/ 24 h 34"/>
              <a:gd name="T8" fmla="*/ 30 w 38"/>
              <a:gd name="T9" fmla="*/ 10 h 34"/>
              <a:gd name="T10" fmla="*/ 27 w 38"/>
              <a:gd name="T11" fmla="*/ 14 h 34"/>
              <a:gd name="T12" fmla="*/ 31 w 38"/>
              <a:gd name="T13" fmla="*/ 22 h 34"/>
              <a:gd name="T14" fmla="*/ 15 w 38"/>
              <a:gd name="T15" fmla="*/ 20 h 34"/>
              <a:gd name="T16" fmla="*/ 9 w 38"/>
              <a:gd name="T17" fmla="*/ 9 h 34"/>
              <a:gd name="T18" fmla="*/ 17 w 38"/>
              <a:gd name="T19" fmla="*/ 9 h 34"/>
              <a:gd name="T20" fmla="*/ 20 w 38"/>
              <a:gd name="T21" fmla="*/ 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" h="34">
                <a:moveTo>
                  <a:pt x="20" y="4"/>
                </a:moveTo>
                <a:cubicBezTo>
                  <a:pt x="14" y="0"/>
                  <a:pt x="9" y="1"/>
                  <a:pt x="6" y="7"/>
                </a:cubicBezTo>
                <a:cubicBezTo>
                  <a:pt x="0" y="16"/>
                  <a:pt x="6" y="21"/>
                  <a:pt x="14" y="26"/>
                </a:cubicBezTo>
                <a:cubicBezTo>
                  <a:pt x="26" y="34"/>
                  <a:pt x="31" y="30"/>
                  <a:pt x="34" y="24"/>
                </a:cubicBezTo>
                <a:cubicBezTo>
                  <a:pt x="36" y="21"/>
                  <a:pt x="38" y="14"/>
                  <a:pt x="30" y="10"/>
                </a:cubicBezTo>
                <a:cubicBezTo>
                  <a:pt x="27" y="14"/>
                  <a:pt x="27" y="14"/>
                  <a:pt x="27" y="14"/>
                </a:cubicBezTo>
                <a:cubicBezTo>
                  <a:pt x="32" y="17"/>
                  <a:pt x="31" y="21"/>
                  <a:pt x="31" y="22"/>
                </a:cubicBezTo>
                <a:cubicBezTo>
                  <a:pt x="28" y="27"/>
                  <a:pt x="24" y="26"/>
                  <a:pt x="15" y="20"/>
                </a:cubicBezTo>
                <a:cubicBezTo>
                  <a:pt x="7" y="16"/>
                  <a:pt x="7" y="13"/>
                  <a:pt x="9" y="9"/>
                </a:cubicBezTo>
                <a:cubicBezTo>
                  <a:pt x="10" y="7"/>
                  <a:pt x="13" y="6"/>
                  <a:pt x="17" y="9"/>
                </a:cubicBezTo>
                <a:lnTo>
                  <a:pt x="20" y="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Freeform 246">
            <a:extLst>
              <a:ext uri="{FF2B5EF4-FFF2-40B4-BE49-F238E27FC236}">
                <a16:creationId xmlns:a16="http://schemas.microsoft.com/office/drawing/2014/main" id="{B9F445A5-2288-A07A-092A-E771673C3702}"/>
              </a:ext>
            </a:extLst>
          </p:cNvPr>
          <p:cNvSpPr>
            <a:spLocks noEditPoints="1"/>
          </p:cNvSpPr>
          <p:nvPr/>
        </p:nvSpPr>
        <p:spPr bwMode="auto">
          <a:xfrm>
            <a:off x="11187047" y="4549399"/>
            <a:ext cx="126349" cy="82203"/>
          </a:xfrm>
          <a:custGeom>
            <a:avLst/>
            <a:gdLst>
              <a:gd name="T0" fmla="*/ 29 w 83"/>
              <a:gd name="T1" fmla="*/ 13 h 54"/>
              <a:gd name="T2" fmla="*/ 23 w 83"/>
              <a:gd name="T3" fmla="*/ 23 h 54"/>
              <a:gd name="T4" fmla="*/ 77 w 83"/>
              <a:gd name="T5" fmla="*/ 54 h 54"/>
              <a:gd name="T6" fmla="*/ 83 w 83"/>
              <a:gd name="T7" fmla="*/ 46 h 54"/>
              <a:gd name="T8" fmla="*/ 29 w 83"/>
              <a:gd name="T9" fmla="*/ 13 h 54"/>
              <a:gd name="T10" fmla="*/ 10 w 83"/>
              <a:gd name="T11" fmla="*/ 15 h 54"/>
              <a:gd name="T12" fmla="*/ 15 w 83"/>
              <a:gd name="T13" fmla="*/ 4 h 54"/>
              <a:gd name="T14" fmla="*/ 6 w 83"/>
              <a:gd name="T15" fmla="*/ 0 h 54"/>
              <a:gd name="T16" fmla="*/ 0 w 83"/>
              <a:gd name="T17" fmla="*/ 9 h 54"/>
              <a:gd name="T18" fmla="*/ 10 w 83"/>
              <a:gd name="T19" fmla="*/ 1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3" h="54">
                <a:moveTo>
                  <a:pt x="29" y="13"/>
                </a:moveTo>
                <a:lnTo>
                  <a:pt x="23" y="23"/>
                </a:lnTo>
                <a:lnTo>
                  <a:pt x="77" y="54"/>
                </a:lnTo>
                <a:lnTo>
                  <a:pt x="83" y="46"/>
                </a:lnTo>
                <a:lnTo>
                  <a:pt x="29" y="13"/>
                </a:lnTo>
                <a:close/>
                <a:moveTo>
                  <a:pt x="10" y="15"/>
                </a:moveTo>
                <a:lnTo>
                  <a:pt x="15" y="4"/>
                </a:lnTo>
                <a:lnTo>
                  <a:pt x="6" y="0"/>
                </a:lnTo>
                <a:lnTo>
                  <a:pt x="0" y="9"/>
                </a:lnTo>
                <a:lnTo>
                  <a:pt x="10" y="15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Freeform 247">
            <a:extLst>
              <a:ext uri="{FF2B5EF4-FFF2-40B4-BE49-F238E27FC236}">
                <a16:creationId xmlns:a16="http://schemas.microsoft.com/office/drawing/2014/main" id="{A6B072F0-FE33-C9AB-4E8C-20FF7391381D}"/>
              </a:ext>
            </a:extLst>
          </p:cNvPr>
          <p:cNvSpPr>
            <a:spLocks noEditPoints="1"/>
          </p:cNvSpPr>
          <p:nvPr/>
        </p:nvSpPr>
        <p:spPr bwMode="auto">
          <a:xfrm>
            <a:off x="11247938" y="4496119"/>
            <a:ext cx="111126" cy="97426"/>
          </a:xfrm>
          <a:custGeom>
            <a:avLst/>
            <a:gdLst>
              <a:gd name="T0" fmla="*/ 21 w 38"/>
              <a:gd name="T1" fmla="*/ 12 h 33"/>
              <a:gd name="T2" fmla="*/ 28 w 38"/>
              <a:gd name="T3" fmla="*/ 24 h 33"/>
              <a:gd name="T4" fmla="*/ 21 w 38"/>
              <a:gd name="T5" fmla="*/ 25 h 33"/>
              <a:gd name="T6" fmla="*/ 21 w 38"/>
              <a:gd name="T7" fmla="*/ 12 h 33"/>
              <a:gd name="T8" fmla="*/ 35 w 38"/>
              <a:gd name="T9" fmla="*/ 20 h 33"/>
              <a:gd name="T10" fmla="*/ 38 w 38"/>
              <a:gd name="T11" fmla="*/ 15 h 33"/>
              <a:gd name="T12" fmla="*/ 31 w 38"/>
              <a:gd name="T13" fmla="*/ 11 h 33"/>
              <a:gd name="T14" fmla="*/ 18 w 38"/>
              <a:gd name="T15" fmla="*/ 3 h 33"/>
              <a:gd name="T16" fmla="*/ 4 w 38"/>
              <a:gd name="T17" fmla="*/ 7 h 33"/>
              <a:gd name="T18" fmla="*/ 7 w 38"/>
              <a:gd name="T19" fmla="*/ 22 h 33"/>
              <a:gd name="T20" fmla="*/ 10 w 38"/>
              <a:gd name="T21" fmla="*/ 17 h 33"/>
              <a:gd name="T22" fmla="*/ 7 w 38"/>
              <a:gd name="T23" fmla="*/ 10 h 33"/>
              <a:gd name="T24" fmla="*/ 18 w 38"/>
              <a:gd name="T25" fmla="*/ 10 h 33"/>
              <a:gd name="T26" fmla="*/ 18 w 38"/>
              <a:gd name="T27" fmla="*/ 29 h 33"/>
              <a:gd name="T28" fmla="*/ 31 w 38"/>
              <a:gd name="T29" fmla="*/ 27 h 33"/>
              <a:gd name="T30" fmla="*/ 31 w 38"/>
              <a:gd name="T31" fmla="*/ 18 h 33"/>
              <a:gd name="T32" fmla="*/ 31 w 38"/>
              <a:gd name="T33" fmla="*/ 17 h 33"/>
              <a:gd name="T34" fmla="*/ 35 w 38"/>
              <a:gd name="T35" fmla="*/ 2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8" h="33">
                <a:moveTo>
                  <a:pt x="21" y="12"/>
                </a:moveTo>
                <a:cubicBezTo>
                  <a:pt x="30" y="17"/>
                  <a:pt x="30" y="21"/>
                  <a:pt x="28" y="24"/>
                </a:cubicBezTo>
                <a:cubicBezTo>
                  <a:pt x="26" y="27"/>
                  <a:pt x="23" y="27"/>
                  <a:pt x="21" y="25"/>
                </a:cubicBezTo>
                <a:cubicBezTo>
                  <a:pt x="15" y="21"/>
                  <a:pt x="19" y="16"/>
                  <a:pt x="21" y="12"/>
                </a:cubicBezTo>
                <a:close/>
                <a:moveTo>
                  <a:pt x="35" y="20"/>
                </a:moveTo>
                <a:cubicBezTo>
                  <a:pt x="38" y="15"/>
                  <a:pt x="38" y="15"/>
                  <a:pt x="38" y="15"/>
                </a:cubicBezTo>
                <a:cubicBezTo>
                  <a:pt x="36" y="14"/>
                  <a:pt x="33" y="13"/>
                  <a:pt x="31" y="11"/>
                </a:cubicBezTo>
                <a:cubicBezTo>
                  <a:pt x="18" y="3"/>
                  <a:pt x="18" y="3"/>
                  <a:pt x="18" y="3"/>
                </a:cubicBezTo>
                <a:cubicBezTo>
                  <a:pt x="13" y="1"/>
                  <a:pt x="8" y="0"/>
                  <a:pt x="4" y="7"/>
                </a:cubicBezTo>
                <a:cubicBezTo>
                  <a:pt x="0" y="13"/>
                  <a:pt x="1" y="18"/>
                  <a:pt x="7" y="22"/>
                </a:cubicBezTo>
                <a:cubicBezTo>
                  <a:pt x="10" y="17"/>
                  <a:pt x="10" y="17"/>
                  <a:pt x="10" y="17"/>
                </a:cubicBezTo>
                <a:cubicBezTo>
                  <a:pt x="6" y="15"/>
                  <a:pt x="5" y="13"/>
                  <a:pt x="7" y="10"/>
                </a:cubicBezTo>
                <a:cubicBezTo>
                  <a:pt x="10" y="5"/>
                  <a:pt x="14" y="7"/>
                  <a:pt x="18" y="10"/>
                </a:cubicBezTo>
                <a:cubicBezTo>
                  <a:pt x="14" y="16"/>
                  <a:pt x="9" y="24"/>
                  <a:pt x="18" y="29"/>
                </a:cubicBezTo>
                <a:cubicBezTo>
                  <a:pt x="23" y="32"/>
                  <a:pt x="28" y="33"/>
                  <a:pt x="31" y="27"/>
                </a:cubicBezTo>
                <a:cubicBezTo>
                  <a:pt x="33" y="24"/>
                  <a:pt x="33" y="21"/>
                  <a:pt x="31" y="18"/>
                </a:cubicBezTo>
                <a:cubicBezTo>
                  <a:pt x="31" y="17"/>
                  <a:pt x="31" y="17"/>
                  <a:pt x="31" y="17"/>
                </a:cubicBezTo>
                <a:lnTo>
                  <a:pt x="35" y="20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Freeform 248">
            <a:extLst>
              <a:ext uri="{FF2B5EF4-FFF2-40B4-BE49-F238E27FC236}">
                <a16:creationId xmlns:a16="http://schemas.microsoft.com/office/drawing/2014/main" id="{4D4EA23E-4843-398B-2BCD-B0AC4BF1E99F}"/>
              </a:ext>
            </a:extLst>
          </p:cNvPr>
          <p:cNvSpPr>
            <a:spLocks/>
          </p:cNvSpPr>
          <p:nvPr/>
        </p:nvSpPr>
        <p:spPr bwMode="auto">
          <a:xfrm>
            <a:off x="11257072" y="4432183"/>
            <a:ext cx="126349" cy="85248"/>
          </a:xfrm>
          <a:custGeom>
            <a:avLst/>
            <a:gdLst>
              <a:gd name="T0" fmla="*/ 6 w 83"/>
              <a:gd name="T1" fmla="*/ 0 h 56"/>
              <a:gd name="T2" fmla="*/ 0 w 83"/>
              <a:gd name="T3" fmla="*/ 9 h 56"/>
              <a:gd name="T4" fmla="*/ 77 w 83"/>
              <a:gd name="T5" fmla="*/ 56 h 56"/>
              <a:gd name="T6" fmla="*/ 83 w 83"/>
              <a:gd name="T7" fmla="*/ 46 h 56"/>
              <a:gd name="T8" fmla="*/ 6 w 83"/>
              <a:gd name="T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56">
                <a:moveTo>
                  <a:pt x="6" y="0"/>
                </a:moveTo>
                <a:lnTo>
                  <a:pt x="0" y="9"/>
                </a:lnTo>
                <a:lnTo>
                  <a:pt x="77" y="56"/>
                </a:lnTo>
                <a:lnTo>
                  <a:pt x="83" y="46"/>
                </a:lnTo>
                <a:lnTo>
                  <a:pt x="6" y="0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Freeform 249">
            <a:extLst>
              <a:ext uri="{FF2B5EF4-FFF2-40B4-BE49-F238E27FC236}">
                <a16:creationId xmlns:a16="http://schemas.microsoft.com/office/drawing/2014/main" id="{3B920E1E-11DF-F0C9-43A2-31134F746D00}"/>
              </a:ext>
            </a:extLst>
          </p:cNvPr>
          <p:cNvSpPr>
            <a:spLocks/>
          </p:cNvSpPr>
          <p:nvPr/>
        </p:nvSpPr>
        <p:spPr bwMode="auto">
          <a:xfrm>
            <a:off x="11212926" y="4968025"/>
            <a:ext cx="111126" cy="95903"/>
          </a:xfrm>
          <a:custGeom>
            <a:avLst/>
            <a:gdLst>
              <a:gd name="T0" fmla="*/ 21 w 38"/>
              <a:gd name="T1" fmla="*/ 4 h 33"/>
              <a:gd name="T2" fmla="*/ 6 w 38"/>
              <a:gd name="T3" fmla="*/ 7 h 33"/>
              <a:gd name="T4" fmla="*/ 15 w 38"/>
              <a:gd name="T5" fmla="*/ 26 h 33"/>
              <a:gd name="T6" fmla="*/ 35 w 38"/>
              <a:gd name="T7" fmla="*/ 24 h 33"/>
              <a:gd name="T8" fmla="*/ 30 w 38"/>
              <a:gd name="T9" fmla="*/ 9 h 33"/>
              <a:gd name="T10" fmla="*/ 28 w 38"/>
              <a:gd name="T11" fmla="*/ 14 h 33"/>
              <a:gd name="T12" fmla="*/ 31 w 38"/>
              <a:gd name="T13" fmla="*/ 22 h 33"/>
              <a:gd name="T14" fmla="*/ 15 w 38"/>
              <a:gd name="T15" fmla="*/ 20 h 33"/>
              <a:gd name="T16" fmla="*/ 10 w 38"/>
              <a:gd name="T17" fmla="*/ 9 h 33"/>
              <a:gd name="T18" fmla="*/ 18 w 38"/>
              <a:gd name="T19" fmla="*/ 8 h 33"/>
              <a:gd name="T20" fmla="*/ 21 w 38"/>
              <a:gd name="T21" fmla="*/ 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" h="33">
                <a:moveTo>
                  <a:pt x="21" y="4"/>
                </a:moveTo>
                <a:cubicBezTo>
                  <a:pt x="15" y="0"/>
                  <a:pt x="10" y="1"/>
                  <a:pt x="6" y="7"/>
                </a:cubicBezTo>
                <a:cubicBezTo>
                  <a:pt x="0" y="16"/>
                  <a:pt x="6" y="21"/>
                  <a:pt x="15" y="26"/>
                </a:cubicBezTo>
                <a:cubicBezTo>
                  <a:pt x="27" y="33"/>
                  <a:pt x="31" y="30"/>
                  <a:pt x="35" y="24"/>
                </a:cubicBezTo>
                <a:cubicBezTo>
                  <a:pt x="37" y="21"/>
                  <a:pt x="38" y="14"/>
                  <a:pt x="30" y="9"/>
                </a:cubicBezTo>
                <a:cubicBezTo>
                  <a:pt x="28" y="14"/>
                  <a:pt x="28" y="14"/>
                  <a:pt x="28" y="14"/>
                </a:cubicBezTo>
                <a:cubicBezTo>
                  <a:pt x="33" y="17"/>
                  <a:pt x="32" y="21"/>
                  <a:pt x="31" y="22"/>
                </a:cubicBezTo>
                <a:cubicBezTo>
                  <a:pt x="28" y="26"/>
                  <a:pt x="24" y="26"/>
                  <a:pt x="15" y="20"/>
                </a:cubicBezTo>
                <a:cubicBezTo>
                  <a:pt x="8" y="16"/>
                  <a:pt x="8" y="12"/>
                  <a:pt x="10" y="9"/>
                </a:cubicBezTo>
                <a:cubicBezTo>
                  <a:pt x="11" y="7"/>
                  <a:pt x="13" y="6"/>
                  <a:pt x="18" y="8"/>
                </a:cubicBezTo>
                <a:lnTo>
                  <a:pt x="21" y="4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Freeform 250">
            <a:extLst>
              <a:ext uri="{FF2B5EF4-FFF2-40B4-BE49-F238E27FC236}">
                <a16:creationId xmlns:a16="http://schemas.microsoft.com/office/drawing/2014/main" id="{3099BDF3-970C-3326-A16E-95CC5BC1AAA2}"/>
              </a:ext>
            </a:extLst>
          </p:cNvPr>
          <p:cNvSpPr>
            <a:spLocks noEditPoints="1"/>
          </p:cNvSpPr>
          <p:nvPr/>
        </p:nvSpPr>
        <p:spPr bwMode="auto">
          <a:xfrm>
            <a:off x="11260116" y="4879734"/>
            <a:ext cx="117215" cy="108082"/>
          </a:xfrm>
          <a:custGeom>
            <a:avLst/>
            <a:gdLst>
              <a:gd name="T0" fmla="*/ 31 w 40"/>
              <a:gd name="T1" fmla="*/ 25 h 37"/>
              <a:gd name="T2" fmla="*/ 16 w 40"/>
              <a:gd name="T3" fmla="*/ 24 h 37"/>
              <a:gd name="T4" fmla="*/ 10 w 40"/>
              <a:gd name="T5" fmla="*/ 12 h 37"/>
              <a:gd name="T6" fmla="*/ 23 w 40"/>
              <a:gd name="T7" fmla="*/ 12 h 37"/>
              <a:gd name="T8" fmla="*/ 31 w 40"/>
              <a:gd name="T9" fmla="*/ 25 h 37"/>
              <a:gd name="T10" fmla="*/ 35 w 40"/>
              <a:gd name="T11" fmla="*/ 27 h 37"/>
              <a:gd name="T12" fmla="*/ 27 w 40"/>
              <a:gd name="T13" fmla="*/ 9 h 37"/>
              <a:gd name="T14" fmla="*/ 6 w 40"/>
              <a:gd name="T15" fmla="*/ 10 h 37"/>
              <a:gd name="T16" fmla="*/ 15 w 40"/>
              <a:gd name="T17" fmla="*/ 30 h 37"/>
              <a:gd name="T18" fmla="*/ 35 w 40"/>
              <a:gd name="T19" fmla="*/ 2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37">
                <a:moveTo>
                  <a:pt x="31" y="25"/>
                </a:moveTo>
                <a:cubicBezTo>
                  <a:pt x="28" y="30"/>
                  <a:pt x="25" y="29"/>
                  <a:pt x="16" y="24"/>
                </a:cubicBezTo>
                <a:cubicBezTo>
                  <a:pt x="8" y="19"/>
                  <a:pt x="8" y="16"/>
                  <a:pt x="10" y="12"/>
                </a:cubicBezTo>
                <a:cubicBezTo>
                  <a:pt x="12" y="9"/>
                  <a:pt x="15" y="7"/>
                  <a:pt x="23" y="12"/>
                </a:cubicBezTo>
                <a:cubicBezTo>
                  <a:pt x="32" y="18"/>
                  <a:pt x="34" y="21"/>
                  <a:pt x="31" y="25"/>
                </a:cubicBezTo>
                <a:close/>
                <a:moveTo>
                  <a:pt x="35" y="27"/>
                </a:moveTo>
                <a:cubicBezTo>
                  <a:pt x="39" y="22"/>
                  <a:pt x="40" y="16"/>
                  <a:pt x="27" y="9"/>
                </a:cubicBezTo>
                <a:cubicBezTo>
                  <a:pt x="19" y="4"/>
                  <a:pt x="12" y="0"/>
                  <a:pt x="6" y="10"/>
                </a:cubicBezTo>
                <a:cubicBezTo>
                  <a:pt x="0" y="20"/>
                  <a:pt x="7" y="25"/>
                  <a:pt x="15" y="30"/>
                </a:cubicBezTo>
                <a:cubicBezTo>
                  <a:pt x="27" y="37"/>
                  <a:pt x="31" y="33"/>
                  <a:pt x="35" y="27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Freeform 251">
            <a:extLst>
              <a:ext uri="{FF2B5EF4-FFF2-40B4-BE49-F238E27FC236}">
                <a16:creationId xmlns:a16="http://schemas.microsoft.com/office/drawing/2014/main" id="{3EFF5D05-0CF6-3140-49AB-02F9AEB03359}"/>
              </a:ext>
            </a:extLst>
          </p:cNvPr>
          <p:cNvSpPr>
            <a:spLocks/>
          </p:cNvSpPr>
          <p:nvPr/>
        </p:nvSpPr>
        <p:spPr bwMode="auto">
          <a:xfrm>
            <a:off x="11278383" y="4803619"/>
            <a:ext cx="149184" cy="105037"/>
          </a:xfrm>
          <a:custGeom>
            <a:avLst/>
            <a:gdLst>
              <a:gd name="T0" fmla="*/ 51 w 51"/>
              <a:gd name="T1" fmla="*/ 16 h 36"/>
              <a:gd name="T2" fmla="*/ 31 w 51"/>
              <a:gd name="T3" fmla="*/ 4 h 36"/>
              <a:gd name="T4" fmla="*/ 18 w 51"/>
              <a:gd name="T5" fmla="*/ 6 h 36"/>
              <a:gd name="T6" fmla="*/ 18 w 51"/>
              <a:gd name="T7" fmla="*/ 16 h 36"/>
              <a:gd name="T8" fmla="*/ 18 w 51"/>
              <a:gd name="T9" fmla="*/ 17 h 36"/>
              <a:gd name="T10" fmla="*/ 2 w 51"/>
              <a:gd name="T11" fmla="*/ 7 h 36"/>
              <a:gd name="T12" fmla="*/ 0 w 51"/>
              <a:gd name="T13" fmla="*/ 12 h 36"/>
              <a:gd name="T14" fmla="*/ 39 w 51"/>
              <a:gd name="T15" fmla="*/ 36 h 36"/>
              <a:gd name="T16" fmla="*/ 42 w 51"/>
              <a:gd name="T17" fmla="*/ 31 h 36"/>
              <a:gd name="T18" fmla="*/ 26 w 51"/>
              <a:gd name="T19" fmla="*/ 21 h 36"/>
              <a:gd name="T20" fmla="*/ 21 w 51"/>
              <a:gd name="T21" fmla="*/ 11 h 36"/>
              <a:gd name="T22" fmla="*/ 29 w 51"/>
              <a:gd name="T23" fmla="*/ 9 h 36"/>
              <a:gd name="T24" fmla="*/ 48 w 51"/>
              <a:gd name="T25" fmla="*/ 21 h 36"/>
              <a:gd name="T26" fmla="*/ 51 w 51"/>
              <a:gd name="T27" fmla="*/ 1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36">
                <a:moveTo>
                  <a:pt x="51" y="16"/>
                </a:moveTo>
                <a:cubicBezTo>
                  <a:pt x="31" y="4"/>
                  <a:pt x="31" y="4"/>
                  <a:pt x="31" y="4"/>
                </a:cubicBezTo>
                <a:cubicBezTo>
                  <a:pt x="25" y="0"/>
                  <a:pt x="21" y="2"/>
                  <a:pt x="18" y="6"/>
                </a:cubicBezTo>
                <a:cubicBezTo>
                  <a:pt x="16" y="10"/>
                  <a:pt x="16" y="13"/>
                  <a:pt x="18" y="16"/>
                </a:cubicBezTo>
                <a:cubicBezTo>
                  <a:pt x="18" y="17"/>
                  <a:pt x="18" y="17"/>
                  <a:pt x="18" y="17"/>
                </a:cubicBezTo>
                <a:cubicBezTo>
                  <a:pt x="2" y="7"/>
                  <a:pt x="2" y="7"/>
                  <a:pt x="2" y="7"/>
                </a:cubicBezTo>
                <a:cubicBezTo>
                  <a:pt x="0" y="12"/>
                  <a:pt x="0" y="12"/>
                  <a:pt x="0" y="12"/>
                </a:cubicBezTo>
                <a:cubicBezTo>
                  <a:pt x="39" y="36"/>
                  <a:pt x="39" y="36"/>
                  <a:pt x="39" y="36"/>
                </a:cubicBezTo>
                <a:cubicBezTo>
                  <a:pt x="42" y="31"/>
                  <a:pt x="42" y="31"/>
                  <a:pt x="42" y="31"/>
                </a:cubicBezTo>
                <a:cubicBezTo>
                  <a:pt x="26" y="21"/>
                  <a:pt x="26" y="21"/>
                  <a:pt x="26" y="21"/>
                </a:cubicBezTo>
                <a:cubicBezTo>
                  <a:pt x="21" y="18"/>
                  <a:pt x="18" y="15"/>
                  <a:pt x="21" y="11"/>
                </a:cubicBezTo>
                <a:cubicBezTo>
                  <a:pt x="23" y="7"/>
                  <a:pt x="26" y="7"/>
                  <a:pt x="29" y="9"/>
                </a:cubicBezTo>
                <a:cubicBezTo>
                  <a:pt x="48" y="21"/>
                  <a:pt x="48" y="21"/>
                  <a:pt x="48" y="21"/>
                </a:cubicBezTo>
                <a:lnTo>
                  <a:pt x="51" y="16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Freeform 252">
            <a:extLst>
              <a:ext uri="{FF2B5EF4-FFF2-40B4-BE49-F238E27FC236}">
                <a16:creationId xmlns:a16="http://schemas.microsoft.com/office/drawing/2014/main" id="{AC7924D8-5C7A-FFC8-B794-955FC2A3C9B8}"/>
              </a:ext>
            </a:extLst>
          </p:cNvPr>
          <p:cNvSpPr>
            <a:spLocks noEditPoints="1"/>
          </p:cNvSpPr>
          <p:nvPr/>
        </p:nvSpPr>
        <p:spPr bwMode="auto">
          <a:xfrm>
            <a:off x="11359066" y="4724461"/>
            <a:ext cx="111126" cy="101993"/>
          </a:xfrm>
          <a:custGeom>
            <a:avLst/>
            <a:gdLst>
              <a:gd name="T0" fmla="*/ 15 w 38"/>
              <a:gd name="T1" fmla="*/ 21 h 35"/>
              <a:gd name="T2" fmla="*/ 9 w 38"/>
              <a:gd name="T3" fmla="*/ 11 h 35"/>
              <a:gd name="T4" fmla="*/ 21 w 38"/>
              <a:gd name="T5" fmla="*/ 10 h 35"/>
              <a:gd name="T6" fmla="*/ 15 w 38"/>
              <a:gd name="T7" fmla="*/ 21 h 35"/>
              <a:gd name="T8" fmla="*/ 27 w 38"/>
              <a:gd name="T9" fmla="*/ 8 h 35"/>
              <a:gd name="T10" fmla="*/ 25 w 38"/>
              <a:gd name="T11" fmla="*/ 6 h 35"/>
              <a:gd name="T12" fmla="*/ 6 w 38"/>
              <a:gd name="T13" fmla="*/ 8 h 35"/>
              <a:gd name="T14" fmla="*/ 14 w 38"/>
              <a:gd name="T15" fmla="*/ 27 h 35"/>
              <a:gd name="T16" fmla="*/ 34 w 38"/>
              <a:gd name="T17" fmla="*/ 25 h 35"/>
              <a:gd name="T18" fmla="*/ 31 w 38"/>
              <a:gd name="T19" fmla="*/ 10 h 35"/>
              <a:gd name="T20" fmla="*/ 28 w 38"/>
              <a:gd name="T21" fmla="*/ 15 h 35"/>
              <a:gd name="T22" fmla="*/ 31 w 38"/>
              <a:gd name="T23" fmla="*/ 23 h 35"/>
              <a:gd name="T24" fmla="*/ 18 w 38"/>
              <a:gd name="T25" fmla="*/ 23 h 35"/>
              <a:gd name="T26" fmla="*/ 27 w 38"/>
              <a:gd name="T27" fmla="*/ 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35">
                <a:moveTo>
                  <a:pt x="15" y="21"/>
                </a:moveTo>
                <a:cubicBezTo>
                  <a:pt x="7" y="17"/>
                  <a:pt x="7" y="13"/>
                  <a:pt x="9" y="11"/>
                </a:cubicBezTo>
                <a:cubicBezTo>
                  <a:pt x="11" y="7"/>
                  <a:pt x="13" y="6"/>
                  <a:pt x="21" y="10"/>
                </a:cubicBezTo>
                <a:lnTo>
                  <a:pt x="15" y="21"/>
                </a:lnTo>
                <a:close/>
                <a:moveTo>
                  <a:pt x="27" y="8"/>
                </a:moveTo>
                <a:cubicBezTo>
                  <a:pt x="25" y="6"/>
                  <a:pt x="25" y="6"/>
                  <a:pt x="25" y="6"/>
                </a:cubicBezTo>
                <a:cubicBezTo>
                  <a:pt x="16" y="1"/>
                  <a:pt x="10" y="0"/>
                  <a:pt x="6" y="8"/>
                </a:cubicBezTo>
                <a:cubicBezTo>
                  <a:pt x="0" y="18"/>
                  <a:pt x="6" y="23"/>
                  <a:pt x="14" y="27"/>
                </a:cubicBezTo>
                <a:cubicBezTo>
                  <a:pt x="26" y="35"/>
                  <a:pt x="31" y="31"/>
                  <a:pt x="34" y="25"/>
                </a:cubicBezTo>
                <a:cubicBezTo>
                  <a:pt x="38" y="20"/>
                  <a:pt x="37" y="14"/>
                  <a:pt x="31" y="10"/>
                </a:cubicBezTo>
                <a:cubicBezTo>
                  <a:pt x="28" y="15"/>
                  <a:pt x="28" y="15"/>
                  <a:pt x="28" y="15"/>
                </a:cubicBezTo>
                <a:cubicBezTo>
                  <a:pt x="31" y="17"/>
                  <a:pt x="32" y="20"/>
                  <a:pt x="31" y="23"/>
                </a:cubicBezTo>
                <a:cubicBezTo>
                  <a:pt x="29" y="27"/>
                  <a:pt x="26" y="28"/>
                  <a:pt x="18" y="23"/>
                </a:cubicBezTo>
                <a:lnTo>
                  <a:pt x="27" y="8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Freeform 253">
            <a:extLst>
              <a:ext uri="{FF2B5EF4-FFF2-40B4-BE49-F238E27FC236}">
                <a16:creationId xmlns:a16="http://schemas.microsoft.com/office/drawing/2014/main" id="{841754B1-2CAA-85DE-8D99-F6B0F89FBF32}"/>
              </a:ext>
            </a:extLst>
          </p:cNvPr>
          <p:cNvSpPr>
            <a:spLocks/>
          </p:cNvSpPr>
          <p:nvPr/>
        </p:nvSpPr>
        <p:spPr bwMode="auto">
          <a:xfrm>
            <a:off x="11409300" y="4648347"/>
            <a:ext cx="105037" cy="100470"/>
          </a:xfrm>
          <a:custGeom>
            <a:avLst/>
            <a:gdLst>
              <a:gd name="T0" fmla="*/ 30 w 36"/>
              <a:gd name="T1" fmla="*/ 11 h 34"/>
              <a:gd name="T2" fmla="*/ 9 w 36"/>
              <a:gd name="T3" fmla="*/ 17 h 34"/>
              <a:gd name="T4" fmla="*/ 8 w 36"/>
              <a:gd name="T5" fmla="*/ 11 h 34"/>
              <a:gd name="T6" fmla="*/ 15 w 36"/>
              <a:gd name="T7" fmla="*/ 9 h 34"/>
              <a:gd name="T8" fmla="*/ 18 w 36"/>
              <a:gd name="T9" fmla="*/ 4 h 34"/>
              <a:gd name="T10" fmla="*/ 4 w 36"/>
              <a:gd name="T11" fmla="*/ 8 h 34"/>
              <a:gd name="T12" fmla="*/ 6 w 36"/>
              <a:gd name="T13" fmla="*/ 22 h 34"/>
              <a:gd name="T14" fmla="*/ 28 w 36"/>
              <a:gd name="T15" fmla="*/ 16 h 34"/>
              <a:gd name="T16" fmla="*/ 29 w 36"/>
              <a:gd name="T17" fmla="*/ 24 h 34"/>
              <a:gd name="T18" fmla="*/ 21 w 36"/>
              <a:gd name="T19" fmla="*/ 25 h 34"/>
              <a:gd name="T20" fmla="*/ 18 w 36"/>
              <a:gd name="T21" fmla="*/ 30 h 34"/>
              <a:gd name="T22" fmla="*/ 33 w 36"/>
              <a:gd name="T23" fmla="*/ 26 h 34"/>
              <a:gd name="T24" fmla="*/ 30 w 36"/>
              <a:gd name="T25" fmla="*/ 1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" h="34">
                <a:moveTo>
                  <a:pt x="30" y="11"/>
                </a:moveTo>
                <a:cubicBezTo>
                  <a:pt x="22" y="6"/>
                  <a:pt x="14" y="20"/>
                  <a:pt x="9" y="17"/>
                </a:cubicBezTo>
                <a:cubicBezTo>
                  <a:pt x="6" y="16"/>
                  <a:pt x="6" y="13"/>
                  <a:pt x="8" y="11"/>
                </a:cubicBezTo>
                <a:cubicBezTo>
                  <a:pt x="9" y="8"/>
                  <a:pt x="12" y="7"/>
                  <a:pt x="15" y="9"/>
                </a:cubicBezTo>
                <a:cubicBezTo>
                  <a:pt x="18" y="4"/>
                  <a:pt x="18" y="4"/>
                  <a:pt x="18" y="4"/>
                </a:cubicBezTo>
                <a:cubicBezTo>
                  <a:pt x="12" y="0"/>
                  <a:pt x="7" y="3"/>
                  <a:pt x="4" y="8"/>
                </a:cubicBezTo>
                <a:cubicBezTo>
                  <a:pt x="0" y="16"/>
                  <a:pt x="3" y="20"/>
                  <a:pt x="6" y="22"/>
                </a:cubicBezTo>
                <a:cubicBezTo>
                  <a:pt x="15" y="27"/>
                  <a:pt x="23" y="13"/>
                  <a:pt x="28" y="16"/>
                </a:cubicBezTo>
                <a:cubicBezTo>
                  <a:pt x="31" y="18"/>
                  <a:pt x="31" y="21"/>
                  <a:pt x="29" y="24"/>
                </a:cubicBezTo>
                <a:cubicBezTo>
                  <a:pt x="26" y="28"/>
                  <a:pt x="23" y="26"/>
                  <a:pt x="21" y="25"/>
                </a:cubicBezTo>
                <a:cubicBezTo>
                  <a:pt x="18" y="30"/>
                  <a:pt x="18" y="30"/>
                  <a:pt x="18" y="30"/>
                </a:cubicBezTo>
                <a:cubicBezTo>
                  <a:pt x="24" y="34"/>
                  <a:pt x="29" y="32"/>
                  <a:pt x="33" y="26"/>
                </a:cubicBezTo>
                <a:cubicBezTo>
                  <a:pt x="36" y="21"/>
                  <a:pt x="36" y="15"/>
                  <a:pt x="30" y="11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Freeform 254">
            <a:extLst>
              <a:ext uri="{FF2B5EF4-FFF2-40B4-BE49-F238E27FC236}">
                <a16:creationId xmlns:a16="http://schemas.microsoft.com/office/drawing/2014/main" id="{06E7D2E8-C4DB-8F05-5699-34EB3F7A7FA5}"/>
              </a:ext>
            </a:extLst>
          </p:cNvPr>
          <p:cNvSpPr>
            <a:spLocks noEditPoints="1"/>
          </p:cNvSpPr>
          <p:nvPr/>
        </p:nvSpPr>
        <p:spPr bwMode="auto">
          <a:xfrm>
            <a:off x="11415388" y="4593544"/>
            <a:ext cx="124826" cy="83725"/>
          </a:xfrm>
          <a:custGeom>
            <a:avLst/>
            <a:gdLst>
              <a:gd name="T0" fmla="*/ 29 w 82"/>
              <a:gd name="T1" fmla="*/ 13 h 55"/>
              <a:gd name="T2" fmla="*/ 23 w 82"/>
              <a:gd name="T3" fmla="*/ 23 h 55"/>
              <a:gd name="T4" fmla="*/ 77 w 82"/>
              <a:gd name="T5" fmla="*/ 55 h 55"/>
              <a:gd name="T6" fmla="*/ 82 w 82"/>
              <a:gd name="T7" fmla="*/ 46 h 55"/>
              <a:gd name="T8" fmla="*/ 29 w 82"/>
              <a:gd name="T9" fmla="*/ 13 h 55"/>
              <a:gd name="T10" fmla="*/ 9 w 82"/>
              <a:gd name="T11" fmla="*/ 15 h 55"/>
              <a:gd name="T12" fmla="*/ 15 w 82"/>
              <a:gd name="T13" fmla="*/ 5 h 55"/>
              <a:gd name="T14" fmla="*/ 6 w 82"/>
              <a:gd name="T15" fmla="*/ 0 h 55"/>
              <a:gd name="T16" fmla="*/ 0 w 82"/>
              <a:gd name="T17" fmla="*/ 9 h 55"/>
              <a:gd name="T18" fmla="*/ 9 w 82"/>
              <a:gd name="T19" fmla="*/ 1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55">
                <a:moveTo>
                  <a:pt x="29" y="13"/>
                </a:moveTo>
                <a:lnTo>
                  <a:pt x="23" y="23"/>
                </a:lnTo>
                <a:lnTo>
                  <a:pt x="77" y="55"/>
                </a:lnTo>
                <a:lnTo>
                  <a:pt x="82" y="46"/>
                </a:lnTo>
                <a:lnTo>
                  <a:pt x="29" y="13"/>
                </a:lnTo>
                <a:close/>
                <a:moveTo>
                  <a:pt x="9" y="15"/>
                </a:moveTo>
                <a:lnTo>
                  <a:pt x="15" y="5"/>
                </a:lnTo>
                <a:lnTo>
                  <a:pt x="6" y="0"/>
                </a:lnTo>
                <a:lnTo>
                  <a:pt x="0" y="9"/>
                </a:lnTo>
                <a:lnTo>
                  <a:pt x="9" y="15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Freeform 255">
            <a:extLst>
              <a:ext uri="{FF2B5EF4-FFF2-40B4-BE49-F238E27FC236}">
                <a16:creationId xmlns:a16="http://schemas.microsoft.com/office/drawing/2014/main" id="{531665E9-6AE9-1652-0F24-0209B77BC879}"/>
              </a:ext>
            </a:extLst>
          </p:cNvPr>
          <p:cNvSpPr>
            <a:spLocks noEditPoints="1"/>
          </p:cNvSpPr>
          <p:nvPr/>
        </p:nvSpPr>
        <p:spPr bwMode="auto">
          <a:xfrm>
            <a:off x="11470191" y="4534176"/>
            <a:ext cx="117215" cy="105037"/>
          </a:xfrm>
          <a:custGeom>
            <a:avLst/>
            <a:gdLst>
              <a:gd name="T0" fmla="*/ 31 w 40"/>
              <a:gd name="T1" fmla="*/ 25 h 36"/>
              <a:gd name="T2" fmla="*/ 16 w 40"/>
              <a:gd name="T3" fmla="*/ 23 h 36"/>
              <a:gd name="T4" fmla="*/ 10 w 40"/>
              <a:gd name="T5" fmla="*/ 12 h 36"/>
              <a:gd name="T6" fmla="*/ 23 w 40"/>
              <a:gd name="T7" fmla="*/ 12 h 36"/>
              <a:gd name="T8" fmla="*/ 31 w 40"/>
              <a:gd name="T9" fmla="*/ 25 h 36"/>
              <a:gd name="T10" fmla="*/ 35 w 40"/>
              <a:gd name="T11" fmla="*/ 27 h 36"/>
              <a:gd name="T12" fmla="*/ 27 w 40"/>
              <a:gd name="T13" fmla="*/ 8 h 36"/>
              <a:gd name="T14" fmla="*/ 6 w 40"/>
              <a:gd name="T15" fmla="*/ 10 h 36"/>
              <a:gd name="T16" fmla="*/ 15 w 40"/>
              <a:gd name="T17" fmla="*/ 29 h 36"/>
              <a:gd name="T18" fmla="*/ 35 w 40"/>
              <a:gd name="T19" fmla="*/ 27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36">
                <a:moveTo>
                  <a:pt x="31" y="25"/>
                </a:moveTo>
                <a:cubicBezTo>
                  <a:pt x="28" y="29"/>
                  <a:pt x="24" y="29"/>
                  <a:pt x="16" y="23"/>
                </a:cubicBezTo>
                <a:cubicBezTo>
                  <a:pt x="8" y="19"/>
                  <a:pt x="8" y="15"/>
                  <a:pt x="10" y="12"/>
                </a:cubicBezTo>
                <a:cubicBezTo>
                  <a:pt x="12" y="8"/>
                  <a:pt x="15" y="7"/>
                  <a:pt x="23" y="12"/>
                </a:cubicBezTo>
                <a:cubicBezTo>
                  <a:pt x="32" y="17"/>
                  <a:pt x="34" y="20"/>
                  <a:pt x="31" y="25"/>
                </a:cubicBezTo>
                <a:close/>
                <a:moveTo>
                  <a:pt x="35" y="27"/>
                </a:moveTo>
                <a:cubicBezTo>
                  <a:pt x="38" y="21"/>
                  <a:pt x="40" y="15"/>
                  <a:pt x="27" y="8"/>
                </a:cubicBezTo>
                <a:cubicBezTo>
                  <a:pt x="19" y="3"/>
                  <a:pt x="12" y="0"/>
                  <a:pt x="6" y="10"/>
                </a:cubicBezTo>
                <a:cubicBezTo>
                  <a:pt x="0" y="19"/>
                  <a:pt x="6" y="24"/>
                  <a:pt x="15" y="29"/>
                </a:cubicBezTo>
                <a:cubicBezTo>
                  <a:pt x="27" y="36"/>
                  <a:pt x="31" y="33"/>
                  <a:pt x="35" y="27"/>
                </a:cubicBez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Freeform 256">
            <a:extLst>
              <a:ext uri="{FF2B5EF4-FFF2-40B4-BE49-F238E27FC236}">
                <a16:creationId xmlns:a16="http://schemas.microsoft.com/office/drawing/2014/main" id="{F6303285-5F7C-8811-B802-37963052ECEC}"/>
              </a:ext>
            </a:extLst>
          </p:cNvPr>
          <p:cNvSpPr>
            <a:spLocks/>
          </p:cNvSpPr>
          <p:nvPr/>
        </p:nvSpPr>
        <p:spPr bwMode="auto">
          <a:xfrm>
            <a:off x="11520425" y="4458063"/>
            <a:ext cx="117215" cy="101993"/>
          </a:xfrm>
          <a:custGeom>
            <a:avLst/>
            <a:gdLst>
              <a:gd name="T0" fmla="*/ 40 w 40"/>
              <a:gd name="T1" fmla="*/ 16 h 35"/>
              <a:gd name="T2" fmla="*/ 21 w 40"/>
              <a:gd name="T3" fmla="*/ 4 h 35"/>
              <a:gd name="T4" fmla="*/ 7 w 40"/>
              <a:gd name="T5" fmla="*/ 6 h 35"/>
              <a:gd name="T6" fmla="*/ 7 w 40"/>
              <a:gd name="T7" fmla="*/ 16 h 35"/>
              <a:gd name="T8" fmla="*/ 7 w 40"/>
              <a:gd name="T9" fmla="*/ 16 h 35"/>
              <a:gd name="T10" fmla="*/ 3 w 40"/>
              <a:gd name="T11" fmla="*/ 14 h 35"/>
              <a:gd name="T12" fmla="*/ 0 w 40"/>
              <a:gd name="T13" fmla="*/ 19 h 35"/>
              <a:gd name="T14" fmla="*/ 6 w 40"/>
              <a:gd name="T15" fmla="*/ 22 h 35"/>
              <a:gd name="T16" fmla="*/ 28 w 40"/>
              <a:gd name="T17" fmla="*/ 35 h 35"/>
              <a:gd name="T18" fmla="*/ 31 w 40"/>
              <a:gd name="T19" fmla="*/ 31 h 35"/>
              <a:gd name="T20" fmla="*/ 14 w 40"/>
              <a:gd name="T21" fmla="*/ 21 h 35"/>
              <a:gd name="T22" fmla="*/ 10 w 40"/>
              <a:gd name="T23" fmla="*/ 10 h 35"/>
              <a:gd name="T24" fmla="*/ 18 w 40"/>
              <a:gd name="T25" fmla="*/ 8 h 35"/>
              <a:gd name="T26" fmla="*/ 37 w 40"/>
              <a:gd name="T27" fmla="*/ 20 h 35"/>
              <a:gd name="T28" fmla="*/ 40 w 40"/>
              <a:gd name="T29" fmla="*/ 1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0" h="35">
                <a:moveTo>
                  <a:pt x="40" y="16"/>
                </a:moveTo>
                <a:cubicBezTo>
                  <a:pt x="21" y="4"/>
                  <a:pt x="21" y="4"/>
                  <a:pt x="21" y="4"/>
                </a:cubicBezTo>
                <a:cubicBezTo>
                  <a:pt x="15" y="1"/>
                  <a:pt x="11" y="0"/>
                  <a:pt x="7" y="6"/>
                </a:cubicBezTo>
                <a:cubicBezTo>
                  <a:pt x="5" y="9"/>
                  <a:pt x="5" y="12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3" y="14"/>
                  <a:pt x="3" y="14"/>
                  <a:pt x="3" y="14"/>
                </a:cubicBezTo>
                <a:cubicBezTo>
                  <a:pt x="0" y="19"/>
                  <a:pt x="0" y="19"/>
                  <a:pt x="0" y="19"/>
                </a:cubicBezTo>
                <a:cubicBezTo>
                  <a:pt x="2" y="20"/>
                  <a:pt x="4" y="21"/>
                  <a:pt x="6" y="22"/>
                </a:cubicBezTo>
                <a:cubicBezTo>
                  <a:pt x="28" y="35"/>
                  <a:pt x="28" y="35"/>
                  <a:pt x="28" y="35"/>
                </a:cubicBezTo>
                <a:cubicBezTo>
                  <a:pt x="31" y="31"/>
                  <a:pt x="31" y="31"/>
                  <a:pt x="31" y="31"/>
                </a:cubicBezTo>
                <a:cubicBezTo>
                  <a:pt x="14" y="21"/>
                  <a:pt x="14" y="21"/>
                  <a:pt x="14" y="21"/>
                </a:cubicBezTo>
                <a:cubicBezTo>
                  <a:pt x="11" y="18"/>
                  <a:pt x="7" y="15"/>
                  <a:pt x="10" y="10"/>
                </a:cubicBezTo>
                <a:cubicBezTo>
                  <a:pt x="12" y="6"/>
                  <a:pt x="15" y="7"/>
                  <a:pt x="18" y="8"/>
                </a:cubicBezTo>
                <a:cubicBezTo>
                  <a:pt x="37" y="20"/>
                  <a:pt x="37" y="20"/>
                  <a:pt x="37" y="20"/>
                </a:cubicBezTo>
                <a:lnTo>
                  <a:pt x="40" y="16"/>
                </a:lnTo>
                <a:close/>
              </a:path>
            </a:pathLst>
          </a:custGeom>
          <a:solidFill>
            <a:srgbClr val="1948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Rectangle 257">
            <a:extLst>
              <a:ext uri="{FF2B5EF4-FFF2-40B4-BE49-F238E27FC236}">
                <a16:creationId xmlns:a16="http://schemas.microsoft.com/office/drawing/2014/main" id="{03240076-E470-8237-7649-FE61D637A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213" y="736087"/>
            <a:ext cx="24356" cy="190284"/>
          </a:xfrm>
          <a:prstGeom prst="rect">
            <a:avLst/>
          </a:pr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Freeform 258">
            <a:extLst>
              <a:ext uri="{FF2B5EF4-FFF2-40B4-BE49-F238E27FC236}">
                <a16:creationId xmlns:a16="http://schemas.microsoft.com/office/drawing/2014/main" id="{06D39FAC-288B-A6B0-F291-DAB4AC48D827}"/>
              </a:ext>
            </a:extLst>
          </p:cNvPr>
          <p:cNvSpPr>
            <a:spLocks/>
          </p:cNvSpPr>
          <p:nvPr/>
        </p:nvSpPr>
        <p:spPr bwMode="auto">
          <a:xfrm>
            <a:off x="4434213" y="736087"/>
            <a:ext cx="24356" cy="190284"/>
          </a:xfrm>
          <a:custGeom>
            <a:avLst/>
            <a:gdLst>
              <a:gd name="T0" fmla="*/ 0 w 16"/>
              <a:gd name="T1" fmla="*/ 0 h 125"/>
              <a:gd name="T2" fmla="*/ 0 w 16"/>
              <a:gd name="T3" fmla="*/ 125 h 125"/>
              <a:gd name="T4" fmla="*/ 16 w 16"/>
              <a:gd name="T5" fmla="*/ 125 h 125"/>
              <a:gd name="T6" fmla="*/ 16 w 16"/>
              <a:gd name="T7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25">
                <a:moveTo>
                  <a:pt x="0" y="0"/>
                </a:moveTo>
                <a:lnTo>
                  <a:pt x="0" y="125"/>
                </a:lnTo>
                <a:lnTo>
                  <a:pt x="16" y="125"/>
                </a:lnTo>
                <a:lnTo>
                  <a:pt x="1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Freeform 259">
            <a:extLst>
              <a:ext uri="{FF2B5EF4-FFF2-40B4-BE49-F238E27FC236}">
                <a16:creationId xmlns:a16="http://schemas.microsoft.com/office/drawing/2014/main" id="{C939CB62-EB25-F871-D1B0-A5AF0ABFFF20}"/>
              </a:ext>
            </a:extLst>
          </p:cNvPr>
          <p:cNvSpPr>
            <a:spLocks/>
          </p:cNvSpPr>
          <p:nvPr/>
        </p:nvSpPr>
        <p:spPr bwMode="auto">
          <a:xfrm>
            <a:off x="4399201" y="915717"/>
            <a:ext cx="94382" cy="79158"/>
          </a:xfrm>
          <a:custGeom>
            <a:avLst/>
            <a:gdLst>
              <a:gd name="T0" fmla="*/ 0 w 62"/>
              <a:gd name="T1" fmla="*/ 0 h 52"/>
              <a:gd name="T2" fmla="*/ 31 w 62"/>
              <a:gd name="T3" fmla="*/ 52 h 52"/>
              <a:gd name="T4" fmla="*/ 62 w 62"/>
              <a:gd name="T5" fmla="*/ 0 h 52"/>
              <a:gd name="T6" fmla="*/ 0 w 62"/>
              <a:gd name="T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" h="52">
                <a:moveTo>
                  <a:pt x="0" y="0"/>
                </a:moveTo>
                <a:lnTo>
                  <a:pt x="31" y="52"/>
                </a:lnTo>
                <a:lnTo>
                  <a:pt x="62" y="0"/>
                </a:lnTo>
                <a:lnTo>
                  <a:pt x="0" y="0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Rectangle 260">
            <a:extLst>
              <a:ext uri="{FF2B5EF4-FFF2-40B4-BE49-F238E27FC236}">
                <a16:creationId xmlns:a16="http://schemas.microsoft.com/office/drawing/2014/main" id="{D48E4CEA-653E-7EC4-7F98-43265C855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781" y="736087"/>
            <a:ext cx="24356" cy="190284"/>
          </a:xfrm>
          <a:prstGeom prst="rect">
            <a:avLst/>
          </a:pr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Freeform 261">
            <a:extLst>
              <a:ext uri="{FF2B5EF4-FFF2-40B4-BE49-F238E27FC236}">
                <a16:creationId xmlns:a16="http://schemas.microsoft.com/office/drawing/2014/main" id="{045DD935-CEC1-2514-8935-F2951C651D18}"/>
              </a:ext>
            </a:extLst>
          </p:cNvPr>
          <p:cNvSpPr>
            <a:spLocks/>
          </p:cNvSpPr>
          <p:nvPr/>
        </p:nvSpPr>
        <p:spPr bwMode="auto">
          <a:xfrm>
            <a:off x="5668781" y="736087"/>
            <a:ext cx="24356" cy="190284"/>
          </a:xfrm>
          <a:custGeom>
            <a:avLst/>
            <a:gdLst>
              <a:gd name="T0" fmla="*/ 0 w 16"/>
              <a:gd name="T1" fmla="*/ 0 h 125"/>
              <a:gd name="T2" fmla="*/ 0 w 16"/>
              <a:gd name="T3" fmla="*/ 125 h 125"/>
              <a:gd name="T4" fmla="*/ 16 w 16"/>
              <a:gd name="T5" fmla="*/ 125 h 125"/>
              <a:gd name="T6" fmla="*/ 16 w 16"/>
              <a:gd name="T7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25">
                <a:moveTo>
                  <a:pt x="0" y="0"/>
                </a:moveTo>
                <a:lnTo>
                  <a:pt x="0" y="125"/>
                </a:lnTo>
                <a:lnTo>
                  <a:pt x="16" y="125"/>
                </a:lnTo>
                <a:lnTo>
                  <a:pt x="1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Freeform 262">
            <a:extLst>
              <a:ext uri="{FF2B5EF4-FFF2-40B4-BE49-F238E27FC236}">
                <a16:creationId xmlns:a16="http://schemas.microsoft.com/office/drawing/2014/main" id="{58B3A085-2815-9FFB-CA95-4D6303BB6F50}"/>
              </a:ext>
            </a:extLst>
          </p:cNvPr>
          <p:cNvSpPr>
            <a:spLocks/>
          </p:cNvSpPr>
          <p:nvPr/>
        </p:nvSpPr>
        <p:spPr bwMode="auto">
          <a:xfrm>
            <a:off x="5633770" y="915717"/>
            <a:ext cx="94382" cy="79158"/>
          </a:xfrm>
          <a:custGeom>
            <a:avLst/>
            <a:gdLst>
              <a:gd name="T0" fmla="*/ 0 w 62"/>
              <a:gd name="T1" fmla="*/ 0 h 52"/>
              <a:gd name="T2" fmla="*/ 31 w 62"/>
              <a:gd name="T3" fmla="*/ 52 h 52"/>
              <a:gd name="T4" fmla="*/ 62 w 62"/>
              <a:gd name="T5" fmla="*/ 0 h 52"/>
              <a:gd name="T6" fmla="*/ 0 w 62"/>
              <a:gd name="T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" h="52">
                <a:moveTo>
                  <a:pt x="0" y="0"/>
                </a:moveTo>
                <a:lnTo>
                  <a:pt x="31" y="52"/>
                </a:lnTo>
                <a:lnTo>
                  <a:pt x="62" y="0"/>
                </a:lnTo>
                <a:lnTo>
                  <a:pt x="0" y="0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Rectangle 263">
            <a:extLst>
              <a:ext uri="{FF2B5EF4-FFF2-40B4-BE49-F238E27FC236}">
                <a16:creationId xmlns:a16="http://schemas.microsoft.com/office/drawing/2014/main" id="{0F11BF8A-3E1F-6D37-0C6A-EF67FF6B0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688" y="736087"/>
            <a:ext cx="22834" cy="190284"/>
          </a:xfrm>
          <a:prstGeom prst="rect">
            <a:avLst/>
          </a:pr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Freeform 264">
            <a:extLst>
              <a:ext uri="{FF2B5EF4-FFF2-40B4-BE49-F238E27FC236}">
                <a16:creationId xmlns:a16="http://schemas.microsoft.com/office/drawing/2014/main" id="{E93459A0-A9FB-F18F-6EDA-DCAF5705CC08}"/>
              </a:ext>
            </a:extLst>
          </p:cNvPr>
          <p:cNvSpPr>
            <a:spLocks/>
          </p:cNvSpPr>
          <p:nvPr/>
        </p:nvSpPr>
        <p:spPr bwMode="auto">
          <a:xfrm>
            <a:off x="3202688" y="736087"/>
            <a:ext cx="22834" cy="190284"/>
          </a:xfrm>
          <a:custGeom>
            <a:avLst/>
            <a:gdLst>
              <a:gd name="T0" fmla="*/ 0 w 15"/>
              <a:gd name="T1" fmla="*/ 0 h 125"/>
              <a:gd name="T2" fmla="*/ 0 w 15"/>
              <a:gd name="T3" fmla="*/ 125 h 125"/>
              <a:gd name="T4" fmla="*/ 15 w 15"/>
              <a:gd name="T5" fmla="*/ 125 h 125"/>
              <a:gd name="T6" fmla="*/ 15 w 15"/>
              <a:gd name="T7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125">
                <a:moveTo>
                  <a:pt x="0" y="0"/>
                </a:moveTo>
                <a:lnTo>
                  <a:pt x="0" y="125"/>
                </a:lnTo>
                <a:lnTo>
                  <a:pt x="15" y="125"/>
                </a:lnTo>
                <a:lnTo>
                  <a:pt x="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Freeform 265">
            <a:extLst>
              <a:ext uri="{FF2B5EF4-FFF2-40B4-BE49-F238E27FC236}">
                <a16:creationId xmlns:a16="http://schemas.microsoft.com/office/drawing/2014/main" id="{CC4B7362-6B3D-A47D-D16F-24FB5D4C0A79}"/>
              </a:ext>
            </a:extLst>
          </p:cNvPr>
          <p:cNvSpPr>
            <a:spLocks/>
          </p:cNvSpPr>
          <p:nvPr/>
        </p:nvSpPr>
        <p:spPr bwMode="auto">
          <a:xfrm>
            <a:off x="3167676" y="915717"/>
            <a:ext cx="91337" cy="79158"/>
          </a:xfrm>
          <a:custGeom>
            <a:avLst/>
            <a:gdLst>
              <a:gd name="T0" fmla="*/ 0 w 60"/>
              <a:gd name="T1" fmla="*/ 0 h 52"/>
              <a:gd name="T2" fmla="*/ 31 w 60"/>
              <a:gd name="T3" fmla="*/ 52 h 52"/>
              <a:gd name="T4" fmla="*/ 60 w 60"/>
              <a:gd name="T5" fmla="*/ 0 h 52"/>
              <a:gd name="T6" fmla="*/ 0 w 60"/>
              <a:gd name="T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" h="52">
                <a:moveTo>
                  <a:pt x="0" y="0"/>
                </a:moveTo>
                <a:lnTo>
                  <a:pt x="31" y="52"/>
                </a:lnTo>
                <a:lnTo>
                  <a:pt x="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91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Rectangle 266">
            <a:extLst>
              <a:ext uri="{FF2B5EF4-FFF2-40B4-BE49-F238E27FC236}">
                <a16:creationId xmlns:a16="http://schemas.microsoft.com/office/drawing/2014/main" id="{87E2B9B2-A8AD-2E4B-75BA-714647A6F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35" y="364651"/>
            <a:ext cx="10628558" cy="316635"/>
          </a:xfrm>
          <a:prstGeom prst="rect">
            <a:avLst/>
          </a:prstGeom>
          <a:solidFill>
            <a:srgbClr val="E3E3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Rectangle 267">
            <a:extLst>
              <a:ext uri="{FF2B5EF4-FFF2-40B4-BE49-F238E27FC236}">
                <a16:creationId xmlns:a16="http://schemas.microsoft.com/office/drawing/2014/main" id="{BCA98E72-F00A-C062-A089-4804D9BE6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461" y="463600"/>
            <a:ext cx="2799473" cy="123304"/>
          </a:xfrm>
          <a:prstGeom prst="rect">
            <a:avLst/>
          </a:prstGeom>
          <a:solidFill>
            <a:srgbClr val="E3E3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Rectangle 268">
            <a:extLst>
              <a:ext uri="{FF2B5EF4-FFF2-40B4-BE49-F238E27FC236}">
                <a16:creationId xmlns:a16="http://schemas.microsoft.com/office/drawing/2014/main" id="{4B40DC70-6EFF-06C6-BB8F-0BBD86ACC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054" y="381397"/>
            <a:ext cx="4491985" cy="2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598">
                <a:solidFill>
                  <a:srgbClr val="7088BB"/>
                </a:solidFill>
                <a:latin typeface="Univers LT Std 57 Cn" panose="020B0506020202050204" pitchFamily="34" charset="0"/>
              </a:rPr>
              <a:t>Context (socioeconomic, political and cultural), shocks</a:t>
            </a:r>
            <a:endParaRPr lang="en-US" altLang="en-US" sz="2796">
              <a:solidFill>
                <a:prstClr val="black"/>
              </a:solidFill>
            </a:endParaRPr>
          </a:p>
        </p:txBody>
      </p:sp>
      <p:sp>
        <p:nvSpPr>
          <p:cNvPr id="72" name="Freeform 269">
            <a:extLst>
              <a:ext uri="{FF2B5EF4-FFF2-40B4-BE49-F238E27FC236}">
                <a16:creationId xmlns:a16="http://schemas.microsoft.com/office/drawing/2014/main" id="{C8701D82-3C6E-272E-06FE-CD9B22CF5AA8}"/>
              </a:ext>
            </a:extLst>
          </p:cNvPr>
          <p:cNvSpPr>
            <a:spLocks/>
          </p:cNvSpPr>
          <p:nvPr/>
        </p:nvSpPr>
        <p:spPr bwMode="auto">
          <a:xfrm>
            <a:off x="1476423" y="2754632"/>
            <a:ext cx="618045" cy="374481"/>
          </a:xfrm>
          <a:custGeom>
            <a:avLst/>
            <a:gdLst>
              <a:gd name="T0" fmla="*/ 8 w 211"/>
              <a:gd name="T1" fmla="*/ 124 h 128"/>
              <a:gd name="T2" fmla="*/ 8 w 211"/>
              <a:gd name="T3" fmla="*/ 8 h 128"/>
              <a:gd name="T4" fmla="*/ 207 w 211"/>
              <a:gd name="T5" fmla="*/ 8 h 128"/>
              <a:gd name="T6" fmla="*/ 211 w 211"/>
              <a:gd name="T7" fmla="*/ 4 h 128"/>
              <a:gd name="T8" fmla="*/ 207 w 211"/>
              <a:gd name="T9" fmla="*/ 0 h 128"/>
              <a:gd name="T10" fmla="*/ 4 w 211"/>
              <a:gd name="T11" fmla="*/ 0 h 128"/>
              <a:gd name="T12" fmla="*/ 1 w 211"/>
              <a:gd name="T13" fmla="*/ 1 h 128"/>
              <a:gd name="T14" fmla="*/ 0 w 211"/>
              <a:gd name="T15" fmla="*/ 4 h 128"/>
              <a:gd name="T16" fmla="*/ 0 w 211"/>
              <a:gd name="T17" fmla="*/ 124 h 128"/>
              <a:gd name="T18" fmla="*/ 4 w 211"/>
              <a:gd name="T19" fmla="*/ 128 h 128"/>
              <a:gd name="T20" fmla="*/ 8 w 211"/>
              <a:gd name="T21" fmla="*/ 12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" h="128">
                <a:moveTo>
                  <a:pt x="8" y="124"/>
                </a:moveTo>
                <a:cubicBezTo>
                  <a:pt x="8" y="8"/>
                  <a:pt x="8" y="8"/>
                  <a:pt x="8" y="8"/>
                </a:cubicBezTo>
                <a:cubicBezTo>
                  <a:pt x="207" y="8"/>
                  <a:pt x="207" y="8"/>
                  <a:pt x="207" y="8"/>
                </a:cubicBezTo>
                <a:cubicBezTo>
                  <a:pt x="210" y="8"/>
                  <a:pt x="211" y="6"/>
                  <a:pt x="211" y="4"/>
                </a:cubicBezTo>
                <a:cubicBezTo>
                  <a:pt x="211" y="2"/>
                  <a:pt x="210" y="0"/>
                  <a:pt x="207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2" y="0"/>
                  <a:pt x="1" y="1"/>
                </a:cubicBezTo>
                <a:cubicBezTo>
                  <a:pt x="0" y="2"/>
                  <a:pt x="0" y="3"/>
                  <a:pt x="0" y="4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26"/>
                  <a:pt x="2" y="128"/>
                  <a:pt x="4" y="128"/>
                </a:cubicBezTo>
                <a:cubicBezTo>
                  <a:pt x="6" y="128"/>
                  <a:pt x="8" y="126"/>
                  <a:pt x="8" y="124"/>
                </a:cubicBez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Freeform 270">
            <a:extLst>
              <a:ext uri="{FF2B5EF4-FFF2-40B4-BE49-F238E27FC236}">
                <a16:creationId xmlns:a16="http://schemas.microsoft.com/office/drawing/2014/main" id="{954911E4-0C3B-AC3F-98DA-422E60FD0028}"/>
              </a:ext>
            </a:extLst>
          </p:cNvPr>
          <p:cNvSpPr>
            <a:spLocks/>
          </p:cNvSpPr>
          <p:nvPr/>
        </p:nvSpPr>
        <p:spPr bwMode="auto">
          <a:xfrm>
            <a:off x="1987910" y="2669384"/>
            <a:ext cx="120260" cy="193329"/>
          </a:xfrm>
          <a:custGeom>
            <a:avLst/>
            <a:gdLst>
              <a:gd name="T0" fmla="*/ 12 w 79"/>
              <a:gd name="T1" fmla="*/ 127 h 127"/>
              <a:gd name="T2" fmla="*/ 0 w 79"/>
              <a:gd name="T3" fmla="*/ 115 h 127"/>
              <a:gd name="T4" fmla="*/ 56 w 79"/>
              <a:gd name="T5" fmla="*/ 63 h 127"/>
              <a:gd name="T6" fmla="*/ 0 w 79"/>
              <a:gd name="T7" fmla="*/ 11 h 127"/>
              <a:gd name="T8" fmla="*/ 12 w 79"/>
              <a:gd name="T9" fmla="*/ 0 h 127"/>
              <a:gd name="T10" fmla="*/ 79 w 79"/>
              <a:gd name="T11" fmla="*/ 63 h 127"/>
              <a:gd name="T12" fmla="*/ 12 w 79"/>
              <a:gd name="T13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127">
                <a:moveTo>
                  <a:pt x="12" y="127"/>
                </a:moveTo>
                <a:lnTo>
                  <a:pt x="0" y="115"/>
                </a:lnTo>
                <a:lnTo>
                  <a:pt x="56" y="63"/>
                </a:lnTo>
                <a:lnTo>
                  <a:pt x="0" y="11"/>
                </a:lnTo>
                <a:lnTo>
                  <a:pt x="12" y="0"/>
                </a:lnTo>
                <a:lnTo>
                  <a:pt x="79" y="63"/>
                </a:lnTo>
                <a:lnTo>
                  <a:pt x="12" y="12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Freeform 271">
            <a:extLst>
              <a:ext uri="{FF2B5EF4-FFF2-40B4-BE49-F238E27FC236}">
                <a16:creationId xmlns:a16="http://schemas.microsoft.com/office/drawing/2014/main" id="{40F9DF9C-5B55-8BF8-36E3-0552BBAC173C}"/>
              </a:ext>
            </a:extLst>
          </p:cNvPr>
          <p:cNvSpPr>
            <a:spLocks/>
          </p:cNvSpPr>
          <p:nvPr/>
        </p:nvSpPr>
        <p:spPr bwMode="auto">
          <a:xfrm>
            <a:off x="1476423" y="4961937"/>
            <a:ext cx="618045" cy="322723"/>
          </a:xfrm>
          <a:custGeom>
            <a:avLst/>
            <a:gdLst>
              <a:gd name="T0" fmla="*/ 0 w 211"/>
              <a:gd name="T1" fmla="*/ 4 h 110"/>
              <a:gd name="T2" fmla="*/ 0 w 211"/>
              <a:gd name="T3" fmla="*/ 106 h 110"/>
              <a:gd name="T4" fmla="*/ 1 w 211"/>
              <a:gd name="T5" fmla="*/ 109 h 110"/>
              <a:gd name="T6" fmla="*/ 4 w 211"/>
              <a:gd name="T7" fmla="*/ 110 h 110"/>
              <a:gd name="T8" fmla="*/ 207 w 211"/>
              <a:gd name="T9" fmla="*/ 110 h 110"/>
              <a:gd name="T10" fmla="*/ 211 w 211"/>
              <a:gd name="T11" fmla="*/ 106 h 110"/>
              <a:gd name="T12" fmla="*/ 207 w 211"/>
              <a:gd name="T13" fmla="*/ 102 h 110"/>
              <a:gd name="T14" fmla="*/ 8 w 211"/>
              <a:gd name="T15" fmla="*/ 102 h 110"/>
              <a:gd name="T16" fmla="*/ 8 w 211"/>
              <a:gd name="T17" fmla="*/ 4 h 110"/>
              <a:gd name="T18" fmla="*/ 4 w 211"/>
              <a:gd name="T19" fmla="*/ 0 h 110"/>
              <a:gd name="T20" fmla="*/ 0 w 211"/>
              <a:gd name="T21" fmla="*/ 4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" h="110">
                <a:moveTo>
                  <a:pt x="0" y="4"/>
                </a:moveTo>
                <a:cubicBezTo>
                  <a:pt x="0" y="106"/>
                  <a:pt x="0" y="106"/>
                  <a:pt x="0" y="106"/>
                </a:cubicBezTo>
                <a:cubicBezTo>
                  <a:pt x="0" y="107"/>
                  <a:pt x="0" y="108"/>
                  <a:pt x="1" y="109"/>
                </a:cubicBezTo>
                <a:cubicBezTo>
                  <a:pt x="2" y="110"/>
                  <a:pt x="3" y="110"/>
                  <a:pt x="4" y="110"/>
                </a:cubicBezTo>
                <a:cubicBezTo>
                  <a:pt x="207" y="110"/>
                  <a:pt x="207" y="110"/>
                  <a:pt x="207" y="110"/>
                </a:cubicBezTo>
                <a:cubicBezTo>
                  <a:pt x="210" y="110"/>
                  <a:pt x="211" y="108"/>
                  <a:pt x="211" y="106"/>
                </a:cubicBezTo>
                <a:cubicBezTo>
                  <a:pt x="211" y="104"/>
                  <a:pt x="210" y="102"/>
                  <a:pt x="207" y="102"/>
                </a:cubicBezTo>
                <a:cubicBezTo>
                  <a:pt x="8" y="102"/>
                  <a:pt x="8" y="102"/>
                  <a:pt x="8" y="102"/>
                </a:cubicBezTo>
                <a:cubicBezTo>
                  <a:pt x="8" y="4"/>
                  <a:pt x="8" y="4"/>
                  <a:pt x="8" y="4"/>
                </a:cubicBezTo>
                <a:cubicBezTo>
                  <a:pt x="8" y="2"/>
                  <a:pt x="6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Freeform 272">
            <a:extLst>
              <a:ext uri="{FF2B5EF4-FFF2-40B4-BE49-F238E27FC236}">
                <a16:creationId xmlns:a16="http://schemas.microsoft.com/office/drawing/2014/main" id="{A78F955F-FF71-B1F9-A9BD-62E294A696B9}"/>
              </a:ext>
            </a:extLst>
          </p:cNvPr>
          <p:cNvSpPr>
            <a:spLocks/>
          </p:cNvSpPr>
          <p:nvPr/>
        </p:nvSpPr>
        <p:spPr bwMode="auto">
          <a:xfrm>
            <a:off x="1987910" y="5175056"/>
            <a:ext cx="120260" cy="193329"/>
          </a:xfrm>
          <a:custGeom>
            <a:avLst/>
            <a:gdLst>
              <a:gd name="T0" fmla="*/ 12 w 79"/>
              <a:gd name="T1" fmla="*/ 127 h 127"/>
              <a:gd name="T2" fmla="*/ 0 w 79"/>
              <a:gd name="T3" fmla="*/ 116 h 127"/>
              <a:gd name="T4" fmla="*/ 56 w 79"/>
              <a:gd name="T5" fmla="*/ 64 h 127"/>
              <a:gd name="T6" fmla="*/ 0 w 79"/>
              <a:gd name="T7" fmla="*/ 12 h 127"/>
              <a:gd name="T8" fmla="*/ 12 w 79"/>
              <a:gd name="T9" fmla="*/ 0 h 127"/>
              <a:gd name="T10" fmla="*/ 79 w 79"/>
              <a:gd name="T11" fmla="*/ 64 h 127"/>
              <a:gd name="T12" fmla="*/ 12 w 79"/>
              <a:gd name="T13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127">
                <a:moveTo>
                  <a:pt x="12" y="127"/>
                </a:moveTo>
                <a:lnTo>
                  <a:pt x="0" y="116"/>
                </a:lnTo>
                <a:lnTo>
                  <a:pt x="56" y="64"/>
                </a:lnTo>
                <a:lnTo>
                  <a:pt x="0" y="12"/>
                </a:lnTo>
                <a:lnTo>
                  <a:pt x="12" y="0"/>
                </a:lnTo>
                <a:lnTo>
                  <a:pt x="79" y="64"/>
                </a:lnTo>
                <a:lnTo>
                  <a:pt x="12" y="12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Freeform 273">
            <a:extLst>
              <a:ext uri="{FF2B5EF4-FFF2-40B4-BE49-F238E27FC236}">
                <a16:creationId xmlns:a16="http://schemas.microsoft.com/office/drawing/2014/main" id="{AD244DBA-5D06-0497-DB77-5E3F17D891D0}"/>
              </a:ext>
            </a:extLst>
          </p:cNvPr>
          <p:cNvSpPr>
            <a:spLocks/>
          </p:cNvSpPr>
          <p:nvPr/>
        </p:nvSpPr>
        <p:spPr bwMode="auto">
          <a:xfrm>
            <a:off x="1980298" y="4176440"/>
            <a:ext cx="1863271" cy="24356"/>
          </a:xfrm>
          <a:custGeom>
            <a:avLst/>
            <a:gdLst>
              <a:gd name="T0" fmla="*/ 4 w 637"/>
              <a:gd name="T1" fmla="*/ 8 h 8"/>
              <a:gd name="T2" fmla="*/ 633 w 637"/>
              <a:gd name="T3" fmla="*/ 8 h 8"/>
              <a:gd name="T4" fmla="*/ 637 w 637"/>
              <a:gd name="T5" fmla="*/ 4 h 8"/>
              <a:gd name="T6" fmla="*/ 633 w 637"/>
              <a:gd name="T7" fmla="*/ 0 h 8"/>
              <a:gd name="T8" fmla="*/ 4 w 637"/>
              <a:gd name="T9" fmla="*/ 0 h 8"/>
              <a:gd name="T10" fmla="*/ 0 w 637"/>
              <a:gd name="T11" fmla="*/ 4 h 8"/>
              <a:gd name="T12" fmla="*/ 4 w 637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7" h="8">
                <a:moveTo>
                  <a:pt x="4" y="8"/>
                </a:moveTo>
                <a:cubicBezTo>
                  <a:pt x="633" y="8"/>
                  <a:pt x="633" y="8"/>
                  <a:pt x="633" y="8"/>
                </a:cubicBezTo>
                <a:cubicBezTo>
                  <a:pt x="636" y="8"/>
                  <a:pt x="637" y="6"/>
                  <a:pt x="637" y="4"/>
                </a:cubicBezTo>
                <a:cubicBezTo>
                  <a:pt x="637" y="2"/>
                  <a:pt x="636" y="0"/>
                  <a:pt x="633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1"/>
                  <a:pt x="0" y="4"/>
                </a:cubicBezTo>
                <a:cubicBezTo>
                  <a:pt x="0" y="6"/>
                  <a:pt x="2" y="8"/>
                  <a:pt x="4" y="8"/>
                </a:cubicBezTo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Freeform 274">
            <a:extLst>
              <a:ext uri="{FF2B5EF4-FFF2-40B4-BE49-F238E27FC236}">
                <a16:creationId xmlns:a16="http://schemas.microsoft.com/office/drawing/2014/main" id="{BF7ED686-F0FF-BB21-590A-95C913E255E2}"/>
              </a:ext>
            </a:extLst>
          </p:cNvPr>
          <p:cNvSpPr>
            <a:spLocks/>
          </p:cNvSpPr>
          <p:nvPr/>
        </p:nvSpPr>
        <p:spPr bwMode="auto">
          <a:xfrm>
            <a:off x="3738531" y="4092715"/>
            <a:ext cx="120260" cy="193329"/>
          </a:xfrm>
          <a:custGeom>
            <a:avLst/>
            <a:gdLst>
              <a:gd name="T0" fmla="*/ 11 w 79"/>
              <a:gd name="T1" fmla="*/ 127 h 127"/>
              <a:gd name="T2" fmla="*/ 0 w 79"/>
              <a:gd name="T3" fmla="*/ 115 h 127"/>
              <a:gd name="T4" fmla="*/ 55 w 79"/>
              <a:gd name="T5" fmla="*/ 63 h 127"/>
              <a:gd name="T6" fmla="*/ 0 w 79"/>
              <a:gd name="T7" fmla="*/ 11 h 127"/>
              <a:gd name="T8" fmla="*/ 11 w 79"/>
              <a:gd name="T9" fmla="*/ 0 h 127"/>
              <a:gd name="T10" fmla="*/ 79 w 79"/>
              <a:gd name="T11" fmla="*/ 63 h 127"/>
              <a:gd name="T12" fmla="*/ 11 w 79"/>
              <a:gd name="T13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127">
                <a:moveTo>
                  <a:pt x="11" y="127"/>
                </a:moveTo>
                <a:lnTo>
                  <a:pt x="0" y="115"/>
                </a:lnTo>
                <a:lnTo>
                  <a:pt x="55" y="63"/>
                </a:lnTo>
                <a:lnTo>
                  <a:pt x="0" y="11"/>
                </a:lnTo>
                <a:lnTo>
                  <a:pt x="11" y="0"/>
                </a:lnTo>
                <a:lnTo>
                  <a:pt x="79" y="63"/>
                </a:lnTo>
                <a:lnTo>
                  <a:pt x="11" y="12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Freeform 275">
            <a:extLst>
              <a:ext uri="{FF2B5EF4-FFF2-40B4-BE49-F238E27FC236}">
                <a16:creationId xmlns:a16="http://schemas.microsoft.com/office/drawing/2014/main" id="{FAB3DFB2-8D5C-89FA-F2A9-CAF40BFFCC0D}"/>
              </a:ext>
            </a:extLst>
          </p:cNvPr>
          <p:cNvSpPr>
            <a:spLocks/>
          </p:cNvSpPr>
          <p:nvPr/>
        </p:nvSpPr>
        <p:spPr bwMode="auto">
          <a:xfrm>
            <a:off x="2942378" y="3521861"/>
            <a:ext cx="22834" cy="885967"/>
          </a:xfrm>
          <a:custGeom>
            <a:avLst/>
            <a:gdLst>
              <a:gd name="T0" fmla="*/ 0 w 8"/>
              <a:gd name="T1" fmla="*/ 4 h 303"/>
              <a:gd name="T2" fmla="*/ 0 w 8"/>
              <a:gd name="T3" fmla="*/ 299 h 303"/>
              <a:gd name="T4" fmla="*/ 4 w 8"/>
              <a:gd name="T5" fmla="*/ 303 h 303"/>
              <a:gd name="T6" fmla="*/ 8 w 8"/>
              <a:gd name="T7" fmla="*/ 299 h 303"/>
              <a:gd name="T8" fmla="*/ 8 w 8"/>
              <a:gd name="T9" fmla="*/ 4 h 303"/>
              <a:gd name="T10" fmla="*/ 4 w 8"/>
              <a:gd name="T11" fmla="*/ 0 h 303"/>
              <a:gd name="T12" fmla="*/ 0 w 8"/>
              <a:gd name="T13" fmla="*/ 4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303">
                <a:moveTo>
                  <a:pt x="0" y="4"/>
                </a:moveTo>
                <a:cubicBezTo>
                  <a:pt x="0" y="299"/>
                  <a:pt x="0" y="299"/>
                  <a:pt x="0" y="299"/>
                </a:cubicBezTo>
                <a:cubicBezTo>
                  <a:pt x="0" y="302"/>
                  <a:pt x="1" y="303"/>
                  <a:pt x="4" y="303"/>
                </a:cubicBezTo>
                <a:cubicBezTo>
                  <a:pt x="6" y="303"/>
                  <a:pt x="8" y="302"/>
                  <a:pt x="8" y="299"/>
                </a:cubicBezTo>
                <a:cubicBezTo>
                  <a:pt x="8" y="4"/>
                  <a:pt x="8" y="4"/>
                  <a:pt x="8" y="4"/>
                </a:cubicBezTo>
                <a:cubicBezTo>
                  <a:pt x="8" y="2"/>
                  <a:pt x="6" y="0"/>
                  <a:pt x="4" y="0"/>
                </a:cubicBezTo>
                <a:cubicBezTo>
                  <a:pt x="1" y="0"/>
                  <a:pt x="0" y="2"/>
                  <a:pt x="0" y="4"/>
                </a:cubicBezTo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Freeform 276">
            <a:extLst>
              <a:ext uri="{FF2B5EF4-FFF2-40B4-BE49-F238E27FC236}">
                <a16:creationId xmlns:a16="http://schemas.microsoft.com/office/drawing/2014/main" id="{BACC5498-3E70-00F1-364A-4C9F780ACD50}"/>
              </a:ext>
            </a:extLst>
          </p:cNvPr>
          <p:cNvSpPr>
            <a:spLocks/>
          </p:cNvSpPr>
          <p:nvPr/>
        </p:nvSpPr>
        <p:spPr bwMode="auto">
          <a:xfrm>
            <a:off x="2857131" y="3509681"/>
            <a:ext cx="190284" cy="117215"/>
          </a:xfrm>
          <a:custGeom>
            <a:avLst/>
            <a:gdLst>
              <a:gd name="T0" fmla="*/ 0 w 125"/>
              <a:gd name="T1" fmla="*/ 67 h 77"/>
              <a:gd name="T2" fmla="*/ 12 w 125"/>
              <a:gd name="T3" fmla="*/ 77 h 77"/>
              <a:gd name="T4" fmla="*/ 64 w 125"/>
              <a:gd name="T5" fmla="*/ 21 h 77"/>
              <a:gd name="T6" fmla="*/ 116 w 125"/>
              <a:gd name="T7" fmla="*/ 77 h 77"/>
              <a:gd name="T8" fmla="*/ 125 w 125"/>
              <a:gd name="T9" fmla="*/ 67 h 77"/>
              <a:gd name="T10" fmla="*/ 64 w 125"/>
              <a:gd name="T11" fmla="*/ 0 h 77"/>
              <a:gd name="T12" fmla="*/ 0 w 125"/>
              <a:gd name="T13" fmla="*/ 6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77">
                <a:moveTo>
                  <a:pt x="0" y="67"/>
                </a:moveTo>
                <a:lnTo>
                  <a:pt x="12" y="77"/>
                </a:lnTo>
                <a:lnTo>
                  <a:pt x="64" y="21"/>
                </a:lnTo>
                <a:lnTo>
                  <a:pt x="116" y="77"/>
                </a:lnTo>
                <a:lnTo>
                  <a:pt x="125" y="67"/>
                </a:lnTo>
                <a:lnTo>
                  <a:pt x="64" y="0"/>
                </a:lnTo>
                <a:lnTo>
                  <a:pt x="0" y="67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Freeform 277">
            <a:extLst>
              <a:ext uri="{FF2B5EF4-FFF2-40B4-BE49-F238E27FC236}">
                <a16:creationId xmlns:a16="http://schemas.microsoft.com/office/drawing/2014/main" id="{9FD1ECAB-B52A-0872-632C-4C030CE5310A}"/>
              </a:ext>
            </a:extLst>
          </p:cNvPr>
          <p:cNvSpPr>
            <a:spLocks/>
          </p:cNvSpPr>
          <p:nvPr/>
        </p:nvSpPr>
        <p:spPr bwMode="auto">
          <a:xfrm>
            <a:off x="3770499" y="4800575"/>
            <a:ext cx="983393" cy="484085"/>
          </a:xfrm>
          <a:custGeom>
            <a:avLst/>
            <a:gdLst>
              <a:gd name="T0" fmla="*/ 4 w 336"/>
              <a:gd name="T1" fmla="*/ 165 h 165"/>
              <a:gd name="T2" fmla="*/ 332 w 336"/>
              <a:gd name="T3" fmla="*/ 165 h 165"/>
              <a:gd name="T4" fmla="*/ 335 w 336"/>
              <a:gd name="T5" fmla="*/ 164 h 165"/>
              <a:gd name="T6" fmla="*/ 336 w 336"/>
              <a:gd name="T7" fmla="*/ 161 h 165"/>
              <a:gd name="T8" fmla="*/ 336 w 336"/>
              <a:gd name="T9" fmla="*/ 4 h 165"/>
              <a:gd name="T10" fmla="*/ 332 w 336"/>
              <a:gd name="T11" fmla="*/ 0 h 165"/>
              <a:gd name="T12" fmla="*/ 328 w 336"/>
              <a:gd name="T13" fmla="*/ 4 h 165"/>
              <a:gd name="T14" fmla="*/ 328 w 336"/>
              <a:gd name="T15" fmla="*/ 157 h 165"/>
              <a:gd name="T16" fmla="*/ 4 w 336"/>
              <a:gd name="T17" fmla="*/ 157 h 165"/>
              <a:gd name="T18" fmla="*/ 0 w 336"/>
              <a:gd name="T19" fmla="*/ 161 h 165"/>
              <a:gd name="T20" fmla="*/ 4 w 336"/>
              <a:gd name="T21" fmla="*/ 16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6" h="165">
                <a:moveTo>
                  <a:pt x="4" y="165"/>
                </a:moveTo>
                <a:cubicBezTo>
                  <a:pt x="332" y="165"/>
                  <a:pt x="332" y="165"/>
                  <a:pt x="332" y="165"/>
                </a:cubicBezTo>
                <a:cubicBezTo>
                  <a:pt x="333" y="165"/>
                  <a:pt x="334" y="165"/>
                  <a:pt x="335" y="164"/>
                </a:cubicBezTo>
                <a:cubicBezTo>
                  <a:pt x="335" y="163"/>
                  <a:pt x="336" y="162"/>
                  <a:pt x="336" y="161"/>
                </a:cubicBezTo>
                <a:cubicBezTo>
                  <a:pt x="336" y="4"/>
                  <a:pt x="336" y="4"/>
                  <a:pt x="336" y="4"/>
                </a:cubicBezTo>
                <a:cubicBezTo>
                  <a:pt x="336" y="2"/>
                  <a:pt x="334" y="0"/>
                  <a:pt x="332" y="0"/>
                </a:cubicBezTo>
                <a:cubicBezTo>
                  <a:pt x="330" y="0"/>
                  <a:pt x="328" y="2"/>
                  <a:pt x="328" y="4"/>
                </a:cubicBezTo>
                <a:cubicBezTo>
                  <a:pt x="328" y="157"/>
                  <a:pt x="328" y="157"/>
                  <a:pt x="328" y="157"/>
                </a:cubicBezTo>
                <a:cubicBezTo>
                  <a:pt x="4" y="157"/>
                  <a:pt x="4" y="157"/>
                  <a:pt x="4" y="157"/>
                </a:cubicBezTo>
                <a:cubicBezTo>
                  <a:pt x="2" y="157"/>
                  <a:pt x="0" y="159"/>
                  <a:pt x="0" y="161"/>
                </a:cubicBezTo>
                <a:cubicBezTo>
                  <a:pt x="0" y="163"/>
                  <a:pt x="2" y="165"/>
                  <a:pt x="4" y="165"/>
                </a:cubicBez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Freeform 278">
            <a:extLst>
              <a:ext uri="{FF2B5EF4-FFF2-40B4-BE49-F238E27FC236}">
                <a16:creationId xmlns:a16="http://schemas.microsoft.com/office/drawing/2014/main" id="{C0B8A0A6-5228-1CC5-6B16-565139571776}"/>
              </a:ext>
            </a:extLst>
          </p:cNvPr>
          <p:cNvSpPr>
            <a:spLocks/>
          </p:cNvSpPr>
          <p:nvPr/>
        </p:nvSpPr>
        <p:spPr bwMode="auto">
          <a:xfrm>
            <a:off x="4645809" y="4788396"/>
            <a:ext cx="191806" cy="117215"/>
          </a:xfrm>
          <a:custGeom>
            <a:avLst/>
            <a:gdLst>
              <a:gd name="T0" fmla="*/ 126 w 126"/>
              <a:gd name="T1" fmla="*/ 68 h 77"/>
              <a:gd name="T2" fmla="*/ 115 w 126"/>
              <a:gd name="T3" fmla="*/ 77 h 77"/>
              <a:gd name="T4" fmla="*/ 63 w 126"/>
              <a:gd name="T5" fmla="*/ 22 h 77"/>
              <a:gd name="T6" fmla="*/ 11 w 126"/>
              <a:gd name="T7" fmla="*/ 77 h 77"/>
              <a:gd name="T8" fmla="*/ 0 w 126"/>
              <a:gd name="T9" fmla="*/ 68 h 77"/>
              <a:gd name="T10" fmla="*/ 63 w 126"/>
              <a:gd name="T11" fmla="*/ 0 h 77"/>
              <a:gd name="T12" fmla="*/ 126 w 126"/>
              <a:gd name="T13" fmla="*/ 6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77">
                <a:moveTo>
                  <a:pt x="126" y="68"/>
                </a:moveTo>
                <a:lnTo>
                  <a:pt x="115" y="77"/>
                </a:lnTo>
                <a:lnTo>
                  <a:pt x="63" y="22"/>
                </a:lnTo>
                <a:lnTo>
                  <a:pt x="11" y="77"/>
                </a:lnTo>
                <a:lnTo>
                  <a:pt x="0" y="68"/>
                </a:lnTo>
                <a:lnTo>
                  <a:pt x="63" y="0"/>
                </a:lnTo>
                <a:lnTo>
                  <a:pt x="126" y="68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Freeform 279">
            <a:extLst>
              <a:ext uri="{FF2B5EF4-FFF2-40B4-BE49-F238E27FC236}">
                <a16:creationId xmlns:a16="http://schemas.microsoft.com/office/drawing/2014/main" id="{D7EA0E58-7317-D853-3F74-15A13DEACB74}"/>
              </a:ext>
            </a:extLst>
          </p:cNvPr>
          <p:cNvSpPr>
            <a:spLocks/>
          </p:cNvSpPr>
          <p:nvPr/>
        </p:nvSpPr>
        <p:spPr bwMode="auto">
          <a:xfrm>
            <a:off x="3773544" y="2757675"/>
            <a:ext cx="980349" cy="543454"/>
          </a:xfrm>
          <a:custGeom>
            <a:avLst/>
            <a:gdLst>
              <a:gd name="T0" fmla="*/ 4 w 335"/>
              <a:gd name="T1" fmla="*/ 8 h 186"/>
              <a:gd name="T2" fmla="*/ 327 w 335"/>
              <a:gd name="T3" fmla="*/ 8 h 186"/>
              <a:gd name="T4" fmla="*/ 327 w 335"/>
              <a:gd name="T5" fmla="*/ 182 h 186"/>
              <a:gd name="T6" fmla="*/ 331 w 335"/>
              <a:gd name="T7" fmla="*/ 186 h 186"/>
              <a:gd name="T8" fmla="*/ 335 w 335"/>
              <a:gd name="T9" fmla="*/ 182 h 186"/>
              <a:gd name="T10" fmla="*/ 335 w 335"/>
              <a:gd name="T11" fmla="*/ 4 h 186"/>
              <a:gd name="T12" fmla="*/ 334 w 335"/>
              <a:gd name="T13" fmla="*/ 1 h 186"/>
              <a:gd name="T14" fmla="*/ 331 w 335"/>
              <a:gd name="T15" fmla="*/ 0 h 186"/>
              <a:gd name="T16" fmla="*/ 4 w 335"/>
              <a:gd name="T17" fmla="*/ 0 h 186"/>
              <a:gd name="T18" fmla="*/ 0 w 335"/>
              <a:gd name="T19" fmla="*/ 4 h 186"/>
              <a:gd name="T20" fmla="*/ 4 w 335"/>
              <a:gd name="T21" fmla="*/ 8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5" h="186">
                <a:moveTo>
                  <a:pt x="4" y="8"/>
                </a:moveTo>
                <a:cubicBezTo>
                  <a:pt x="327" y="8"/>
                  <a:pt x="327" y="8"/>
                  <a:pt x="327" y="8"/>
                </a:cubicBezTo>
                <a:cubicBezTo>
                  <a:pt x="327" y="182"/>
                  <a:pt x="327" y="182"/>
                  <a:pt x="327" y="182"/>
                </a:cubicBezTo>
                <a:cubicBezTo>
                  <a:pt x="327" y="185"/>
                  <a:pt x="329" y="186"/>
                  <a:pt x="331" y="186"/>
                </a:cubicBezTo>
                <a:cubicBezTo>
                  <a:pt x="333" y="186"/>
                  <a:pt x="335" y="185"/>
                  <a:pt x="335" y="182"/>
                </a:cubicBezTo>
                <a:cubicBezTo>
                  <a:pt x="335" y="4"/>
                  <a:pt x="335" y="4"/>
                  <a:pt x="335" y="4"/>
                </a:cubicBezTo>
                <a:cubicBezTo>
                  <a:pt x="335" y="3"/>
                  <a:pt x="335" y="2"/>
                  <a:pt x="334" y="1"/>
                </a:cubicBezTo>
                <a:cubicBezTo>
                  <a:pt x="333" y="1"/>
                  <a:pt x="332" y="0"/>
                  <a:pt x="331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Freeform 280">
            <a:extLst>
              <a:ext uri="{FF2B5EF4-FFF2-40B4-BE49-F238E27FC236}">
                <a16:creationId xmlns:a16="http://schemas.microsoft.com/office/drawing/2014/main" id="{726A78A5-8A6B-7FAC-F6BE-543A9BF433CD}"/>
              </a:ext>
            </a:extLst>
          </p:cNvPr>
          <p:cNvSpPr>
            <a:spLocks/>
          </p:cNvSpPr>
          <p:nvPr/>
        </p:nvSpPr>
        <p:spPr bwMode="auto">
          <a:xfrm>
            <a:off x="4645809" y="3196092"/>
            <a:ext cx="191806" cy="120260"/>
          </a:xfrm>
          <a:custGeom>
            <a:avLst/>
            <a:gdLst>
              <a:gd name="T0" fmla="*/ 0 w 126"/>
              <a:gd name="T1" fmla="*/ 12 h 79"/>
              <a:gd name="T2" fmla="*/ 11 w 126"/>
              <a:gd name="T3" fmla="*/ 0 h 79"/>
              <a:gd name="T4" fmla="*/ 63 w 126"/>
              <a:gd name="T5" fmla="*/ 56 h 79"/>
              <a:gd name="T6" fmla="*/ 115 w 126"/>
              <a:gd name="T7" fmla="*/ 0 h 79"/>
              <a:gd name="T8" fmla="*/ 126 w 126"/>
              <a:gd name="T9" fmla="*/ 12 h 79"/>
              <a:gd name="T10" fmla="*/ 63 w 126"/>
              <a:gd name="T11" fmla="*/ 79 h 79"/>
              <a:gd name="T12" fmla="*/ 0 w 126"/>
              <a:gd name="T13" fmla="*/ 12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79">
                <a:moveTo>
                  <a:pt x="0" y="12"/>
                </a:moveTo>
                <a:lnTo>
                  <a:pt x="11" y="0"/>
                </a:lnTo>
                <a:lnTo>
                  <a:pt x="63" y="56"/>
                </a:lnTo>
                <a:lnTo>
                  <a:pt x="115" y="0"/>
                </a:lnTo>
                <a:lnTo>
                  <a:pt x="126" y="12"/>
                </a:lnTo>
                <a:lnTo>
                  <a:pt x="63" y="79"/>
                </a:lnTo>
                <a:lnTo>
                  <a:pt x="0" y="12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angle 268">
            <a:extLst>
              <a:ext uri="{FF2B5EF4-FFF2-40B4-BE49-F238E27FC236}">
                <a16:creationId xmlns:a16="http://schemas.microsoft.com/office/drawing/2014/main" id="{CDB13E7F-A3D5-DD47-25EA-B0407B07F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029" y="6317242"/>
            <a:ext cx="2193258" cy="16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1099">
                <a:solidFill>
                  <a:srgbClr val="002060"/>
                </a:solidFill>
                <a:latin typeface="Univers LT Std 57 Cn" panose="020B0506020202050204" pitchFamily="34" charset="0"/>
              </a:rPr>
              <a:t>socioeconomic determinants of health</a:t>
            </a:r>
            <a:endParaRPr lang="en-US" altLang="en-US" sz="1798">
              <a:solidFill>
                <a:srgbClr val="002060"/>
              </a:solidFill>
            </a:endParaRPr>
          </a:p>
        </p:txBody>
      </p:sp>
      <p:sp>
        <p:nvSpPr>
          <p:cNvPr id="3" name="Freeform 160">
            <a:extLst>
              <a:ext uri="{FF2B5EF4-FFF2-40B4-BE49-F238E27FC236}">
                <a16:creationId xmlns:a16="http://schemas.microsoft.com/office/drawing/2014/main" id="{4E53A922-8BE6-1AF8-FBAE-C2DDD371E77D}"/>
              </a:ext>
            </a:extLst>
          </p:cNvPr>
          <p:cNvSpPr>
            <a:spLocks/>
          </p:cNvSpPr>
          <p:nvPr/>
        </p:nvSpPr>
        <p:spPr bwMode="auto">
          <a:xfrm>
            <a:off x="497595" y="3963320"/>
            <a:ext cx="1335040" cy="310545"/>
          </a:xfrm>
          <a:custGeom>
            <a:avLst/>
            <a:gdLst>
              <a:gd name="T0" fmla="*/ 0 w 456"/>
              <a:gd name="T1" fmla="*/ 99 h 106"/>
              <a:gd name="T2" fmla="*/ 5 w 456"/>
              <a:gd name="T3" fmla="*/ 106 h 106"/>
              <a:gd name="T4" fmla="*/ 451 w 456"/>
              <a:gd name="T5" fmla="*/ 106 h 106"/>
              <a:gd name="T6" fmla="*/ 456 w 456"/>
              <a:gd name="T7" fmla="*/ 99 h 106"/>
              <a:gd name="T8" fmla="*/ 456 w 456"/>
              <a:gd name="T9" fmla="*/ 7 h 106"/>
              <a:gd name="T10" fmla="*/ 451 w 456"/>
              <a:gd name="T11" fmla="*/ 0 h 106"/>
              <a:gd name="T12" fmla="*/ 5 w 456"/>
              <a:gd name="T13" fmla="*/ 0 h 106"/>
              <a:gd name="T14" fmla="*/ 0 w 456"/>
              <a:gd name="T15" fmla="*/ 7 h 106"/>
              <a:gd name="T16" fmla="*/ 0 w 456"/>
              <a:gd name="T17" fmla="*/ 9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" h="106">
                <a:moveTo>
                  <a:pt x="0" y="99"/>
                </a:moveTo>
                <a:cubicBezTo>
                  <a:pt x="0" y="103"/>
                  <a:pt x="3" y="106"/>
                  <a:pt x="5" y="106"/>
                </a:cubicBezTo>
                <a:cubicBezTo>
                  <a:pt x="451" y="106"/>
                  <a:pt x="451" y="106"/>
                  <a:pt x="451" y="106"/>
                </a:cubicBezTo>
                <a:cubicBezTo>
                  <a:pt x="453" y="106"/>
                  <a:pt x="456" y="103"/>
                  <a:pt x="456" y="99"/>
                </a:cubicBezTo>
                <a:cubicBezTo>
                  <a:pt x="456" y="7"/>
                  <a:pt x="456" y="7"/>
                  <a:pt x="456" y="7"/>
                </a:cubicBezTo>
                <a:cubicBezTo>
                  <a:pt x="456" y="3"/>
                  <a:pt x="453" y="0"/>
                  <a:pt x="451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3"/>
                  <a:pt x="0" y="7"/>
                </a:cubicBezTo>
                <a:lnTo>
                  <a:pt x="0" y="99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Freeform 161">
            <a:extLst>
              <a:ext uri="{FF2B5EF4-FFF2-40B4-BE49-F238E27FC236}">
                <a16:creationId xmlns:a16="http://schemas.microsoft.com/office/drawing/2014/main" id="{6749219A-1635-4975-6989-908257838F64}"/>
              </a:ext>
            </a:extLst>
          </p:cNvPr>
          <p:cNvSpPr>
            <a:spLocks/>
          </p:cNvSpPr>
          <p:nvPr/>
        </p:nvSpPr>
        <p:spPr bwMode="auto">
          <a:xfrm>
            <a:off x="496075" y="3957231"/>
            <a:ext cx="1339607" cy="318157"/>
          </a:xfrm>
          <a:custGeom>
            <a:avLst/>
            <a:gdLst>
              <a:gd name="T0" fmla="*/ 1 w 458"/>
              <a:gd name="T1" fmla="*/ 101 h 109"/>
              <a:gd name="T2" fmla="*/ 0 w 458"/>
              <a:gd name="T3" fmla="*/ 101 h 109"/>
              <a:gd name="T4" fmla="*/ 2 w 458"/>
              <a:gd name="T5" fmla="*/ 107 h 109"/>
              <a:gd name="T6" fmla="*/ 6 w 458"/>
              <a:gd name="T7" fmla="*/ 109 h 109"/>
              <a:gd name="T8" fmla="*/ 452 w 458"/>
              <a:gd name="T9" fmla="*/ 109 h 109"/>
              <a:gd name="T10" fmla="*/ 456 w 458"/>
              <a:gd name="T11" fmla="*/ 107 h 109"/>
              <a:gd name="T12" fmla="*/ 458 w 458"/>
              <a:gd name="T13" fmla="*/ 101 h 109"/>
              <a:gd name="T14" fmla="*/ 458 w 458"/>
              <a:gd name="T15" fmla="*/ 9 h 109"/>
              <a:gd name="T16" fmla="*/ 456 w 458"/>
              <a:gd name="T17" fmla="*/ 3 h 109"/>
              <a:gd name="T18" fmla="*/ 452 w 458"/>
              <a:gd name="T19" fmla="*/ 0 h 109"/>
              <a:gd name="T20" fmla="*/ 6 w 458"/>
              <a:gd name="T21" fmla="*/ 0 h 109"/>
              <a:gd name="T22" fmla="*/ 2 w 458"/>
              <a:gd name="T23" fmla="*/ 3 h 109"/>
              <a:gd name="T24" fmla="*/ 0 w 458"/>
              <a:gd name="T25" fmla="*/ 9 h 109"/>
              <a:gd name="T26" fmla="*/ 0 w 458"/>
              <a:gd name="T27" fmla="*/ 101 h 109"/>
              <a:gd name="T28" fmla="*/ 1 w 458"/>
              <a:gd name="T29" fmla="*/ 101 h 109"/>
              <a:gd name="T30" fmla="*/ 3 w 458"/>
              <a:gd name="T31" fmla="*/ 101 h 109"/>
              <a:gd name="T32" fmla="*/ 3 w 458"/>
              <a:gd name="T33" fmla="*/ 9 h 109"/>
              <a:gd name="T34" fmla="*/ 4 w 458"/>
              <a:gd name="T35" fmla="*/ 5 h 109"/>
              <a:gd name="T36" fmla="*/ 6 w 458"/>
              <a:gd name="T37" fmla="*/ 3 h 109"/>
              <a:gd name="T38" fmla="*/ 452 w 458"/>
              <a:gd name="T39" fmla="*/ 3 h 109"/>
              <a:gd name="T40" fmla="*/ 454 w 458"/>
              <a:gd name="T41" fmla="*/ 5 h 109"/>
              <a:gd name="T42" fmla="*/ 455 w 458"/>
              <a:gd name="T43" fmla="*/ 9 h 109"/>
              <a:gd name="T44" fmla="*/ 455 w 458"/>
              <a:gd name="T45" fmla="*/ 101 h 109"/>
              <a:gd name="T46" fmla="*/ 454 w 458"/>
              <a:gd name="T47" fmla="*/ 105 h 109"/>
              <a:gd name="T48" fmla="*/ 452 w 458"/>
              <a:gd name="T49" fmla="*/ 106 h 109"/>
              <a:gd name="T50" fmla="*/ 6 w 458"/>
              <a:gd name="T51" fmla="*/ 106 h 109"/>
              <a:gd name="T52" fmla="*/ 4 w 458"/>
              <a:gd name="T53" fmla="*/ 105 h 109"/>
              <a:gd name="T54" fmla="*/ 3 w 458"/>
              <a:gd name="T55" fmla="*/ 101 h 109"/>
              <a:gd name="T56" fmla="*/ 1 w 458"/>
              <a:gd name="T57" fmla="*/ 101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58" h="109">
                <a:moveTo>
                  <a:pt x="1" y="101"/>
                </a:moveTo>
                <a:cubicBezTo>
                  <a:pt x="0" y="101"/>
                  <a:pt x="0" y="101"/>
                  <a:pt x="0" y="101"/>
                </a:cubicBezTo>
                <a:cubicBezTo>
                  <a:pt x="0" y="103"/>
                  <a:pt x="0" y="105"/>
                  <a:pt x="2" y="107"/>
                </a:cubicBezTo>
                <a:cubicBezTo>
                  <a:pt x="3" y="108"/>
                  <a:pt x="4" y="109"/>
                  <a:pt x="6" y="109"/>
                </a:cubicBezTo>
                <a:cubicBezTo>
                  <a:pt x="452" y="109"/>
                  <a:pt x="452" y="109"/>
                  <a:pt x="452" y="109"/>
                </a:cubicBezTo>
                <a:cubicBezTo>
                  <a:pt x="454" y="109"/>
                  <a:pt x="455" y="108"/>
                  <a:pt x="456" y="107"/>
                </a:cubicBezTo>
                <a:cubicBezTo>
                  <a:pt x="458" y="105"/>
                  <a:pt x="458" y="103"/>
                  <a:pt x="458" y="101"/>
                </a:cubicBezTo>
                <a:cubicBezTo>
                  <a:pt x="458" y="9"/>
                  <a:pt x="458" y="9"/>
                  <a:pt x="458" y="9"/>
                </a:cubicBezTo>
                <a:cubicBezTo>
                  <a:pt x="458" y="7"/>
                  <a:pt x="458" y="5"/>
                  <a:pt x="456" y="3"/>
                </a:cubicBezTo>
                <a:cubicBezTo>
                  <a:pt x="455" y="2"/>
                  <a:pt x="454" y="0"/>
                  <a:pt x="452" y="0"/>
                </a:cubicBezTo>
                <a:cubicBezTo>
                  <a:pt x="6" y="0"/>
                  <a:pt x="6" y="0"/>
                  <a:pt x="6" y="0"/>
                </a:cubicBezTo>
                <a:cubicBezTo>
                  <a:pt x="4" y="0"/>
                  <a:pt x="3" y="2"/>
                  <a:pt x="2" y="3"/>
                </a:cubicBezTo>
                <a:cubicBezTo>
                  <a:pt x="0" y="5"/>
                  <a:pt x="0" y="7"/>
                  <a:pt x="0" y="9"/>
                </a:cubicBezTo>
                <a:cubicBezTo>
                  <a:pt x="0" y="101"/>
                  <a:pt x="0" y="101"/>
                  <a:pt x="0" y="101"/>
                </a:cubicBezTo>
                <a:cubicBezTo>
                  <a:pt x="1" y="101"/>
                  <a:pt x="1" y="101"/>
                  <a:pt x="1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9"/>
                  <a:pt x="3" y="9"/>
                  <a:pt x="3" y="9"/>
                </a:cubicBezTo>
                <a:cubicBezTo>
                  <a:pt x="3" y="7"/>
                  <a:pt x="3" y="6"/>
                  <a:pt x="4" y="5"/>
                </a:cubicBezTo>
                <a:cubicBezTo>
                  <a:pt x="5" y="4"/>
                  <a:pt x="6" y="3"/>
                  <a:pt x="6" y="3"/>
                </a:cubicBezTo>
                <a:cubicBezTo>
                  <a:pt x="452" y="3"/>
                  <a:pt x="452" y="3"/>
                  <a:pt x="452" y="3"/>
                </a:cubicBezTo>
                <a:cubicBezTo>
                  <a:pt x="452" y="3"/>
                  <a:pt x="453" y="4"/>
                  <a:pt x="454" y="5"/>
                </a:cubicBezTo>
                <a:cubicBezTo>
                  <a:pt x="455" y="6"/>
                  <a:pt x="455" y="7"/>
                  <a:pt x="455" y="9"/>
                </a:cubicBezTo>
                <a:cubicBezTo>
                  <a:pt x="455" y="101"/>
                  <a:pt x="455" y="101"/>
                  <a:pt x="455" y="101"/>
                </a:cubicBezTo>
                <a:cubicBezTo>
                  <a:pt x="455" y="102"/>
                  <a:pt x="455" y="104"/>
                  <a:pt x="454" y="105"/>
                </a:cubicBezTo>
                <a:cubicBezTo>
                  <a:pt x="453" y="106"/>
                  <a:pt x="452" y="106"/>
                  <a:pt x="452" y="106"/>
                </a:cubicBezTo>
                <a:cubicBezTo>
                  <a:pt x="6" y="106"/>
                  <a:pt x="6" y="106"/>
                  <a:pt x="6" y="106"/>
                </a:cubicBezTo>
                <a:cubicBezTo>
                  <a:pt x="6" y="106"/>
                  <a:pt x="5" y="106"/>
                  <a:pt x="4" y="105"/>
                </a:cubicBezTo>
                <a:cubicBezTo>
                  <a:pt x="3" y="104"/>
                  <a:pt x="3" y="102"/>
                  <a:pt x="3" y="101"/>
                </a:cubicBezTo>
                <a:lnTo>
                  <a:pt x="1" y="101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 162">
            <a:extLst>
              <a:ext uri="{FF2B5EF4-FFF2-40B4-BE49-F238E27FC236}">
                <a16:creationId xmlns:a16="http://schemas.microsoft.com/office/drawing/2014/main" id="{73A2CA4F-0029-5647-AE4D-7FA2214C3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7" y="3978543"/>
            <a:ext cx="1275933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Population and civil society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50" name="Rectangle 163">
            <a:extLst>
              <a:ext uri="{FF2B5EF4-FFF2-40B4-BE49-F238E27FC236}">
                <a16:creationId xmlns:a16="http://schemas.microsoft.com/office/drawing/2014/main" id="{FE3CB283-B58C-997E-C7A3-8C99BB7CD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9" y="4106414"/>
            <a:ext cx="598743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participation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51" name="Freeform 164">
            <a:extLst>
              <a:ext uri="{FF2B5EF4-FFF2-40B4-BE49-F238E27FC236}">
                <a16:creationId xmlns:a16="http://schemas.microsoft.com/office/drawing/2014/main" id="{54000916-23A7-3CD1-EB1B-F175F1EA7849}"/>
              </a:ext>
            </a:extLst>
          </p:cNvPr>
          <p:cNvSpPr>
            <a:spLocks/>
          </p:cNvSpPr>
          <p:nvPr/>
        </p:nvSpPr>
        <p:spPr bwMode="auto">
          <a:xfrm>
            <a:off x="497595" y="4692492"/>
            <a:ext cx="1335040" cy="235953"/>
          </a:xfrm>
          <a:custGeom>
            <a:avLst/>
            <a:gdLst>
              <a:gd name="T0" fmla="*/ 0 w 456"/>
              <a:gd name="T1" fmla="*/ 75 h 81"/>
              <a:gd name="T2" fmla="*/ 5 w 456"/>
              <a:gd name="T3" fmla="*/ 81 h 81"/>
              <a:gd name="T4" fmla="*/ 451 w 456"/>
              <a:gd name="T5" fmla="*/ 81 h 81"/>
              <a:gd name="T6" fmla="*/ 456 w 456"/>
              <a:gd name="T7" fmla="*/ 75 h 81"/>
              <a:gd name="T8" fmla="*/ 456 w 456"/>
              <a:gd name="T9" fmla="*/ 6 h 81"/>
              <a:gd name="T10" fmla="*/ 451 w 456"/>
              <a:gd name="T11" fmla="*/ 0 h 81"/>
              <a:gd name="T12" fmla="*/ 5 w 456"/>
              <a:gd name="T13" fmla="*/ 0 h 81"/>
              <a:gd name="T14" fmla="*/ 0 w 456"/>
              <a:gd name="T15" fmla="*/ 6 h 81"/>
              <a:gd name="T16" fmla="*/ 0 w 456"/>
              <a:gd name="T17" fmla="*/ 75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" h="81">
                <a:moveTo>
                  <a:pt x="0" y="75"/>
                </a:moveTo>
                <a:cubicBezTo>
                  <a:pt x="0" y="78"/>
                  <a:pt x="3" y="81"/>
                  <a:pt x="5" y="81"/>
                </a:cubicBezTo>
                <a:cubicBezTo>
                  <a:pt x="451" y="81"/>
                  <a:pt x="451" y="81"/>
                  <a:pt x="451" y="81"/>
                </a:cubicBezTo>
                <a:cubicBezTo>
                  <a:pt x="453" y="81"/>
                  <a:pt x="456" y="78"/>
                  <a:pt x="456" y="75"/>
                </a:cubicBezTo>
                <a:cubicBezTo>
                  <a:pt x="456" y="6"/>
                  <a:pt x="456" y="6"/>
                  <a:pt x="456" y="6"/>
                </a:cubicBezTo>
                <a:cubicBezTo>
                  <a:pt x="456" y="3"/>
                  <a:pt x="453" y="0"/>
                  <a:pt x="451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3"/>
                  <a:pt x="0" y="6"/>
                </a:cubicBezTo>
                <a:lnTo>
                  <a:pt x="0" y="75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2" name="Freeform 165">
            <a:extLst>
              <a:ext uri="{FF2B5EF4-FFF2-40B4-BE49-F238E27FC236}">
                <a16:creationId xmlns:a16="http://schemas.microsoft.com/office/drawing/2014/main" id="{5EE4E168-E4B8-5119-9D61-0555713646AD}"/>
              </a:ext>
            </a:extLst>
          </p:cNvPr>
          <p:cNvSpPr>
            <a:spLocks/>
          </p:cNvSpPr>
          <p:nvPr/>
        </p:nvSpPr>
        <p:spPr bwMode="auto">
          <a:xfrm>
            <a:off x="496075" y="4689447"/>
            <a:ext cx="1339607" cy="242043"/>
          </a:xfrm>
          <a:custGeom>
            <a:avLst/>
            <a:gdLst>
              <a:gd name="T0" fmla="*/ 1 w 458"/>
              <a:gd name="T1" fmla="*/ 76 h 83"/>
              <a:gd name="T2" fmla="*/ 0 w 458"/>
              <a:gd name="T3" fmla="*/ 76 h 83"/>
              <a:gd name="T4" fmla="*/ 6 w 458"/>
              <a:gd name="T5" fmla="*/ 83 h 83"/>
              <a:gd name="T6" fmla="*/ 452 w 458"/>
              <a:gd name="T7" fmla="*/ 83 h 83"/>
              <a:gd name="T8" fmla="*/ 458 w 458"/>
              <a:gd name="T9" fmla="*/ 76 h 83"/>
              <a:gd name="T10" fmla="*/ 458 w 458"/>
              <a:gd name="T11" fmla="*/ 7 h 83"/>
              <a:gd name="T12" fmla="*/ 452 w 458"/>
              <a:gd name="T13" fmla="*/ 0 h 83"/>
              <a:gd name="T14" fmla="*/ 6 w 458"/>
              <a:gd name="T15" fmla="*/ 0 h 83"/>
              <a:gd name="T16" fmla="*/ 0 w 458"/>
              <a:gd name="T17" fmla="*/ 7 h 83"/>
              <a:gd name="T18" fmla="*/ 0 w 458"/>
              <a:gd name="T19" fmla="*/ 76 h 83"/>
              <a:gd name="T20" fmla="*/ 1 w 458"/>
              <a:gd name="T21" fmla="*/ 76 h 83"/>
              <a:gd name="T22" fmla="*/ 3 w 458"/>
              <a:gd name="T23" fmla="*/ 76 h 83"/>
              <a:gd name="T24" fmla="*/ 3 w 458"/>
              <a:gd name="T25" fmla="*/ 7 h 83"/>
              <a:gd name="T26" fmla="*/ 4 w 458"/>
              <a:gd name="T27" fmla="*/ 4 h 83"/>
              <a:gd name="T28" fmla="*/ 6 w 458"/>
              <a:gd name="T29" fmla="*/ 3 h 83"/>
              <a:gd name="T30" fmla="*/ 452 w 458"/>
              <a:gd name="T31" fmla="*/ 3 h 83"/>
              <a:gd name="T32" fmla="*/ 454 w 458"/>
              <a:gd name="T33" fmla="*/ 4 h 83"/>
              <a:gd name="T34" fmla="*/ 455 w 458"/>
              <a:gd name="T35" fmla="*/ 7 h 83"/>
              <a:gd name="T36" fmla="*/ 455 w 458"/>
              <a:gd name="T37" fmla="*/ 76 h 83"/>
              <a:gd name="T38" fmla="*/ 454 w 458"/>
              <a:gd name="T39" fmla="*/ 79 h 83"/>
              <a:gd name="T40" fmla="*/ 452 w 458"/>
              <a:gd name="T41" fmla="*/ 80 h 83"/>
              <a:gd name="T42" fmla="*/ 6 w 458"/>
              <a:gd name="T43" fmla="*/ 80 h 83"/>
              <a:gd name="T44" fmla="*/ 4 w 458"/>
              <a:gd name="T45" fmla="*/ 79 h 83"/>
              <a:gd name="T46" fmla="*/ 3 w 458"/>
              <a:gd name="T47" fmla="*/ 76 h 83"/>
              <a:gd name="T48" fmla="*/ 1 w 458"/>
              <a:gd name="T49" fmla="*/ 76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58" h="83">
                <a:moveTo>
                  <a:pt x="1" y="76"/>
                </a:moveTo>
                <a:cubicBezTo>
                  <a:pt x="0" y="76"/>
                  <a:pt x="0" y="76"/>
                  <a:pt x="0" y="76"/>
                </a:cubicBezTo>
                <a:cubicBezTo>
                  <a:pt x="0" y="80"/>
                  <a:pt x="3" y="83"/>
                  <a:pt x="6" y="83"/>
                </a:cubicBezTo>
                <a:cubicBezTo>
                  <a:pt x="452" y="83"/>
                  <a:pt x="452" y="83"/>
                  <a:pt x="452" y="83"/>
                </a:cubicBezTo>
                <a:cubicBezTo>
                  <a:pt x="455" y="83"/>
                  <a:pt x="458" y="80"/>
                  <a:pt x="458" y="76"/>
                </a:cubicBezTo>
                <a:cubicBezTo>
                  <a:pt x="458" y="7"/>
                  <a:pt x="458" y="7"/>
                  <a:pt x="458" y="7"/>
                </a:cubicBezTo>
                <a:cubicBezTo>
                  <a:pt x="458" y="3"/>
                  <a:pt x="455" y="0"/>
                  <a:pt x="452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76"/>
                  <a:pt x="0" y="76"/>
                  <a:pt x="0" y="76"/>
                </a:cubicBezTo>
                <a:cubicBezTo>
                  <a:pt x="1" y="76"/>
                  <a:pt x="1" y="76"/>
                  <a:pt x="1" y="76"/>
                </a:cubicBezTo>
                <a:cubicBezTo>
                  <a:pt x="3" y="76"/>
                  <a:pt x="3" y="76"/>
                  <a:pt x="3" y="76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5"/>
                  <a:pt x="4" y="4"/>
                </a:cubicBezTo>
                <a:cubicBezTo>
                  <a:pt x="5" y="3"/>
                  <a:pt x="5" y="3"/>
                  <a:pt x="6" y="3"/>
                </a:cubicBezTo>
                <a:cubicBezTo>
                  <a:pt x="452" y="3"/>
                  <a:pt x="452" y="3"/>
                  <a:pt x="452" y="3"/>
                </a:cubicBezTo>
                <a:cubicBezTo>
                  <a:pt x="453" y="3"/>
                  <a:pt x="453" y="3"/>
                  <a:pt x="454" y="4"/>
                </a:cubicBezTo>
                <a:cubicBezTo>
                  <a:pt x="455" y="5"/>
                  <a:pt x="455" y="6"/>
                  <a:pt x="455" y="7"/>
                </a:cubicBezTo>
                <a:cubicBezTo>
                  <a:pt x="455" y="76"/>
                  <a:pt x="455" y="76"/>
                  <a:pt x="455" y="76"/>
                </a:cubicBezTo>
                <a:cubicBezTo>
                  <a:pt x="455" y="77"/>
                  <a:pt x="455" y="78"/>
                  <a:pt x="454" y="79"/>
                </a:cubicBezTo>
                <a:cubicBezTo>
                  <a:pt x="453" y="80"/>
                  <a:pt x="453" y="80"/>
                  <a:pt x="452" y="80"/>
                </a:cubicBezTo>
                <a:cubicBezTo>
                  <a:pt x="6" y="80"/>
                  <a:pt x="6" y="80"/>
                  <a:pt x="6" y="80"/>
                </a:cubicBezTo>
                <a:cubicBezTo>
                  <a:pt x="5" y="80"/>
                  <a:pt x="5" y="80"/>
                  <a:pt x="4" y="79"/>
                </a:cubicBezTo>
                <a:cubicBezTo>
                  <a:pt x="3" y="78"/>
                  <a:pt x="3" y="77"/>
                  <a:pt x="3" y="76"/>
                </a:cubicBezTo>
                <a:lnTo>
                  <a:pt x="1" y="76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3" name="Rectangle 166">
            <a:extLst>
              <a:ext uri="{FF2B5EF4-FFF2-40B4-BE49-F238E27FC236}">
                <a16:creationId xmlns:a16="http://schemas.microsoft.com/office/drawing/2014/main" id="{72F8E96D-72BC-D3D8-1C92-6B3CCD713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8" y="4745772"/>
            <a:ext cx="1210294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Legislation and regulation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54" name="Freeform 167">
            <a:extLst>
              <a:ext uri="{FF2B5EF4-FFF2-40B4-BE49-F238E27FC236}">
                <a16:creationId xmlns:a16="http://schemas.microsoft.com/office/drawing/2014/main" id="{F383E29B-CDCD-EF64-9C15-29AFDA4EB67C}"/>
              </a:ext>
            </a:extLst>
          </p:cNvPr>
          <p:cNvSpPr>
            <a:spLocks/>
          </p:cNvSpPr>
          <p:nvPr/>
        </p:nvSpPr>
        <p:spPr bwMode="auto">
          <a:xfrm>
            <a:off x="497595" y="3400076"/>
            <a:ext cx="1335040" cy="234432"/>
          </a:xfrm>
          <a:custGeom>
            <a:avLst/>
            <a:gdLst>
              <a:gd name="T0" fmla="*/ 0 w 456"/>
              <a:gd name="T1" fmla="*/ 75 h 80"/>
              <a:gd name="T2" fmla="*/ 5 w 456"/>
              <a:gd name="T3" fmla="*/ 80 h 80"/>
              <a:gd name="T4" fmla="*/ 451 w 456"/>
              <a:gd name="T5" fmla="*/ 80 h 80"/>
              <a:gd name="T6" fmla="*/ 456 w 456"/>
              <a:gd name="T7" fmla="*/ 75 h 80"/>
              <a:gd name="T8" fmla="*/ 456 w 456"/>
              <a:gd name="T9" fmla="*/ 5 h 80"/>
              <a:gd name="T10" fmla="*/ 451 w 456"/>
              <a:gd name="T11" fmla="*/ 0 h 80"/>
              <a:gd name="T12" fmla="*/ 5 w 456"/>
              <a:gd name="T13" fmla="*/ 0 h 80"/>
              <a:gd name="T14" fmla="*/ 0 w 456"/>
              <a:gd name="T15" fmla="*/ 5 h 80"/>
              <a:gd name="T16" fmla="*/ 0 w 456"/>
              <a:gd name="T17" fmla="*/ 75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" h="80">
                <a:moveTo>
                  <a:pt x="0" y="75"/>
                </a:moveTo>
                <a:cubicBezTo>
                  <a:pt x="0" y="78"/>
                  <a:pt x="3" y="80"/>
                  <a:pt x="5" y="80"/>
                </a:cubicBezTo>
                <a:cubicBezTo>
                  <a:pt x="451" y="80"/>
                  <a:pt x="451" y="80"/>
                  <a:pt x="451" y="80"/>
                </a:cubicBezTo>
                <a:cubicBezTo>
                  <a:pt x="453" y="80"/>
                  <a:pt x="456" y="78"/>
                  <a:pt x="456" y="75"/>
                </a:cubicBezTo>
                <a:cubicBezTo>
                  <a:pt x="456" y="5"/>
                  <a:pt x="456" y="5"/>
                  <a:pt x="456" y="5"/>
                </a:cubicBezTo>
                <a:cubicBezTo>
                  <a:pt x="456" y="2"/>
                  <a:pt x="453" y="0"/>
                  <a:pt x="451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2"/>
                  <a:pt x="0" y="5"/>
                </a:cubicBezTo>
                <a:lnTo>
                  <a:pt x="0" y="75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5" name="Freeform 168">
            <a:extLst>
              <a:ext uri="{FF2B5EF4-FFF2-40B4-BE49-F238E27FC236}">
                <a16:creationId xmlns:a16="http://schemas.microsoft.com/office/drawing/2014/main" id="{FB627A63-EDAC-1505-517E-02D66918EB8E}"/>
              </a:ext>
            </a:extLst>
          </p:cNvPr>
          <p:cNvSpPr>
            <a:spLocks/>
          </p:cNvSpPr>
          <p:nvPr/>
        </p:nvSpPr>
        <p:spPr bwMode="auto">
          <a:xfrm>
            <a:off x="496075" y="3395510"/>
            <a:ext cx="1339607" cy="245087"/>
          </a:xfrm>
          <a:custGeom>
            <a:avLst/>
            <a:gdLst>
              <a:gd name="T0" fmla="*/ 1 w 458"/>
              <a:gd name="T1" fmla="*/ 77 h 84"/>
              <a:gd name="T2" fmla="*/ 0 w 458"/>
              <a:gd name="T3" fmla="*/ 77 h 84"/>
              <a:gd name="T4" fmla="*/ 6 w 458"/>
              <a:gd name="T5" fmla="*/ 84 h 84"/>
              <a:gd name="T6" fmla="*/ 452 w 458"/>
              <a:gd name="T7" fmla="*/ 84 h 84"/>
              <a:gd name="T8" fmla="*/ 458 w 458"/>
              <a:gd name="T9" fmla="*/ 77 h 84"/>
              <a:gd name="T10" fmla="*/ 458 w 458"/>
              <a:gd name="T11" fmla="*/ 7 h 84"/>
              <a:gd name="T12" fmla="*/ 452 w 458"/>
              <a:gd name="T13" fmla="*/ 0 h 84"/>
              <a:gd name="T14" fmla="*/ 6 w 458"/>
              <a:gd name="T15" fmla="*/ 0 h 84"/>
              <a:gd name="T16" fmla="*/ 0 w 458"/>
              <a:gd name="T17" fmla="*/ 7 h 84"/>
              <a:gd name="T18" fmla="*/ 0 w 458"/>
              <a:gd name="T19" fmla="*/ 77 h 84"/>
              <a:gd name="T20" fmla="*/ 1 w 458"/>
              <a:gd name="T21" fmla="*/ 77 h 84"/>
              <a:gd name="T22" fmla="*/ 3 w 458"/>
              <a:gd name="T23" fmla="*/ 77 h 84"/>
              <a:gd name="T24" fmla="*/ 3 w 458"/>
              <a:gd name="T25" fmla="*/ 7 h 84"/>
              <a:gd name="T26" fmla="*/ 4 w 458"/>
              <a:gd name="T27" fmla="*/ 4 h 84"/>
              <a:gd name="T28" fmla="*/ 6 w 458"/>
              <a:gd name="T29" fmla="*/ 3 h 84"/>
              <a:gd name="T30" fmla="*/ 452 w 458"/>
              <a:gd name="T31" fmla="*/ 3 h 84"/>
              <a:gd name="T32" fmla="*/ 454 w 458"/>
              <a:gd name="T33" fmla="*/ 4 h 84"/>
              <a:gd name="T34" fmla="*/ 455 w 458"/>
              <a:gd name="T35" fmla="*/ 7 h 84"/>
              <a:gd name="T36" fmla="*/ 455 w 458"/>
              <a:gd name="T37" fmla="*/ 77 h 84"/>
              <a:gd name="T38" fmla="*/ 454 w 458"/>
              <a:gd name="T39" fmla="*/ 80 h 84"/>
              <a:gd name="T40" fmla="*/ 452 w 458"/>
              <a:gd name="T41" fmla="*/ 81 h 84"/>
              <a:gd name="T42" fmla="*/ 6 w 458"/>
              <a:gd name="T43" fmla="*/ 81 h 84"/>
              <a:gd name="T44" fmla="*/ 4 w 458"/>
              <a:gd name="T45" fmla="*/ 80 h 84"/>
              <a:gd name="T46" fmla="*/ 3 w 458"/>
              <a:gd name="T47" fmla="*/ 77 h 84"/>
              <a:gd name="T48" fmla="*/ 1 w 458"/>
              <a:gd name="T49" fmla="*/ 77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58" h="84">
                <a:moveTo>
                  <a:pt x="1" y="77"/>
                </a:moveTo>
                <a:cubicBezTo>
                  <a:pt x="0" y="77"/>
                  <a:pt x="0" y="77"/>
                  <a:pt x="0" y="77"/>
                </a:cubicBezTo>
                <a:cubicBezTo>
                  <a:pt x="0" y="80"/>
                  <a:pt x="3" y="84"/>
                  <a:pt x="6" y="84"/>
                </a:cubicBezTo>
                <a:cubicBezTo>
                  <a:pt x="452" y="84"/>
                  <a:pt x="452" y="84"/>
                  <a:pt x="452" y="84"/>
                </a:cubicBezTo>
                <a:cubicBezTo>
                  <a:pt x="455" y="84"/>
                  <a:pt x="458" y="80"/>
                  <a:pt x="458" y="77"/>
                </a:cubicBezTo>
                <a:cubicBezTo>
                  <a:pt x="458" y="7"/>
                  <a:pt x="458" y="7"/>
                  <a:pt x="458" y="7"/>
                </a:cubicBezTo>
                <a:cubicBezTo>
                  <a:pt x="458" y="4"/>
                  <a:pt x="455" y="0"/>
                  <a:pt x="452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4"/>
                  <a:pt x="0" y="7"/>
                </a:cubicBezTo>
                <a:cubicBezTo>
                  <a:pt x="0" y="77"/>
                  <a:pt x="0" y="77"/>
                  <a:pt x="0" y="77"/>
                </a:cubicBezTo>
                <a:cubicBezTo>
                  <a:pt x="1" y="77"/>
                  <a:pt x="1" y="77"/>
                  <a:pt x="1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5"/>
                  <a:pt x="4" y="4"/>
                </a:cubicBezTo>
                <a:cubicBezTo>
                  <a:pt x="5" y="4"/>
                  <a:pt x="5" y="3"/>
                  <a:pt x="6" y="3"/>
                </a:cubicBezTo>
                <a:cubicBezTo>
                  <a:pt x="452" y="3"/>
                  <a:pt x="452" y="3"/>
                  <a:pt x="452" y="3"/>
                </a:cubicBezTo>
                <a:cubicBezTo>
                  <a:pt x="453" y="3"/>
                  <a:pt x="453" y="4"/>
                  <a:pt x="454" y="4"/>
                </a:cubicBezTo>
                <a:cubicBezTo>
                  <a:pt x="455" y="5"/>
                  <a:pt x="455" y="6"/>
                  <a:pt x="455" y="7"/>
                </a:cubicBezTo>
                <a:cubicBezTo>
                  <a:pt x="455" y="77"/>
                  <a:pt x="455" y="77"/>
                  <a:pt x="455" y="77"/>
                </a:cubicBezTo>
                <a:cubicBezTo>
                  <a:pt x="455" y="78"/>
                  <a:pt x="455" y="79"/>
                  <a:pt x="454" y="80"/>
                </a:cubicBezTo>
                <a:cubicBezTo>
                  <a:pt x="453" y="80"/>
                  <a:pt x="453" y="81"/>
                  <a:pt x="452" y="81"/>
                </a:cubicBezTo>
                <a:cubicBezTo>
                  <a:pt x="6" y="81"/>
                  <a:pt x="6" y="81"/>
                  <a:pt x="6" y="81"/>
                </a:cubicBezTo>
                <a:cubicBezTo>
                  <a:pt x="5" y="81"/>
                  <a:pt x="5" y="80"/>
                  <a:pt x="4" y="80"/>
                </a:cubicBezTo>
                <a:cubicBezTo>
                  <a:pt x="3" y="79"/>
                  <a:pt x="3" y="78"/>
                  <a:pt x="3" y="77"/>
                </a:cubicBezTo>
                <a:lnTo>
                  <a:pt x="1" y="7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6" name="Rectangle 169">
            <a:extLst>
              <a:ext uri="{FF2B5EF4-FFF2-40B4-BE49-F238E27FC236}">
                <a16:creationId xmlns:a16="http://schemas.microsoft.com/office/drawing/2014/main" id="{7B46BCF5-5060-4E0E-A9D0-E536E8609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8" y="3447267"/>
            <a:ext cx="776446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Policy and vision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57" name="Freeform 170">
            <a:extLst>
              <a:ext uri="{FF2B5EF4-FFF2-40B4-BE49-F238E27FC236}">
                <a16:creationId xmlns:a16="http://schemas.microsoft.com/office/drawing/2014/main" id="{B79D7F7D-5F8A-7C40-9134-D45C047EE2D7}"/>
              </a:ext>
            </a:extLst>
          </p:cNvPr>
          <p:cNvSpPr>
            <a:spLocks/>
          </p:cNvSpPr>
          <p:nvPr/>
        </p:nvSpPr>
        <p:spPr bwMode="auto">
          <a:xfrm>
            <a:off x="497595" y="4319534"/>
            <a:ext cx="1335040" cy="328813"/>
          </a:xfrm>
          <a:custGeom>
            <a:avLst/>
            <a:gdLst>
              <a:gd name="T0" fmla="*/ 0 w 456"/>
              <a:gd name="T1" fmla="*/ 104 h 112"/>
              <a:gd name="T2" fmla="*/ 5 w 456"/>
              <a:gd name="T3" fmla="*/ 112 h 112"/>
              <a:gd name="T4" fmla="*/ 451 w 456"/>
              <a:gd name="T5" fmla="*/ 112 h 112"/>
              <a:gd name="T6" fmla="*/ 456 w 456"/>
              <a:gd name="T7" fmla="*/ 104 h 112"/>
              <a:gd name="T8" fmla="*/ 456 w 456"/>
              <a:gd name="T9" fmla="*/ 7 h 112"/>
              <a:gd name="T10" fmla="*/ 451 w 456"/>
              <a:gd name="T11" fmla="*/ 0 h 112"/>
              <a:gd name="T12" fmla="*/ 5 w 456"/>
              <a:gd name="T13" fmla="*/ 0 h 112"/>
              <a:gd name="T14" fmla="*/ 0 w 456"/>
              <a:gd name="T15" fmla="*/ 7 h 112"/>
              <a:gd name="T16" fmla="*/ 0 w 456"/>
              <a:gd name="T17" fmla="*/ 10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" h="112">
                <a:moveTo>
                  <a:pt x="0" y="104"/>
                </a:moveTo>
                <a:cubicBezTo>
                  <a:pt x="0" y="108"/>
                  <a:pt x="3" y="112"/>
                  <a:pt x="5" y="112"/>
                </a:cubicBezTo>
                <a:cubicBezTo>
                  <a:pt x="451" y="112"/>
                  <a:pt x="451" y="112"/>
                  <a:pt x="451" y="112"/>
                </a:cubicBezTo>
                <a:cubicBezTo>
                  <a:pt x="453" y="112"/>
                  <a:pt x="456" y="108"/>
                  <a:pt x="456" y="104"/>
                </a:cubicBezTo>
                <a:cubicBezTo>
                  <a:pt x="456" y="7"/>
                  <a:pt x="456" y="7"/>
                  <a:pt x="456" y="7"/>
                </a:cubicBezTo>
                <a:cubicBezTo>
                  <a:pt x="456" y="3"/>
                  <a:pt x="453" y="0"/>
                  <a:pt x="451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3"/>
                  <a:pt x="0" y="7"/>
                </a:cubicBezTo>
                <a:lnTo>
                  <a:pt x="0" y="104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8" name="Freeform 171">
            <a:extLst>
              <a:ext uri="{FF2B5EF4-FFF2-40B4-BE49-F238E27FC236}">
                <a16:creationId xmlns:a16="http://schemas.microsoft.com/office/drawing/2014/main" id="{12459477-5369-139F-3D25-3FAAE6DC4213}"/>
              </a:ext>
            </a:extLst>
          </p:cNvPr>
          <p:cNvSpPr>
            <a:spLocks/>
          </p:cNvSpPr>
          <p:nvPr/>
        </p:nvSpPr>
        <p:spPr bwMode="auto">
          <a:xfrm>
            <a:off x="496075" y="4313443"/>
            <a:ext cx="1339607" cy="337946"/>
          </a:xfrm>
          <a:custGeom>
            <a:avLst/>
            <a:gdLst>
              <a:gd name="T0" fmla="*/ 1 w 458"/>
              <a:gd name="T1" fmla="*/ 106 h 115"/>
              <a:gd name="T2" fmla="*/ 0 w 458"/>
              <a:gd name="T3" fmla="*/ 106 h 115"/>
              <a:gd name="T4" fmla="*/ 2 w 458"/>
              <a:gd name="T5" fmla="*/ 112 h 115"/>
              <a:gd name="T6" fmla="*/ 6 w 458"/>
              <a:gd name="T7" fmla="*/ 115 h 115"/>
              <a:gd name="T8" fmla="*/ 452 w 458"/>
              <a:gd name="T9" fmla="*/ 115 h 115"/>
              <a:gd name="T10" fmla="*/ 456 w 458"/>
              <a:gd name="T11" fmla="*/ 112 h 115"/>
              <a:gd name="T12" fmla="*/ 458 w 458"/>
              <a:gd name="T13" fmla="*/ 106 h 115"/>
              <a:gd name="T14" fmla="*/ 458 w 458"/>
              <a:gd name="T15" fmla="*/ 9 h 115"/>
              <a:gd name="T16" fmla="*/ 456 w 458"/>
              <a:gd name="T17" fmla="*/ 3 h 115"/>
              <a:gd name="T18" fmla="*/ 452 w 458"/>
              <a:gd name="T19" fmla="*/ 0 h 115"/>
              <a:gd name="T20" fmla="*/ 6 w 458"/>
              <a:gd name="T21" fmla="*/ 0 h 115"/>
              <a:gd name="T22" fmla="*/ 2 w 458"/>
              <a:gd name="T23" fmla="*/ 3 h 115"/>
              <a:gd name="T24" fmla="*/ 0 w 458"/>
              <a:gd name="T25" fmla="*/ 9 h 115"/>
              <a:gd name="T26" fmla="*/ 0 w 458"/>
              <a:gd name="T27" fmla="*/ 106 h 115"/>
              <a:gd name="T28" fmla="*/ 1 w 458"/>
              <a:gd name="T29" fmla="*/ 106 h 115"/>
              <a:gd name="T30" fmla="*/ 3 w 458"/>
              <a:gd name="T31" fmla="*/ 106 h 115"/>
              <a:gd name="T32" fmla="*/ 3 w 458"/>
              <a:gd name="T33" fmla="*/ 9 h 115"/>
              <a:gd name="T34" fmla="*/ 4 w 458"/>
              <a:gd name="T35" fmla="*/ 5 h 115"/>
              <a:gd name="T36" fmla="*/ 6 w 458"/>
              <a:gd name="T37" fmla="*/ 3 h 115"/>
              <a:gd name="T38" fmla="*/ 452 w 458"/>
              <a:gd name="T39" fmla="*/ 3 h 115"/>
              <a:gd name="T40" fmla="*/ 454 w 458"/>
              <a:gd name="T41" fmla="*/ 5 h 115"/>
              <a:gd name="T42" fmla="*/ 455 w 458"/>
              <a:gd name="T43" fmla="*/ 9 h 115"/>
              <a:gd name="T44" fmla="*/ 455 w 458"/>
              <a:gd name="T45" fmla="*/ 106 h 115"/>
              <a:gd name="T46" fmla="*/ 454 w 458"/>
              <a:gd name="T47" fmla="*/ 111 h 115"/>
              <a:gd name="T48" fmla="*/ 452 w 458"/>
              <a:gd name="T49" fmla="*/ 112 h 115"/>
              <a:gd name="T50" fmla="*/ 6 w 458"/>
              <a:gd name="T51" fmla="*/ 112 h 115"/>
              <a:gd name="T52" fmla="*/ 4 w 458"/>
              <a:gd name="T53" fmla="*/ 111 h 115"/>
              <a:gd name="T54" fmla="*/ 3 w 458"/>
              <a:gd name="T55" fmla="*/ 106 h 115"/>
              <a:gd name="T56" fmla="*/ 1 w 458"/>
              <a:gd name="T57" fmla="*/ 106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58" h="115">
                <a:moveTo>
                  <a:pt x="1" y="106"/>
                </a:moveTo>
                <a:cubicBezTo>
                  <a:pt x="0" y="106"/>
                  <a:pt x="0" y="106"/>
                  <a:pt x="0" y="106"/>
                </a:cubicBezTo>
                <a:cubicBezTo>
                  <a:pt x="0" y="108"/>
                  <a:pt x="0" y="111"/>
                  <a:pt x="2" y="112"/>
                </a:cubicBezTo>
                <a:cubicBezTo>
                  <a:pt x="3" y="114"/>
                  <a:pt x="4" y="115"/>
                  <a:pt x="6" y="115"/>
                </a:cubicBezTo>
                <a:cubicBezTo>
                  <a:pt x="452" y="115"/>
                  <a:pt x="452" y="115"/>
                  <a:pt x="452" y="115"/>
                </a:cubicBezTo>
                <a:cubicBezTo>
                  <a:pt x="454" y="115"/>
                  <a:pt x="455" y="114"/>
                  <a:pt x="456" y="112"/>
                </a:cubicBezTo>
                <a:cubicBezTo>
                  <a:pt x="458" y="111"/>
                  <a:pt x="458" y="108"/>
                  <a:pt x="458" y="106"/>
                </a:cubicBezTo>
                <a:cubicBezTo>
                  <a:pt x="458" y="9"/>
                  <a:pt x="458" y="9"/>
                  <a:pt x="458" y="9"/>
                </a:cubicBezTo>
                <a:cubicBezTo>
                  <a:pt x="458" y="7"/>
                  <a:pt x="458" y="5"/>
                  <a:pt x="456" y="3"/>
                </a:cubicBezTo>
                <a:cubicBezTo>
                  <a:pt x="455" y="1"/>
                  <a:pt x="454" y="0"/>
                  <a:pt x="452" y="0"/>
                </a:cubicBezTo>
                <a:cubicBezTo>
                  <a:pt x="6" y="0"/>
                  <a:pt x="6" y="0"/>
                  <a:pt x="6" y="0"/>
                </a:cubicBezTo>
                <a:cubicBezTo>
                  <a:pt x="4" y="0"/>
                  <a:pt x="3" y="1"/>
                  <a:pt x="2" y="3"/>
                </a:cubicBezTo>
                <a:cubicBezTo>
                  <a:pt x="0" y="5"/>
                  <a:pt x="0" y="7"/>
                  <a:pt x="0" y="9"/>
                </a:cubicBezTo>
                <a:cubicBezTo>
                  <a:pt x="0" y="106"/>
                  <a:pt x="0" y="106"/>
                  <a:pt x="0" y="106"/>
                </a:cubicBezTo>
                <a:cubicBezTo>
                  <a:pt x="1" y="106"/>
                  <a:pt x="1" y="106"/>
                  <a:pt x="1" y="106"/>
                </a:cubicBezTo>
                <a:cubicBezTo>
                  <a:pt x="3" y="106"/>
                  <a:pt x="3" y="106"/>
                  <a:pt x="3" y="106"/>
                </a:cubicBezTo>
                <a:cubicBezTo>
                  <a:pt x="3" y="9"/>
                  <a:pt x="3" y="9"/>
                  <a:pt x="3" y="9"/>
                </a:cubicBezTo>
                <a:cubicBezTo>
                  <a:pt x="3" y="7"/>
                  <a:pt x="3" y="6"/>
                  <a:pt x="4" y="5"/>
                </a:cubicBezTo>
                <a:cubicBezTo>
                  <a:pt x="5" y="4"/>
                  <a:pt x="6" y="3"/>
                  <a:pt x="6" y="3"/>
                </a:cubicBezTo>
                <a:cubicBezTo>
                  <a:pt x="452" y="3"/>
                  <a:pt x="452" y="3"/>
                  <a:pt x="452" y="3"/>
                </a:cubicBezTo>
                <a:cubicBezTo>
                  <a:pt x="452" y="3"/>
                  <a:pt x="453" y="4"/>
                  <a:pt x="454" y="5"/>
                </a:cubicBezTo>
                <a:cubicBezTo>
                  <a:pt x="455" y="6"/>
                  <a:pt x="455" y="7"/>
                  <a:pt x="455" y="9"/>
                </a:cubicBezTo>
                <a:cubicBezTo>
                  <a:pt x="455" y="106"/>
                  <a:pt x="455" y="106"/>
                  <a:pt x="455" y="106"/>
                </a:cubicBezTo>
                <a:cubicBezTo>
                  <a:pt x="455" y="108"/>
                  <a:pt x="455" y="110"/>
                  <a:pt x="454" y="111"/>
                </a:cubicBezTo>
                <a:cubicBezTo>
                  <a:pt x="453" y="112"/>
                  <a:pt x="452" y="112"/>
                  <a:pt x="452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2"/>
                  <a:pt x="5" y="112"/>
                  <a:pt x="4" y="111"/>
                </a:cubicBezTo>
                <a:cubicBezTo>
                  <a:pt x="3" y="110"/>
                  <a:pt x="3" y="108"/>
                  <a:pt x="3" y="106"/>
                </a:cubicBezTo>
                <a:lnTo>
                  <a:pt x="1" y="106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4" name="Rectangle 172">
            <a:extLst>
              <a:ext uri="{FF2B5EF4-FFF2-40B4-BE49-F238E27FC236}">
                <a16:creationId xmlns:a16="http://schemas.microsoft.com/office/drawing/2014/main" id="{8EF6BBD3-2C0B-B765-CEE1-9AC19FF44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8" y="4343890"/>
            <a:ext cx="1147859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Information and (digital)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85" name="Rectangle 173">
            <a:extLst>
              <a:ext uri="{FF2B5EF4-FFF2-40B4-BE49-F238E27FC236}">
                <a16:creationId xmlns:a16="http://schemas.microsoft.com/office/drawing/2014/main" id="{97B4A488-514B-76BB-CAF8-DA64E288D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8" y="4473284"/>
            <a:ext cx="51389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knowledge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86" name="Freeform 174">
            <a:extLst>
              <a:ext uri="{FF2B5EF4-FFF2-40B4-BE49-F238E27FC236}">
                <a16:creationId xmlns:a16="http://schemas.microsoft.com/office/drawing/2014/main" id="{11F8AD13-9258-87B4-ACB0-FBA6C756A7D3}"/>
              </a:ext>
            </a:extLst>
          </p:cNvPr>
          <p:cNvSpPr>
            <a:spLocks/>
          </p:cNvSpPr>
          <p:nvPr/>
        </p:nvSpPr>
        <p:spPr bwMode="auto">
          <a:xfrm>
            <a:off x="497595" y="3681698"/>
            <a:ext cx="1335040" cy="234432"/>
          </a:xfrm>
          <a:custGeom>
            <a:avLst/>
            <a:gdLst>
              <a:gd name="T0" fmla="*/ 0 w 456"/>
              <a:gd name="T1" fmla="*/ 75 h 80"/>
              <a:gd name="T2" fmla="*/ 5 w 456"/>
              <a:gd name="T3" fmla="*/ 80 h 80"/>
              <a:gd name="T4" fmla="*/ 451 w 456"/>
              <a:gd name="T5" fmla="*/ 80 h 80"/>
              <a:gd name="T6" fmla="*/ 456 w 456"/>
              <a:gd name="T7" fmla="*/ 75 h 80"/>
              <a:gd name="T8" fmla="*/ 456 w 456"/>
              <a:gd name="T9" fmla="*/ 5 h 80"/>
              <a:gd name="T10" fmla="*/ 451 w 456"/>
              <a:gd name="T11" fmla="*/ 0 h 80"/>
              <a:gd name="T12" fmla="*/ 5 w 456"/>
              <a:gd name="T13" fmla="*/ 0 h 80"/>
              <a:gd name="T14" fmla="*/ 0 w 456"/>
              <a:gd name="T15" fmla="*/ 5 h 80"/>
              <a:gd name="T16" fmla="*/ 0 w 456"/>
              <a:gd name="T17" fmla="*/ 75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" h="80">
                <a:moveTo>
                  <a:pt x="0" y="75"/>
                </a:moveTo>
                <a:cubicBezTo>
                  <a:pt x="0" y="78"/>
                  <a:pt x="3" y="80"/>
                  <a:pt x="5" y="80"/>
                </a:cubicBezTo>
                <a:cubicBezTo>
                  <a:pt x="451" y="80"/>
                  <a:pt x="451" y="80"/>
                  <a:pt x="451" y="80"/>
                </a:cubicBezTo>
                <a:cubicBezTo>
                  <a:pt x="453" y="80"/>
                  <a:pt x="456" y="78"/>
                  <a:pt x="456" y="75"/>
                </a:cubicBezTo>
                <a:cubicBezTo>
                  <a:pt x="456" y="5"/>
                  <a:pt x="456" y="5"/>
                  <a:pt x="456" y="5"/>
                </a:cubicBezTo>
                <a:cubicBezTo>
                  <a:pt x="456" y="2"/>
                  <a:pt x="453" y="0"/>
                  <a:pt x="451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2"/>
                  <a:pt x="0" y="5"/>
                </a:cubicBezTo>
                <a:lnTo>
                  <a:pt x="0" y="75"/>
                </a:lnTo>
                <a:close/>
              </a:path>
            </a:pathLst>
          </a:custGeom>
          <a:solidFill>
            <a:srgbClr val="E5F5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7" name="Freeform 175">
            <a:extLst>
              <a:ext uri="{FF2B5EF4-FFF2-40B4-BE49-F238E27FC236}">
                <a16:creationId xmlns:a16="http://schemas.microsoft.com/office/drawing/2014/main" id="{79B75A8D-8A2E-2852-1FFC-426B7F072527}"/>
              </a:ext>
            </a:extLst>
          </p:cNvPr>
          <p:cNvSpPr>
            <a:spLocks/>
          </p:cNvSpPr>
          <p:nvPr/>
        </p:nvSpPr>
        <p:spPr bwMode="auto">
          <a:xfrm>
            <a:off x="496075" y="3675609"/>
            <a:ext cx="1339607" cy="246610"/>
          </a:xfrm>
          <a:custGeom>
            <a:avLst/>
            <a:gdLst>
              <a:gd name="T0" fmla="*/ 1 w 458"/>
              <a:gd name="T1" fmla="*/ 77 h 84"/>
              <a:gd name="T2" fmla="*/ 0 w 458"/>
              <a:gd name="T3" fmla="*/ 77 h 84"/>
              <a:gd name="T4" fmla="*/ 6 w 458"/>
              <a:gd name="T5" fmla="*/ 84 h 84"/>
              <a:gd name="T6" fmla="*/ 452 w 458"/>
              <a:gd name="T7" fmla="*/ 84 h 84"/>
              <a:gd name="T8" fmla="*/ 458 w 458"/>
              <a:gd name="T9" fmla="*/ 77 h 84"/>
              <a:gd name="T10" fmla="*/ 458 w 458"/>
              <a:gd name="T11" fmla="*/ 7 h 84"/>
              <a:gd name="T12" fmla="*/ 452 w 458"/>
              <a:gd name="T13" fmla="*/ 0 h 84"/>
              <a:gd name="T14" fmla="*/ 6 w 458"/>
              <a:gd name="T15" fmla="*/ 0 h 84"/>
              <a:gd name="T16" fmla="*/ 0 w 458"/>
              <a:gd name="T17" fmla="*/ 7 h 84"/>
              <a:gd name="T18" fmla="*/ 0 w 458"/>
              <a:gd name="T19" fmla="*/ 77 h 84"/>
              <a:gd name="T20" fmla="*/ 1 w 458"/>
              <a:gd name="T21" fmla="*/ 77 h 84"/>
              <a:gd name="T22" fmla="*/ 3 w 458"/>
              <a:gd name="T23" fmla="*/ 77 h 84"/>
              <a:gd name="T24" fmla="*/ 3 w 458"/>
              <a:gd name="T25" fmla="*/ 7 h 84"/>
              <a:gd name="T26" fmla="*/ 4 w 458"/>
              <a:gd name="T27" fmla="*/ 4 h 84"/>
              <a:gd name="T28" fmla="*/ 6 w 458"/>
              <a:gd name="T29" fmla="*/ 3 h 84"/>
              <a:gd name="T30" fmla="*/ 452 w 458"/>
              <a:gd name="T31" fmla="*/ 3 h 84"/>
              <a:gd name="T32" fmla="*/ 454 w 458"/>
              <a:gd name="T33" fmla="*/ 4 h 84"/>
              <a:gd name="T34" fmla="*/ 455 w 458"/>
              <a:gd name="T35" fmla="*/ 7 h 84"/>
              <a:gd name="T36" fmla="*/ 455 w 458"/>
              <a:gd name="T37" fmla="*/ 77 h 84"/>
              <a:gd name="T38" fmla="*/ 454 w 458"/>
              <a:gd name="T39" fmla="*/ 79 h 84"/>
              <a:gd name="T40" fmla="*/ 452 w 458"/>
              <a:gd name="T41" fmla="*/ 81 h 84"/>
              <a:gd name="T42" fmla="*/ 6 w 458"/>
              <a:gd name="T43" fmla="*/ 81 h 84"/>
              <a:gd name="T44" fmla="*/ 4 w 458"/>
              <a:gd name="T45" fmla="*/ 79 h 84"/>
              <a:gd name="T46" fmla="*/ 3 w 458"/>
              <a:gd name="T47" fmla="*/ 77 h 84"/>
              <a:gd name="T48" fmla="*/ 1 w 458"/>
              <a:gd name="T49" fmla="*/ 77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58" h="84">
                <a:moveTo>
                  <a:pt x="1" y="77"/>
                </a:moveTo>
                <a:cubicBezTo>
                  <a:pt x="0" y="77"/>
                  <a:pt x="0" y="77"/>
                  <a:pt x="0" y="77"/>
                </a:cubicBezTo>
                <a:cubicBezTo>
                  <a:pt x="0" y="80"/>
                  <a:pt x="3" y="84"/>
                  <a:pt x="6" y="84"/>
                </a:cubicBezTo>
                <a:cubicBezTo>
                  <a:pt x="452" y="84"/>
                  <a:pt x="452" y="84"/>
                  <a:pt x="452" y="84"/>
                </a:cubicBezTo>
                <a:cubicBezTo>
                  <a:pt x="455" y="84"/>
                  <a:pt x="458" y="80"/>
                  <a:pt x="458" y="77"/>
                </a:cubicBezTo>
                <a:cubicBezTo>
                  <a:pt x="458" y="7"/>
                  <a:pt x="458" y="7"/>
                  <a:pt x="458" y="7"/>
                </a:cubicBezTo>
                <a:cubicBezTo>
                  <a:pt x="458" y="4"/>
                  <a:pt x="455" y="0"/>
                  <a:pt x="452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4"/>
                  <a:pt x="0" y="7"/>
                </a:cubicBezTo>
                <a:cubicBezTo>
                  <a:pt x="0" y="77"/>
                  <a:pt x="0" y="77"/>
                  <a:pt x="0" y="77"/>
                </a:cubicBezTo>
                <a:cubicBezTo>
                  <a:pt x="1" y="77"/>
                  <a:pt x="1" y="77"/>
                  <a:pt x="1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5"/>
                  <a:pt x="4" y="4"/>
                </a:cubicBezTo>
                <a:cubicBezTo>
                  <a:pt x="5" y="4"/>
                  <a:pt x="5" y="3"/>
                  <a:pt x="6" y="3"/>
                </a:cubicBezTo>
                <a:cubicBezTo>
                  <a:pt x="452" y="3"/>
                  <a:pt x="452" y="3"/>
                  <a:pt x="452" y="3"/>
                </a:cubicBezTo>
                <a:cubicBezTo>
                  <a:pt x="453" y="3"/>
                  <a:pt x="453" y="4"/>
                  <a:pt x="454" y="4"/>
                </a:cubicBezTo>
                <a:cubicBezTo>
                  <a:pt x="455" y="5"/>
                  <a:pt x="455" y="6"/>
                  <a:pt x="455" y="7"/>
                </a:cubicBezTo>
                <a:cubicBezTo>
                  <a:pt x="455" y="77"/>
                  <a:pt x="455" y="77"/>
                  <a:pt x="455" y="77"/>
                </a:cubicBezTo>
                <a:cubicBezTo>
                  <a:pt x="455" y="78"/>
                  <a:pt x="455" y="79"/>
                  <a:pt x="454" y="79"/>
                </a:cubicBezTo>
                <a:cubicBezTo>
                  <a:pt x="453" y="80"/>
                  <a:pt x="453" y="81"/>
                  <a:pt x="452" y="81"/>
                </a:cubicBezTo>
                <a:cubicBezTo>
                  <a:pt x="6" y="81"/>
                  <a:pt x="6" y="81"/>
                  <a:pt x="6" y="81"/>
                </a:cubicBezTo>
                <a:cubicBezTo>
                  <a:pt x="5" y="81"/>
                  <a:pt x="5" y="80"/>
                  <a:pt x="4" y="79"/>
                </a:cubicBezTo>
                <a:cubicBezTo>
                  <a:pt x="3" y="79"/>
                  <a:pt x="3" y="78"/>
                  <a:pt x="3" y="77"/>
                </a:cubicBezTo>
                <a:lnTo>
                  <a:pt x="1" y="77"/>
                </a:lnTo>
                <a:close/>
              </a:path>
            </a:pathLst>
          </a:custGeom>
          <a:solidFill>
            <a:srgbClr val="0099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8" name="Rectangle 176">
            <a:extLst>
              <a:ext uri="{FF2B5EF4-FFF2-40B4-BE49-F238E27FC236}">
                <a16:creationId xmlns:a16="http://schemas.microsoft.com/office/drawing/2014/main" id="{5EA5908B-8919-C68F-1C82-D4ED5AEE2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87" y="3734978"/>
            <a:ext cx="1271129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Multisectoral collaboration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89" name="Freeform 105">
            <a:extLst>
              <a:ext uri="{FF2B5EF4-FFF2-40B4-BE49-F238E27FC236}">
                <a16:creationId xmlns:a16="http://schemas.microsoft.com/office/drawing/2014/main" id="{58C190F5-3555-5FDA-FA5B-C09F3E834C37}"/>
              </a:ext>
            </a:extLst>
          </p:cNvPr>
          <p:cNvSpPr>
            <a:spLocks/>
          </p:cNvSpPr>
          <p:nvPr/>
        </p:nvSpPr>
        <p:spPr bwMode="auto">
          <a:xfrm>
            <a:off x="2514618" y="3041532"/>
            <a:ext cx="1193467" cy="330335"/>
          </a:xfrm>
          <a:custGeom>
            <a:avLst/>
            <a:gdLst>
              <a:gd name="T0" fmla="*/ 0 w 408"/>
              <a:gd name="T1" fmla="*/ 102 h 113"/>
              <a:gd name="T2" fmla="*/ 11 w 408"/>
              <a:gd name="T3" fmla="*/ 113 h 113"/>
              <a:gd name="T4" fmla="*/ 397 w 408"/>
              <a:gd name="T5" fmla="*/ 113 h 113"/>
              <a:gd name="T6" fmla="*/ 408 w 408"/>
              <a:gd name="T7" fmla="*/ 102 h 113"/>
              <a:gd name="T8" fmla="*/ 408 w 408"/>
              <a:gd name="T9" fmla="*/ 11 h 113"/>
              <a:gd name="T10" fmla="*/ 397 w 408"/>
              <a:gd name="T11" fmla="*/ 0 h 113"/>
              <a:gd name="T12" fmla="*/ 11 w 408"/>
              <a:gd name="T13" fmla="*/ 0 h 113"/>
              <a:gd name="T14" fmla="*/ 0 w 408"/>
              <a:gd name="T15" fmla="*/ 11 h 113"/>
              <a:gd name="T16" fmla="*/ 0 w 408"/>
              <a:gd name="T17" fmla="*/ 102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113">
                <a:moveTo>
                  <a:pt x="0" y="102"/>
                </a:moveTo>
                <a:cubicBezTo>
                  <a:pt x="0" y="108"/>
                  <a:pt x="5" y="113"/>
                  <a:pt x="11" y="113"/>
                </a:cubicBezTo>
                <a:cubicBezTo>
                  <a:pt x="397" y="113"/>
                  <a:pt x="397" y="113"/>
                  <a:pt x="397" y="113"/>
                </a:cubicBezTo>
                <a:cubicBezTo>
                  <a:pt x="403" y="113"/>
                  <a:pt x="408" y="108"/>
                  <a:pt x="408" y="102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102"/>
                </a:lnTo>
                <a:close/>
              </a:path>
            </a:pathLst>
          </a:custGeom>
          <a:solidFill>
            <a:srgbClr val="F3E0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0" name="Freeform 106">
            <a:extLst>
              <a:ext uri="{FF2B5EF4-FFF2-40B4-BE49-F238E27FC236}">
                <a16:creationId xmlns:a16="http://schemas.microsoft.com/office/drawing/2014/main" id="{2496C0E2-B477-777F-DBB2-52592004CD66}"/>
              </a:ext>
            </a:extLst>
          </p:cNvPr>
          <p:cNvSpPr>
            <a:spLocks/>
          </p:cNvSpPr>
          <p:nvPr/>
        </p:nvSpPr>
        <p:spPr bwMode="auto">
          <a:xfrm>
            <a:off x="2508529" y="3035444"/>
            <a:ext cx="1205645" cy="342513"/>
          </a:xfrm>
          <a:custGeom>
            <a:avLst/>
            <a:gdLst>
              <a:gd name="T0" fmla="*/ 2 w 412"/>
              <a:gd name="T1" fmla="*/ 104 h 117"/>
              <a:gd name="T2" fmla="*/ 0 w 412"/>
              <a:gd name="T3" fmla="*/ 104 h 117"/>
              <a:gd name="T4" fmla="*/ 13 w 412"/>
              <a:gd name="T5" fmla="*/ 117 h 117"/>
              <a:gd name="T6" fmla="*/ 399 w 412"/>
              <a:gd name="T7" fmla="*/ 117 h 117"/>
              <a:gd name="T8" fmla="*/ 412 w 412"/>
              <a:gd name="T9" fmla="*/ 104 h 117"/>
              <a:gd name="T10" fmla="*/ 412 w 412"/>
              <a:gd name="T11" fmla="*/ 13 h 117"/>
              <a:gd name="T12" fmla="*/ 399 w 412"/>
              <a:gd name="T13" fmla="*/ 0 h 117"/>
              <a:gd name="T14" fmla="*/ 13 w 412"/>
              <a:gd name="T15" fmla="*/ 0 h 117"/>
              <a:gd name="T16" fmla="*/ 0 w 412"/>
              <a:gd name="T17" fmla="*/ 13 h 117"/>
              <a:gd name="T18" fmla="*/ 0 w 412"/>
              <a:gd name="T19" fmla="*/ 104 h 117"/>
              <a:gd name="T20" fmla="*/ 2 w 412"/>
              <a:gd name="T21" fmla="*/ 104 h 117"/>
              <a:gd name="T22" fmla="*/ 4 w 412"/>
              <a:gd name="T23" fmla="*/ 104 h 117"/>
              <a:gd name="T24" fmla="*/ 4 w 412"/>
              <a:gd name="T25" fmla="*/ 13 h 117"/>
              <a:gd name="T26" fmla="*/ 13 w 412"/>
              <a:gd name="T27" fmla="*/ 4 h 117"/>
              <a:gd name="T28" fmla="*/ 399 w 412"/>
              <a:gd name="T29" fmla="*/ 4 h 117"/>
              <a:gd name="T30" fmla="*/ 408 w 412"/>
              <a:gd name="T31" fmla="*/ 13 h 117"/>
              <a:gd name="T32" fmla="*/ 408 w 412"/>
              <a:gd name="T33" fmla="*/ 104 h 117"/>
              <a:gd name="T34" fmla="*/ 399 w 412"/>
              <a:gd name="T35" fmla="*/ 113 h 117"/>
              <a:gd name="T36" fmla="*/ 13 w 412"/>
              <a:gd name="T37" fmla="*/ 113 h 117"/>
              <a:gd name="T38" fmla="*/ 4 w 412"/>
              <a:gd name="T39" fmla="*/ 104 h 117"/>
              <a:gd name="T40" fmla="*/ 2 w 412"/>
              <a:gd name="T41" fmla="*/ 10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117">
                <a:moveTo>
                  <a:pt x="2" y="104"/>
                </a:moveTo>
                <a:cubicBezTo>
                  <a:pt x="0" y="104"/>
                  <a:pt x="0" y="104"/>
                  <a:pt x="0" y="104"/>
                </a:cubicBezTo>
                <a:cubicBezTo>
                  <a:pt x="0" y="111"/>
                  <a:pt x="6" y="117"/>
                  <a:pt x="13" y="117"/>
                </a:cubicBezTo>
                <a:cubicBezTo>
                  <a:pt x="399" y="117"/>
                  <a:pt x="399" y="117"/>
                  <a:pt x="399" y="117"/>
                </a:cubicBezTo>
                <a:cubicBezTo>
                  <a:pt x="406" y="117"/>
                  <a:pt x="412" y="111"/>
                  <a:pt x="412" y="104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04"/>
                  <a:pt x="0" y="104"/>
                  <a:pt x="0" y="104"/>
                </a:cubicBezTo>
                <a:cubicBezTo>
                  <a:pt x="2" y="104"/>
                  <a:pt x="2" y="104"/>
                  <a:pt x="2" y="104"/>
                </a:cubicBezTo>
                <a:cubicBezTo>
                  <a:pt x="4" y="104"/>
                  <a:pt x="4" y="104"/>
                  <a:pt x="4" y="104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104"/>
                  <a:pt x="408" y="104"/>
                  <a:pt x="408" y="104"/>
                </a:cubicBezTo>
                <a:cubicBezTo>
                  <a:pt x="408" y="109"/>
                  <a:pt x="404" y="113"/>
                  <a:pt x="399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8" y="113"/>
                  <a:pt x="4" y="109"/>
                  <a:pt x="4" y="104"/>
                </a:cubicBezTo>
                <a:lnTo>
                  <a:pt x="2" y="104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1" name="Freeform 107">
            <a:extLst>
              <a:ext uri="{FF2B5EF4-FFF2-40B4-BE49-F238E27FC236}">
                <a16:creationId xmlns:a16="http://schemas.microsoft.com/office/drawing/2014/main" id="{DB48342E-FDC7-1D79-9DA8-FBF2EFD319D4}"/>
              </a:ext>
            </a:extLst>
          </p:cNvPr>
          <p:cNvSpPr>
            <a:spLocks/>
          </p:cNvSpPr>
          <p:nvPr/>
        </p:nvSpPr>
        <p:spPr bwMode="auto">
          <a:xfrm>
            <a:off x="2514618" y="2321494"/>
            <a:ext cx="1193467" cy="197896"/>
          </a:xfrm>
          <a:custGeom>
            <a:avLst/>
            <a:gdLst>
              <a:gd name="T0" fmla="*/ 0 w 408"/>
              <a:gd name="T1" fmla="*/ 57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7 h 68"/>
              <a:gd name="T8" fmla="*/ 408 w 408"/>
              <a:gd name="T9" fmla="*/ 12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2 h 68"/>
              <a:gd name="T16" fmla="*/ 0 w 408"/>
              <a:gd name="T1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7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7"/>
                </a:cubicBezTo>
                <a:cubicBezTo>
                  <a:pt x="408" y="12"/>
                  <a:pt x="408" y="12"/>
                  <a:pt x="408" y="12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2"/>
                </a:cubicBezTo>
                <a:lnTo>
                  <a:pt x="0" y="57"/>
                </a:lnTo>
                <a:close/>
              </a:path>
            </a:pathLst>
          </a:custGeom>
          <a:solidFill>
            <a:srgbClr val="F3E0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2" name="Freeform 108">
            <a:extLst>
              <a:ext uri="{FF2B5EF4-FFF2-40B4-BE49-F238E27FC236}">
                <a16:creationId xmlns:a16="http://schemas.microsoft.com/office/drawing/2014/main" id="{AC345202-B64A-F1A6-277D-4A4AE5A7C624}"/>
              </a:ext>
            </a:extLst>
          </p:cNvPr>
          <p:cNvSpPr>
            <a:spLocks/>
          </p:cNvSpPr>
          <p:nvPr/>
        </p:nvSpPr>
        <p:spPr bwMode="auto">
          <a:xfrm>
            <a:off x="2508529" y="2315405"/>
            <a:ext cx="1205645" cy="210074"/>
          </a:xfrm>
          <a:custGeom>
            <a:avLst/>
            <a:gdLst>
              <a:gd name="T0" fmla="*/ 2 w 412"/>
              <a:gd name="T1" fmla="*/ 59 h 72"/>
              <a:gd name="T2" fmla="*/ 0 w 412"/>
              <a:gd name="T3" fmla="*/ 59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9 h 72"/>
              <a:gd name="T10" fmla="*/ 412 w 412"/>
              <a:gd name="T11" fmla="*/ 14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4 h 72"/>
              <a:gd name="T18" fmla="*/ 0 w 412"/>
              <a:gd name="T19" fmla="*/ 59 h 72"/>
              <a:gd name="T20" fmla="*/ 2 w 412"/>
              <a:gd name="T21" fmla="*/ 59 h 72"/>
              <a:gd name="T22" fmla="*/ 4 w 412"/>
              <a:gd name="T23" fmla="*/ 59 h 72"/>
              <a:gd name="T24" fmla="*/ 4 w 412"/>
              <a:gd name="T25" fmla="*/ 14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4 h 72"/>
              <a:gd name="T32" fmla="*/ 408 w 412"/>
              <a:gd name="T33" fmla="*/ 59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9 h 72"/>
              <a:gd name="T40" fmla="*/ 2 w 412"/>
              <a:gd name="T41" fmla="*/ 5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9"/>
                </a:moveTo>
                <a:cubicBezTo>
                  <a:pt x="0" y="59"/>
                  <a:pt x="0" y="59"/>
                  <a:pt x="0" y="59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9"/>
                </a:cubicBezTo>
                <a:cubicBezTo>
                  <a:pt x="412" y="14"/>
                  <a:pt x="412" y="14"/>
                  <a:pt x="412" y="14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59"/>
                  <a:pt x="0" y="59"/>
                  <a:pt x="0" y="59"/>
                </a:cubicBezTo>
                <a:cubicBezTo>
                  <a:pt x="2" y="59"/>
                  <a:pt x="2" y="59"/>
                  <a:pt x="2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4"/>
                </a:cubicBezTo>
                <a:cubicBezTo>
                  <a:pt x="408" y="59"/>
                  <a:pt x="408" y="59"/>
                  <a:pt x="408" y="59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9"/>
                </a:cubicBezTo>
                <a:lnTo>
                  <a:pt x="2" y="59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3" name="Rectangle 109">
            <a:extLst>
              <a:ext uri="{FF2B5EF4-FFF2-40B4-BE49-F238E27FC236}">
                <a16:creationId xmlns:a16="http://schemas.microsoft.com/office/drawing/2014/main" id="{83B1DE28-CBD7-7E14-2BC5-3D8ED1041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4878" y="2350418"/>
            <a:ext cx="813266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Health workforce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194" name="Rectangle 110">
            <a:extLst>
              <a:ext uri="{FF2B5EF4-FFF2-40B4-BE49-F238E27FC236}">
                <a16:creationId xmlns:a16="http://schemas.microsoft.com/office/drawing/2014/main" id="{ADE9EFEA-E31E-D712-6C0E-4F64823A2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4877" y="3076545"/>
            <a:ext cx="970157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Pharmaceuticals and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02" name="Rectangle 111">
            <a:extLst>
              <a:ext uri="{FF2B5EF4-FFF2-40B4-BE49-F238E27FC236}">
                <a16:creationId xmlns:a16="http://schemas.microsoft.com/office/drawing/2014/main" id="{3B016129-4D76-046A-4BDA-F63F66D9A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4877" y="3193761"/>
            <a:ext cx="896515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other consumables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03" name="Freeform 112">
            <a:extLst>
              <a:ext uri="{FF2B5EF4-FFF2-40B4-BE49-F238E27FC236}">
                <a16:creationId xmlns:a16="http://schemas.microsoft.com/office/drawing/2014/main" id="{3C8CD2E1-20D5-8326-645F-4176EE3EA470}"/>
              </a:ext>
            </a:extLst>
          </p:cNvPr>
          <p:cNvSpPr>
            <a:spLocks/>
          </p:cNvSpPr>
          <p:nvPr/>
        </p:nvSpPr>
        <p:spPr bwMode="auto">
          <a:xfrm>
            <a:off x="2514618" y="2616816"/>
            <a:ext cx="1193467" cy="330335"/>
          </a:xfrm>
          <a:custGeom>
            <a:avLst/>
            <a:gdLst>
              <a:gd name="T0" fmla="*/ 0 w 408"/>
              <a:gd name="T1" fmla="*/ 102 h 113"/>
              <a:gd name="T2" fmla="*/ 11 w 408"/>
              <a:gd name="T3" fmla="*/ 113 h 113"/>
              <a:gd name="T4" fmla="*/ 397 w 408"/>
              <a:gd name="T5" fmla="*/ 113 h 113"/>
              <a:gd name="T6" fmla="*/ 408 w 408"/>
              <a:gd name="T7" fmla="*/ 102 h 113"/>
              <a:gd name="T8" fmla="*/ 408 w 408"/>
              <a:gd name="T9" fmla="*/ 11 h 113"/>
              <a:gd name="T10" fmla="*/ 397 w 408"/>
              <a:gd name="T11" fmla="*/ 0 h 113"/>
              <a:gd name="T12" fmla="*/ 11 w 408"/>
              <a:gd name="T13" fmla="*/ 0 h 113"/>
              <a:gd name="T14" fmla="*/ 0 w 408"/>
              <a:gd name="T15" fmla="*/ 11 h 113"/>
              <a:gd name="T16" fmla="*/ 0 w 408"/>
              <a:gd name="T17" fmla="*/ 102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113">
                <a:moveTo>
                  <a:pt x="0" y="102"/>
                </a:moveTo>
                <a:cubicBezTo>
                  <a:pt x="0" y="108"/>
                  <a:pt x="5" y="113"/>
                  <a:pt x="11" y="113"/>
                </a:cubicBezTo>
                <a:cubicBezTo>
                  <a:pt x="397" y="113"/>
                  <a:pt x="397" y="113"/>
                  <a:pt x="397" y="113"/>
                </a:cubicBezTo>
                <a:cubicBezTo>
                  <a:pt x="403" y="113"/>
                  <a:pt x="408" y="108"/>
                  <a:pt x="408" y="102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102"/>
                </a:lnTo>
                <a:close/>
              </a:path>
            </a:pathLst>
          </a:custGeom>
          <a:solidFill>
            <a:srgbClr val="F3E0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4" name="Freeform 113">
            <a:extLst>
              <a:ext uri="{FF2B5EF4-FFF2-40B4-BE49-F238E27FC236}">
                <a16:creationId xmlns:a16="http://schemas.microsoft.com/office/drawing/2014/main" id="{BAFB2C20-7793-2090-DD24-D0A1418792EA}"/>
              </a:ext>
            </a:extLst>
          </p:cNvPr>
          <p:cNvSpPr>
            <a:spLocks/>
          </p:cNvSpPr>
          <p:nvPr/>
        </p:nvSpPr>
        <p:spPr bwMode="auto">
          <a:xfrm>
            <a:off x="2508529" y="2610728"/>
            <a:ext cx="1205645" cy="342513"/>
          </a:xfrm>
          <a:custGeom>
            <a:avLst/>
            <a:gdLst>
              <a:gd name="T0" fmla="*/ 2 w 412"/>
              <a:gd name="T1" fmla="*/ 104 h 117"/>
              <a:gd name="T2" fmla="*/ 0 w 412"/>
              <a:gd name="T3" fmla="*/ 104 h 117"/>
              <a:gd name="T4" fmla="*/ 13 w 412"/>
              <a:gd name="T5" fmla="*/ 117 h 117"/>
              <a:gd name="T6" fmla="*/ 399 w 412"/>
              <a:gd name="T7" fmla="*/ 117 h 117"/>
              <a:gd name="T8" fmla="*/ 412 w 412"/>
              <a:gd name="T9" fmla="*/ 104 h 117"/>
              <a:gd name="T10" fmla="*/ 412 w 412"/>
              <a:gd name="T11" fmla="*/ 13 h 117"/>
              <a:gd name="T12" fmla="*/ 399 w 412"/>
              <a:gd name="T13" fmla="*/ 0 h 117"/>
              <a:gd name="T14" fmla="*/ 13 w 412"/>
              <a:gd name="T15" fmla="*/ 0 h 117"/>
              <a:gd name="T16" fmla="*/ 0 w 412"/>
              <a:gd name="T17" fmla="*/ 13 h 117"/>
              <a:gd name="T18" fmla="*/ 0 w 412"/>
              <a:gd name="T19" fmla="*/ 104 h 117"/>
              <a:gd name="T20" fmla="*/ 2 w 412"/>
              <a:gd name="T21" fmla="*/ 104 h 117"/>
              <a:gd name="T22" fmla="*/ 4 w 412"/>
              <a:gd name="T23" fmla="*/ 104 h 117"/>
              <a:gd name="T24" fmla="*/ 4 w 412"/>
              <a:gd name="T25" fmla="*/ 13 h 117"/>
              <a:gd name="T26" fmla="*/ 13 w 412"/>
              <a:gd name="T27" fmla="*/ 4 h 117"/>
              <a:gd name="T28" fmla="*/ 399 w 412"/>
              <a:gd name="T29" fmla="*/ 4 h 117"/>
              <a:gd name="T30" fmla="*/ 408 w 412"/>
              <a:gd name="T31" fmla="*/ 13 h 117"/>
              <a:gd name="T32" fmla="*/ 408 w 412"/>
              <a:gd name="T33" fmla="*/ 104 h 117"/>
              <a:gd name="T34" fmla="*/ 399 w 412"/>
              <a:gd name="T35" fmla="*/ 113 h 117"/>
              <a:gd name="T36" fmla="*/ 13 w 412"/>
              <a:gd name="T37" fmla="*/ 113 h 117"/>
              <a:gd name="T38" fmla="*/ 4 w 412"/>
              <a:gd name="T39" fmla="*/ 104 h 117"/>
              <a:gd name="T40" fmla="*/ 2 w 412"/>
              <a:gd name="T41" fmla="*/ 10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117">
                <a:moveTo>
                  <a:pt x="2" y="104"/>
                </a:moveTo>
                <a:cubicBezTo>
                  <a:pt x="0" y="104"/>
                  <a:pt x="0" y="104"/>
                  <a:pt x="0" y="104"/>
                </a:cubicBezTo>
                <a:cubicBezTo>
                  <a:pt x="0" y="112"/>
                  <a:pt x="6" y="117"/>
                  <a:pt x="13" y="117"/>
                </a:cubicBezTo>
                <a:cubicBezTo>
                  <a:pt x="399" y="117"/>
                  <a:pt x="399" y="117"/>
                  <a:pt x="399" y="117"/>
                </a:cubicBezTo>
                <a:cubicBezTo>
                  <a:pt x="406" y="117"/>
                  <a:pt x="412" y="112"/>
                  <a:pt x="412" y="104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04"/>
                  <a:pt x="0" y="104"/>
                  <a:pt x="0" y="104"/>
                </a:cubicBezTo>
                <a:cubicBezTo>
                  <a:pt x="2" y="104"/>
                  <a:pt x="2" y="104"/>
                  <a:pt x="2" y="104"/>
                </a:cubicBezTo>
                <a:cubicBezTo>
                  <a:pt x="4" y="104"/>
                  <a:pt x="4" y="104"/>
                  <a:pt x="4" y="104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104"/>
                  <a:pt x="408" y="104"/>
                  <a:pt x="408" y="104"/>
                </a:cubicBezTo>
                <a:cubicBezTo>
                  <a:pt x="408" y="109"/>
                  <a:pt x="404" y="113"/>
                  <a:pt x="399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8" y="113"/>
                  <a:pt x="4" y="109"/>
                  <a:pt x="4" y="104"/>
                </a:cubicBezTo>
                <a:lnTo>
                  <a:pt x="2" y="104"/>
                </a:lnTo>
                <a:close/>
              </a:path>
            </a:pathLst>
          </a:custGeom>
          <a:solidFill>
            <a:srgbClr val="B13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5" name="Rectangle 114">
            <a:extLst>
              <a:ext uri="{FF2B5EF4-FFF2-40B4-BE49-F238E27FC236}">
                <a16:creationId xmlns:a16="http://schemas.microsoft.com/office/drawing/2014/main" id="{553EA109-48AD-1A33-F87C-57A8FEAA3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4878" y="2654874"/>
            <a:ext cx="850088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Infrastructure and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06" name="Rectangle 115">
            <a:extLst>
              <a:ext uri="{FF2B5EF4-FFF2-40B4-BE49-F238E27FC236}">
                <a16:creationId xmlns:a16="http://schemas.microsoft.com/office/drawing/2014/main" id="{69D51493-2760-402D-C7A6-566E26269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4878" y="2772090"/>
            <a:ext cx="910923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medical equipment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07" name="Freeform 123">
            <a:extLst>
              <a:ext uri="{FF2B5EF4-FFF2-40B4-BE49-F238E27FC236}">
                <a16:creationId xmlns:a16="http://schemas.microsoft.com/office/drawing/2014/main" id="{42BC1F16-151A-D4C5-0D45-DAD0B1F102EE}"/>
              </a:ext>
            </a:extLst>
          </p:cNvPr>
          <p:cNvSpPr>
            <a:spLocks/>
          </p:cNvSpPr>
          <p:nvPr/>
        </p:nvSpPr>
        <p:spPr bwMode="auto">
          <a:xfrm>
            <a:off x="2522231" y="4772657"/>
            <a:ext cx="1193467" cy="197896"/>
          </a:xfrm>
          <a:custGeom>
            <a:avLst/>
            <a:gdLst>
              <a:gd name="T0" fmla="*/ 0 w 408"/>
              <a:gd name="T1" fmla="*/ 56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6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6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6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6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6"/>
                </a:lnTo>
                <a:close/>
              </a:path>
            </a:pathLst>
          </a:custGeom>
          <a:solidFill>
            <a:srgbClr val="FEF0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8" name="Freeform 124">
            <a:extLst>
              <a:ext uri="{FF2B5EF4-FFF2-40B4-BE49-F238E27FC236}">
                <a16:creationId xmlns:a16="http://schemas.microsoft.com/office/drawing/2014/main" id="{B4407C8C-068E-3EF8-E2FD-2BF360DE7A21}"/>
              </a:ext>
            </a:extLst>
          </p:cNvPr>
          <p:cNvSpPr>
            <a:spLocks/>
          </p:cNvSpPr>
          <p:nvPr/>
        </p:nvSpPr>
        <p:spPr bwMode="auto">
          <a:xfrm>
            <a:off x="2516141" y="4766568"/>
            <a:ext cx="1205645" cy="210074"/>
          </a:xfrm>
          <a:custGeom>
            <a:avLst/>
            <a:gdLst>
              <a:gd name="T0" fmla="*/ 2 w 412"/>
              <a:gd name="T1" fmla="*/ 58 h 72"/>
              <a:gd name="T2" fmla="*/ 0 w 412"/>
              <a:gd name="T3" fmla="*/ 58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8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8 h 72"/>
              <a:gd name="T20" fmla="*/ 2 w 412"/>
              <a:gd name="T21" fmla="*/ 58 h 72"/>
              <a:gd name="T22" fmla="*/ 4 w 412"/>
              <a:gd name="T23" fmla="*/ 58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8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8 h 72"/>
              <a:gd name="T40" fmla="*/ 2 w 412"/>
              <a:gd name="T41" fmla="*/ 5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8"/>
                </a:moveTo>
                <a:cubicBezTo>
                  <a:pt x="0" y="58"/>
                  <a:pt x="0" y="58"/>
                  <a:pt x="0" y="58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8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8"/>
                  <a:pt x="0" y="58"/>
                  <a:pt x="0" y="58"/>
                </a:cubicBezTo>
                <a:cubicBezTo>
                  <a:pt x="2" y="58"/>
                  <a:pt x="2" y="58"/>
                  <a:pt x="2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8"/>
                  <a:pt x="408" y="58"/>
                  <a:pt x="408" y="58"/>
                </a:cubicBezTo>
                <a:cubicBezTo>
                  <a:pt x="408" y="63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3"/>
                  <a:pt x="4" y="58"/>
                </a:cubicBezTo>
                <a:lnTo>
                  <a:pt x="2" y="58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9" name="Rectangle 125">
            <a:extLst>
              <a:ext uri="{FF2B5EF4-FFF2-40B4-BE49-F238E27FC236}">
                <a16:creationId xmlns:a16="http://schemas.microsoft.com/office/drawing/2014/main" id="{B6320E24-FC25-FD4D-0517-917066A5D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490" y="4801580"/>
            <a:ext cx="744428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Revenue raising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10" name="Freeform 126">
            <a:extLst>
              <a:ext uri="{FF2B5EF4-FFF2-40B4-BE49-F238E27FC236}">
                <a16:creationId xmlns:a16="http://schemas.microsoft.com/office/drawing/2014/main" id="{46133BF0-AE62-26A0-FF8C-2E7DB442BB76}"/>
              </a:ext>
            </a:extLst>
          </p:cNvPr>
          <p:cNvSpPr>
            <a:spLocks/>
          </p:cNvSpPr>
          <p:nvPr/>
        </p:nvSpPr>
        <p:spPr bwMode="auto">
          <a:xfrm>
            <a:off x="2522231" y="5556630"/>
            <a:ext cx="1193467" cy="199418"/>
          </a:xfrm>
          <a:custGeom>
            <a:avLst/>
            <a:gdLst>
              <a:gd name="T0" fmla="*/ 0 w 408"/>
              <a:gd name="T1" fmla="*/ 57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7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7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7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7"/>
                </a:lnTo>
                <a:close/>
              </a:path>
            </a:pathLst>
          </a:custGeom>
          <a:solidFill>
            <a:srgbClr val="FEF0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4" name="Freeform 127">
            <a:extLst>
              <a:ext uri="{FF2B5EF4-FFF2-40B4-BE49-F238E27FC236}">
                <a16:creationId xmlns:a16="http://schemas.microsoft.com/office/drawing/2014/main" id="{92D11663-2C7A-BD31-0B0A-5A40F45F1863}"/>
              </a:ext>
            </a:extLst>
          </p:cNvPr>
          <p:cNvSpPr>
            <a:spLocks/>
          </p:cNvSpPr>
          <p:nvPr/>
        </p:nvSpPr>
        <p:spPr bwMode="auto">
          <a:xfrm>
            <a:off x="2516141" y="5550543"/>
            <a:ext cx="1205645" cy="211596"/>
          </a:xfrm>
          <a:custGeom>
            <a:avLst/>
            <a:gdLst>
              <a:gd name="T0" fmla="*/ 2 w 412"/>
              <a:gd name="T1" fmla="*/ 59 h 72"/>
              <a:gd name="T2" fmla="*/ 0 w 412"/>
              <a:gd name="T3" fmla="*/ 59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9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9 h 72"/>
              <a:gd name="T20" fmla="*/ 2 w 412"/>
              <a:gd name="T21" fmla="*/ 59 h 72"/>
              <a:gd name="T22" fmla="*/ 4 w 412"/>
              <a:gd name="T23" fmla="*/ 59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9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9 h 72"/>
              <a:gd name="T40" fmla="*/ 2 w 412"/>
              <a:gd name="T41" fmla="*/ 5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9"/>
                </a:moveTo>
                <a:cubicBezTo>
                  <a:pt x="0" y="59"/>
                  <a:pt x="0" y="59"/>
                  <a:pt x="0" y="59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9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9"/>
                  <a:pt x="0" y="59"/>
                  <a:pt x="0" y="59"/>
                </a:cubicBezTo>
                <a:cubicBezTo>
                  <a:pt x="2" y="59"/>
                  <a:pt x="2" y="59"/>
                  <a:pt x="2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9"/>
                  <a:pt x="408" y="59"/>
                  <a:pt x="408" y="59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9"/>
                </a:cubicBezTo>
                <a:lnTo>
                  <a:pt x="2" y="59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5" name="Rectangle 128">
            <a:extLst>
              <a:ext uri="{FF2B5EF4-FFF2-40B4-BE49-F238E27FC236}">
                <a16:creationId xmlns:a16="http://schemas.microsoft.com/office/drawing/2014/main" id="{E7717A4A-64EC-AFE9-697E-3B0BD5439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490" y="5587077"/>
            <a:ext cx="510693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Purchasing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286" name="Freeform 129">
            <a:extLst>
              <a:ext uri="{FF2B5EF4-FFF2-40B4-BE49-F238E27FC236}">
                <a16:creationId xmlns:a16="http://schemas.microsoft.com/office/drawing/2014/main" id="{957B9610-9E28-A895-0B1B-8580A5A6B24C}"/>
              </a:ext>
            </a:extLst>
          </p:cNvPr>
          <p:cNvSpPr>
            <a:spLocks/>
          </p:cNvSpPr>
          <p:nvPr/>
        </p:nvSpPr>
        <p:spPr bwMode="auto">
          <a:xfrm>
            <a:off x="2522231" y="5163882"/>
            <a:ext cx="1193467" cy="199418"/>
          </a:xfrm>
          <a:custGeom>
            <a:avLst/>
            <a:gdLst>
              <a:gd name="T0" fmla="*/ 0 w 408"/>
              <a:gd name="T1" fmla="*/ 56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6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6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6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6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6"/>
                </a:lnTo>
                <a:close/>
              </a:path>
            </a:pathLst>
          </a:custGeom>
          <a:solidFill>
            <a:srgbClr val="FEF0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7" name="Freeform 130">
            <a:extLst>
              <a:ext uri="{FF2B5EF4-FFF2-40B4-BE49-F238E27FC236}">
                <a16:creationId xmlns:a16="http://schemas.microsoft.com/office/drawing/2014/main" id="{B1B248C1-6CDE-6A87-E040-CE06BA0B88BB}"/>
              </a:ext>
            </a:extLst>
          </p:cNvPr>
          <p:cNvSpPr>
            <a:spLocks/>
          </p:cNvSpPr>
          <p:nvPr/>
        </p:nvSpPr>
        <p:spPr bwMode="auto">
          <a:xfrm>
            <a:off x="2516141" y="5159316"/>
            <a:ext cx="1205645" cy="210074"/>
          </a:xfrm>
          <a:custGeom>
            <a:avLst/>
            <a:gdLst>
              <a:gd name="T0" fmla="*/ 2 w 412"/>
              <a:gd name="T1" fmla="*/ 58 h 72"/>
              <a:gd name="T2" fmla="*/ 0 w 412"/>
              <a:gd name="T3" fmla="*/ 58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8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8 h 72"/>
              <a:gd name="T20" fmla="*/ 2 w 412"/>
              <a:gd name="T21" fmla="*/ 58 h 72"/>
              <a:gd name="T22" fmla="*/ 4 w 412"/>
              <a:gd name="T23" fmla="*/ 58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8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8 h 72"/>
              <a:gd name="T40" fmla="*/ 2 w 412"/>
              <a:gd name="T41" fmla="*/ 5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8"/>
                </a:moveTo>
                <a:cubicBezTo>
                  <a:pt x="0" y="58"/>
                  <a:pt x="0" y="58"/>
                  <a:pt x="0" y="58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8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8"/>
                  <a:pt x="0" y="58"/>
                  <a:pt x="0" y="58"/>
                </a:cubicBezTo>
                <a:cubicBezTo>
                  <a:pt x="2" y="58"/>
                  <a:pt x="2" y="58"/>
                  <a:pt x="2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8"/>
                  <a:pt x="408" y="58"/>
                  <a:pt x="408" y="58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8"/>
                </a:cubicBezTo>
                <a:lnTo>
                  <a:pt x="2" y="58"/>
                </a:lnTo>
                <a:close/>
              </a:path>
            </a:pathLst>
          </a:custGeom>
          <a:solidFill>
            <a:srgbClr val="F89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8" name="Rectangle 131">
            <a:extLst>
              <a:ext uri="{FF2B5EF4-FFF2-40B4-BE49-F238E27FC236}">
                <a16:creationId xmlns:a16="http://schemas.microsoft.com/office/drawing/2014/main" id="{C4D967E9-53D3-0757-E02A-916393C8B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490" y="5194328"/>
            <a:ext cx="350601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Pooling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307" name="Freeform 71">
            <a:extLst>
              <a:ext uri="{FF2B5EF4-FFF2-40B4-BE49-F238E27FC236}">
                <a16:creationId xmlns:a16="http://schemas.microsoft.com/office/drawing/2014/main" id="{9F07C3AB-1573-C46E-9195-94F16837C982}"/>
              </a:ext>
            </a:extLst>
          </p:cNvPr>
          <p:cNvSpPr>
            <a:spLocks/>
          </p:cNvSpPr>
          <p:nvPr/>
        </p:nvSpPr>
        <p:spPr bwMode="auto">
          <a:xfrm>
            <a:off x="4296448" y="3661604"/>
            <a:ext cx="1193467" cy="199418"/>
          </a:xfrm>
          <a:custGeom>
            <a:avLst/>
            <a:gdLst>
              <a:gd name="T0" fmla="*/ 0 w 408"/>
              <a:gd name="T1" fmla="*/ 57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7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7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7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7"/>
                </a:lnTo>
                <a:close/>
              </a:path>
            </a:pathLst>
          </a:custGeom>
          <a:solidFill>
            <a:srgbClr val="E7E1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8" name="Freeform 72">
            <a:extLst>
              <a:ext uri="{FF2B5EF4-FFF2-40B4-BE49-F238E27FC236}">
                <a16:creationId xmlns:a16="http://schemas.microsoft.com/office/drawing/2014/main" id="{A8686CC1-B086-7CA9-7DA8-1CF7D84BFFBC}"/>
              </a:ext>
            </a:extLst>
          </p:cNvPr>
          <p:cNvSpPr>
            <a:spLocks/>
          </p:cNvSpPr>
          <p:nvPr/>
        </p:nvSpPr>
        <p:spPr bwMode="auto">
          <a:xfrm>
            <a:off x="4281226" y="3657038"/>
            <a:ext cx="1205645" cy="211596"/>
          </a:xfrm>
          <a:custGeom>
            <a:avLst/>
            <a:gdLst>
              <a:gd name="T0" fmla="*/ 2 w 412"/>
              <a:gd name="T1" fmla="*/ 59 h 72"/>
              <a:gd name="T2" fmla="*/ 0 w 412"/>
              <a:gd name="T3" fmla="*/ 59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9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9 h 72"/>
              <a:gd name="T20" fmla="*/ 2 w 412"/>
              <a:gd name="T21" fmla="*/ 59 h 72"/>
              <a:gd name="T22" fmla="*/ 4 w 412"/>
              <a:gd name="T23" fmla="*/ 59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9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9 h 72"/>
              <a:gd name="T40" fmla="*/ 2 w 412"/>
              <a:gd name="T41" fmla="*/ 5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9"/>
                </a:moveTo>
                <a:cubicBezTo>
                  <a:pt x="0" y="59"/>
                  <a:pt x="0" y="59"/>
                  <a:pt x="0" y="59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9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9"/>
                  <a:pt x="0" y="59"/>
                  <a:pt x="0" y="59"/>
                </a:cubicBezTo>
                <a:cubicBezTo>
                  <a:pt x="2" y="59"/>
                  <a:pt x="2" y="59"/>
                  <a:pt x="2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9"/>
                  <a:pt x="408" y="59"/>
                  <a:pt x="408" y="59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9"/>
                </a:cubicBezTo>
                <a:lnTo>
                  <a:pt x="2" y="59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9" name="Freeform 74">
            <a:extLst>
              <a:ext uri="{FF2B5EF4-FFF2-40B4-BE49-F238E27FC236}">
                <a16:creationId xmlns:a16="http://schemas.microsoft.com/office/drawing/2014/main" id="{49C2B2DB-0805-2B86-872C-4D3AA8173EA1}"/>
              </a:ext>
            </a:extLst>
          </p:cNvPr>
          <p:cNvSpPr>
            <a:spLocks/>
          </p:cNvSpPr>
          <p:nvPr/>
        </p:nvSpPr>
        <p:spPr bwMode="auto">
          <a:xfrm>
            <a:off x="4287315" y="4448623"/>
            <a:ext cx="1193467" cy="197896"/>
          </a:xfrm>
          <a:custGeom>
            <a:avLst/>
            <a:gdLst>
              <a:gd name="T0" fmla="*/ 0 w 408"/>
              <a:gd name="T1" fmla="*/ 57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7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7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7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7"/>
                </a:lnTo>
                <a:close/>
              </a:path>
            </a:pathLst>
          </a:custGeom>
          <a:solidFill>
            <a:srgbClr val="E7E1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0" name="Freeform 75">
            <a:extLst>
              <a:ext uri="{FF2B5EF4-FFF2-40B4-BE49-F238E27FC236}">
                <a16:creationId xmlns:a16="http://schemas.microsoft.com/office/drawing/2014/main" id="{0AABEC87-EBA4-165A-80AF-669853CE6282}"/>
              </a:ext>
            </a:extLst>
          </p:cNvPr>
          <p:cNvSpPr>
            <a:spLocks/>
          </p:cNvSpPr>
          <p:nvPr/>
        </p:nvSpPr>
        <p:spPr bwMode="auto">
          <a:xfrm>
            <a:off x="4281226" y="4442534"/>
            <a:ext cx="1205645" cy="210074"/>
          </a:xfrm>
          <a:custGeom>
            <a:avLst/>
            <a:gdLst>
              <a:gd name="T0" fmla="*/ 2 w 412"/>
              <a:gd name="T1" fmla="*/ 59 h 72"/>
              <a:gd name="T2" fmla="*/ 0 w 412"/>
              <a:gd name="T3" fmla="*/ 59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9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9 h 72"/>
              <a:gd name="T20" fmla="*/ 2 w 412"/>
              <a:gd name="T21" fmla="*/ 59 h 72"/>
              <a:gd name="T22" fmla="*/ 4 w 412"/>
              <a:gd name="T23" fmla="*/ 59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9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9 h 72"/>
              <a:gd name="T40" fmla="*/ 2 w 412"/>
              <a:gd name="T41" fmla="*/ 5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9"/>
                </a:moveTo>
                <a:cubicBezTo>
                  <a:pt x="0" y="59"/>
                  <a:pt x="0" y="59"/>
                  <a:pt x="0" y="59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9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9"/>
                  <a:pt x="0" y="59"/>
                  <a:pt x="0" y="59"/>
                </a:cubicBezTo>
                <a:cubicBezTo>
                  <a:pt x="2" y="59"/>
                  <a:pt x="2" y="59"/>
                  <a:pt x="2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9"/>
                  <a:pt x="408" y="59"/>
                  <a:pt x="408" y="59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9"/>
                </a:cubicBezTo>
                <a:lnTo>
                  <a:pt x="2" y="59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1" name="Freeform 77">
            <a:extLst>
              <a:ext uri="{FF2B5EF4-FFF2-40B4-BE49-F238E27FC236}">
                <a16:creationId xmlns:a16="http://schemas.microsoft.com/office/drawing/2014/main" id="{061A0BFE-4B6D-54FB-BC86-527723F98126}"/>
              </a:ext>
            </a:extLst>
          </p:cNvPr>
          <p:cNvSpPr>
            <a:spLocks/>
          </p:cNvSpPr>
          <p:nvPr/>
        </p:nvSpPr>
        <p:spPr bwMode="auto">
          <a:xfrm>
            <a:off x="4287315" y="4055874"/>
            <a:ext cx="1193467" cy="199418"/>
          </a:xfrm>
          <a:custGeom>
            <a:avLst/>
            <a:gdLst>
              <a:gd name="T0" fmla="*/ 0 w 408"/>
              <a:gd name="T1" fmla="*/ 57 h 68"/>
              <a:gd name="T2" fmla="*/ 11 w 408"/>
              <a:gd name="T3" fmla="*/ 68 h 68"/>
              <a:gd name="T4" fmla="*/ 397 w 408"/>
              <a:gd name="T5" fmla="*/ 68 h 68"/>
              <a:gd name="T6" fmla="*/ 408 w 408"/>
              <a:gd name="T7" fmla="*/ 57 h 68"/>
              <a:gd name="T8" fmla="*/ 408 w 408"/>
              <a:gd name="T9" fmla="*/ 11 h 68"/>
              <a:gd name="T10" fmla="*/ 397 w 408"/>
              <a:gd name="T11" fmla="*/ 0 h 68"/>
              <a:gd name="T12" fmla="*/ 11 w 408"/>
              <a:gd name="T13" fmla="*/ 0 h 68"/>
              <a:gd name="T14" fmla="*/ 0 w 408"/>
              <a:gd name="T15" fmla="*/ 11 h 68"/>
              <a:gd name="T16" fmla="*/ 0 w 408"/>
              <a:gd name="T1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8" h="68">
                <a:moveTo>
                  <a:pt x="0" y="57"/>
                </a:moveTo>
                <a:cubicBezTo>
                  <a:pt x="0" y="63"/>
                  <a:pt x="5" y="68"/>
                  <a:pt x="11" y="68"/>
                </a:cubicBezTo>
                <a:cubicBezTo>
                  <a:pt x="397" y="68"/>
                  <a:pt x="397" y="68"/>
                  <a:pt x="397" y="68"/>
                </a:cubicBezTo>
                <a:cubicBezTo>
                  <a:pt x="403" y="68"/>
                  <a:pt x="408" y="63"/>
                  <a:pt x="408" y="57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5"/>
                  <a:pt x="403" y="0"/>
                  <a:pt x="397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57"/>
                </a:lnTo>
                <a:close/>
              </a:path>
            </a:pathLst>
          </a:custGeom>
          <a:solidFill>
            <a:srgbClr val="E7E1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2" name="Freeform 78">
            <a:extLst>
              <a:ext uri="{FF2B5EF4-FFF2-40B4-BE49-F238E27FC236}">
                <a16:creationId xmlns:a16="http://schemas.microsoft.com/office/drawing/2014/main" id="{899D0BB1-D9D0-3C63-AB3D-91368610D1DF}"/>
              </a:ext>
            </a:extLst>
          </p:cNvPr>
          <p:cNvSpPr>
            <a:spLocks/>
          </p:cNvSpPr>
          <p:nvPr/>
        </p:nvSpPr>
        <p:spPr bwMode="auto">
          <a:xfrm>
            <a:off x="4281226" y="4049786"/>
            <a:ext cx="1205645" cy="210074"/>
          </a:xfrm>
          <a:custGeom>
            <a:avLst/>
            <a:gdLst>
              <a:gd name="T0" fmla="*/ 2 w 412"/>
              <a:gd name="T1" fmla="*/ 59 h 72"/>
              <a:gd name="T2" fmla="*/ 0 w 412"/>
              <a:gd name="T3" fmla="*/ 59 h 72"/>
              <a:gd name="T4" fmla="*/ 13 w 412"/>
              <a:gd name="T5" fmla="*/ 72 h 72"/>
              <a:gd name="T6" fmla="*/ 399 w 412"/>
              <a:gd name="T7" fmla="*/ 72 h 72"/>
              <a:gd name="T8" fmla="*/ 412 w 412"/>
              <a:gd name="T9" fmla="*/ 59 h 72"/>
              <a:gd name="T10" fmla="*/ 412 w 412"/>
              <a:gd name="T11" fmla="*/ 13 h 72"/>
              <a:gd name="T12" fmla="*/ 399 w 412"/>
              <a:gd name="T13" fmla="*/ 0 h 72"/>
              <a:gd name="T14" fmla="*/ 13 w 412"/>
              <a:gd name="T15" fmla="*/ 0 h 72"/>
              <a:gd name="T16" fmla="*/ 0 w 412"/>
              <a:gd name="T17" fmla="*/ 13 h 72"/>
              <a:gd name="T18" fmla="*/ 0 w 412"/>
              <a:gd name="T19" fmla="*/ 59 h 72"/>
              <a:gd name="T20" fmla="*/ 2 w 412"/>
              <a:gd name="T21" fmla="*/ 59 h 72"/>
              <a:gd name="T22" fmla="*/ 4 w 412"/>
              <a:gd name="T23" fmla="*/ 59 h 72"/>
              <a:gd name="T24" fmla="*/ 4 w 412"/>
              <a:gd name="T25" fmla="*/ 13 h 72"/>
              <a:gd name="T26" fmla="*/ 13 w 412"/>
              <a:gd name="T27" fmla="*/ 4 h 72"/>
              <a:gd name="T28" fmla="*/ 399 w 412"/>
              <a:gd name="T29" fmla="*/ 4 h 72"/>
              <a:gd name="T30" fmla="*/ 408 w 412"/>
              <a:gd name="T31" fmla="*/ 13 h 72"/>
              <a:gd name="T32" fmla="*/ 408 w 412"/>
              <a:gd name="T33" fmla="*/ 59 h 72"/>
              <a:gd name="T34" fmla="*/ 399 w 412"/>
              <a:gd name="T35" fmla="*/ 68 h 72"/>
              <a:gd name="T36" fmla="*/ 13 w 412"/>
              <a:gd name="T37" fmla="*/ 68 h 72"/>
              <a:gd name="T38" fmla="*/ 4 w 412"/>
              <a:gd name="T39" fmla="*/ 59 h 72"/>
              <a:gd name="T40" fmla="*/ 2 w 412"/>
              <a:gd name="T41" fmla="*/ 5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2" h="72">
                <a:moveTo>
                  <a:pt x="2" y="59"/>
                </a:moveTo>
                <a:cubicBezTo>
                  <a:pt x="0" y="59"/>
                  <a:pt x="0" y="59"/>
                  <a:pt x="0" y="59"/>
                </a:cubicBezTo>
                <a:cubicBezTo>
                  <a:pt x="0" y="66"/>
                  <a:pt x="6" y="72"/>
                  <a:pt x="13" y="72"/>
                </a:cubicBezTo>
                <a:cubicBezTo>
                  <a:pt x="399" y="72"/>
                  <a:pt x="399" y="72"/>
                  <a:pt x="399" y="72"/>
                </a:cubicBezTo>
                <a:cubicBezTo>
                  <a:pt x="406" y="72"/>
                  <a:pt x="412" y="66"/>
                  <a:pt x="412" y="59"/>
                </a:cubicBezTo>
                <a:cubicBezTo>
                  <a:pt x="412" y="13"/>
                  <a:pt x="412" y="13"/>
                  <a:pt x="412" y="13"/>
                </a:cubicBezTo>
                <a:cubicBezTo>
                  <a:pt x="412" y="6"/>
                  <a:pt x="406" y="0"/>
                  <a:pt x="399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59"/>
                  <a:pt x="0" y="59"/>
                  <a:pt x="0" y="59"/>
                </a:cubicBezTo>
                <a:cubicBezTo>
                  <a:pt x="2" y="59"/>
                  <a:pt x="2" y="59"/>
                  <a:pt x="2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8"/>
                  <a:pt x="8" y="4"/>
                  <a:pt x="13" y="4"/>
                </a:cubicBezTo>
                <a:cubicBezTo>
                  <a:pt x="399" y="4"/>
                  <a:pt x="399" y="4"/>
                  <a:pt x="399" y="4"/>
                </a:cubicBezTo>
                <a:cubicBezTo>
                  <a:pt x="404" y="4"/>
                  <a:pt x="408" y="8"/>
                  <a:pt x="408" y="13"/>
                </a:cubicBezTo>
                <a:cubicBezTo>
                  <a:pt x="408" y="59"/>
                  <a:pt x="408" y="59"/>
                  <a:pt x="408" y="59"/>
                </a:cubicBezTo>
                <a:cubicBezTo>
                  <a:pt x="408" y="64"/>
                  <a:pt x="404" y="68"/>
                  <a:pt x="399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8" y="68"/>
                  <a:pt x="4" y="64"/>
                  <a:pt x="4" y="59"/>
                </a:cubicBezTo>
                <a:lnTo>
                  <a:pt x="2" y="59"/>
                </a:lnTo>
                <a:close/>
              </a:path>
            </a:pathLst>
          </a:custGeom>
          <a:solidFill>
            <a:srgbClr val="7F5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315" tIns="45658" rIns="91315" bIns="45658" numCol="1" anchor="t" anchorCtr="0" compatLnSpc="1">
            <a:prstTxWarp prst="textNoShape">
              <a:avLst/>
            </a:prstTxWarp>
          </a:bodyPr>
          <a:lstStyle/>
          <a:p>
            <a:pPr defTabSz="913169"/>
            <a:endParaRPr lang="en-US" sz="17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3" name="Rectangle 73">
            <a:extLst>
              <a:ext uri="{FF2B5EF4-FFF2-40B4-BE49-F238E27FC236}">
                <a16:creationId xmlns:a16="http://schemas.microsoft.com/office/drawing/2014/main" id="{36F1BE94-E744-D5AC-36EA-A421A7CDD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7574" y="3693572"/>
            <a:ext cx="608349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Public health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314" name="Rectangle 76">
            <a:extLst>
              <a:ext uri="{FF2B5EF4-FFF2-40B4-BE49-F238E27FC236}">
                <a16:creationId xmlns:a16="http://schemas.microsoft.com/office/drawing/2014/main" id="{24FB4244-2DFB-C8E2-341D-25BDB925B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7574" y="4477546"/>
            <a:ext cx="744428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Specialized care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315" name="Rectangle 79">
            <a:extLst>
              <a:ext uri="{FF2B5EF4-FFF2-40B4-BE49-F238E27FC236}">
                <a16:creationId xmlns:a16="http://schemas.microsoft.com/office/drawing/2014/main" id="{04673D13-F9A8-6941-1CE0-6758BE9DA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7574" y="4084798"/>
            <a:ext cx="592340" cy="13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3169"/>
            <a:r>
              <a:rPr lang="en-US" altLang="en-US" sz="899">
                <a:solidFill>
                  <a:srgbClr val="231F20"/>
                </a:solidFill>
                <a:latin typeface="Univers LT Std 57 Cn" panose="020B0506020202050204" pitchFamily="34" charset="0"/>
              </a:rPr>
              <a:t>Primary care</a:t>
            </a:r>
            <a:endParaRPr lang="en-US" altLang="en-US" sz="1798">
              <a:solidFill>
                <a:prstClr val="black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38B3FC-6B5A-1842-1FEA-E9E81B4DC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4319" y="6637967"/>
            <a:ext cx="4021030" cy="237116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SANT European Parliament - Feb 18, 2025</a:t>
            </a:r>
          </a:p>
        </p:txBody>
      </p:sp>
    </p:spTree>
    <p:extLst>
      <p:ext uri="{BB962C8B-B14F-4D97-AF65-F5344CB8AC3E}">
        <p14:creationId xmlns:p14="http://schemas.microsoft.com/office/powerpoint/2010/main" val="278560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375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animClr clrSpc="rgb" dir="cw">
                                      <p:cBhvr>
                                        <p:cTn id="15" dur="375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16" dur="375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375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4000" fill="hold"/>
                                        <p:tgtEl>
                                          <p:spTgt spid="9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000"/>
                            </p:stCondLst>
                            <p:childTnLst>
                              <p:par>
                                <p:cTn id="197" presetID="6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98" dur="1250" fill="hold"/>
                                        <p:tgtEl>
                                          <p:spTgt spid="98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2" dur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699"/>
                                      </p:to>
                                    </p:animClr>
                                    <p:animClr clrSpc="rgb" dir="cw">
                                      <p:cBhvr>
                                        <p:cTn id="203" dur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699"/>
                                      </p:to>
                                    </p:animClr>
                                    <p:set>
                                      <p:cBhvr>
                                        <p:cTn id="204" dur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3F1FF"/>
                                      </p:to>
                                    </p:animClr>
                                    <p:animClr clrSpc="rgb" dir="cw">
                                      <p:cBhvr>
                                        <p:cTn id="21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3F1FF"/>
                                      </p:to>
                                    </p:animClr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1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699"/>
                                      </p:to>
                                    </p:animClr>
                                    <p:animClr clrSpc="rgb" dir="cw">
                                      <p:cBhvr>
                                        <p:cTn id="215" dur="1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699"/>
                                      </p:to>
                                    </p:animClr>
                                    <p:set>
                                      <p:cBhvr>
                                        <p:cTn id="216" dur="1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1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9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3F1FF"/>
                                      </p:to>
                                    </p:animClr>
                                    <p:animClr clrSpc="rgb" dir="cw">
                                      <p:cBhvr>
                                        <p:cTn id="22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3F1FF"/>
                                      </p:to>
                                    </p:animClr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98" grpId="0" animBg="1"/>
      <p:bldP spid="98" grpId="1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2" grpId="0" animBg="1"/>
      <p:bldP spid="3" grpId="0" animBg="1"/>
      <p:bldP spid="4" grpId="0" animBg="1"/>
      <p:bldP spid="5" grpId="0"/>
      <p:bldP spid="150" grpId="0"/>
      <p:bldP spid="151" grpId="0" animBg="1"/>
      <p:bldP spid="152" grpId="0" animBg="1"/>
      <p:bldP spid="153" grpId="0"/>
      <p:bldP spid="154" grpId="0" animBg="1"/>
      <p:bldP spid="155" grpId="0" animBg="1"/>
      <p:bldP spid="156" grpId="0"/>
      <p:bldP spid="157" grpId="0" animBg="1"/>
      <p:bldP spid="158" grpId="0" animBg="1"/>
      <p:bldP spid="184" grpId="0"/>
      <p:bldP spid="185" grpId="0"/>
      <p:bldP spid="186" grpId="0" animBg="1"/>
      <p:bldP spid="186" grpId="1" animBg="1"/>
      <p:bldP spid="187" grpId="0" animBg="1"/>
      <p:bldP spid="188" grpId="0"/>
      <p:bldP spid="189" grpId="0" animBg="1"/>
      <p:bldP spid="190" grpId="0" animBg="1"/>
      <p:bldP spid="191" grpId="0" animBg="1"/>
      <p:bldP spid="192" grpId="0" animBg="1"/>
      <p:bldP spid="193" grpId="0"/>
      <p:bldP spid="194" grpId="0"/>
      <p:bldP spid="202" grpId="0"/>
      <p:bldP spid="203" grpId="0" animBg="1"/>
      <p:bldP spid="204" grpId="0" animBg="1"/>
      <p:bldP spid="205" grpId="0"/>
      <p:bldP spid="206" grpId="0"/>
      <p:bldP spid="207" grpId="0" animBg="1"/>
      <p:bldP spid="208" grpId="0" animBg="1"/>
      <p:bldP spid="209" grpId="0"/>
      <p:bldP spid="210" grpId="0" animBg="1"/>
      <p:bldP spid="284" grpId="0" animBg="1"/>
      <p:bldP spid="285" grpId="0"/>
      <p:bldP spid="286" grpId="0" animBg="1"/>
      <p:bldP spid="287" grpId="0" animBg="1"/>
      <p:bldP spid="288" grpId="0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/>
      <p:bldP spid="314" grpId="0"/>
      <p:bldP spid="3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3B81-EFB2-1772-DE0B-F8174554D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6D881D-E652-3A1B-2536-F45C08C6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4000"/>
              <a:t>Analysis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ABD58E-A940-AC96-2F02-F4D46E9950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5F325-C0AE-810E-EBC4-20064658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900D74-D46E-F4C1-58A9-B98EA6C1F3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What </a:t>
            </a:r>
            <a:r>
              <a:rPr lang="en-US">
                <a:solidFill>
                  <a:schemeClr val="accent5">
                    <a:lumMod val="75000"/>
                  </a:schemeClr>
                </a:solidFill>
              </a:rPr>
              <a:t>analysis </a:t>
            </a:r>
            <a:r>
              <a:rPr lang="en-US"/>
              <a:t>is and how it helps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88F34-0E96-A3A0-975F-EDE15828F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5D903E-72BA-DC7E-ACA3-BA43AC30DD6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139" y="1936844"/>
            <a:ext cx="6934186" cy="4260147"/>
          </a:xfrm>
        </p:spPr>
        <p:txBody>
          <a:bodyPr/>
          <a:lstStyle/>
          <a:p>
            <a:pPr marL="0" lvl="0" indent="0" algn="l">
              <a:lnSpc>
                <a:spcPct val="110000"/>
              </a:lnSpc>
              <a:buNone/>
            </a:pPr>
            <a:r>
              <a:rPr lang="en-US" sz="1600" b="1" dirty="0"/>
              <a:t>Analysis supports policy-makers through a range of formats </a:t>
            </a:r>
          </a:p>
          <a:p>
            <a:pPr marL="0" lvl="0" indent="0" algn="l">
              <a:lnSpc>
                <a:spcPct val="110000"/>
              </a:lnSpc>
              <a:buNone/>
            </a:pPr>
            <a:endParaRPr lang="en-US" sz="1600" b="1" dirty="0"/>
          </a:p>
          <a:p>
            <a:pPr marL="457200" lvl="0" indent="-457200" algn="l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 dirty="0"/>
              <a:t>In-depth analysis with </a:t>
            </a:r>
            <a:r>
              <a:rPr lang="en-US" sz="1600" b="1" dirty="0"/>
              <a:t>primers</a:t>
            </a:r>
            <a:r>
              <a:rPr lang="en-US" sz="1600" dirty="0"/>
              <a:t> on key areas and studies of major issues that reflect country health system priorities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 b="1" dirty="0"/>
              <a:t>Policy briefs </a:t>
            </a:r>
            <a:r>
              <a:rPr lang="en-US" sz="1600" dirty="0"/>
              <a:t>that focus on the evidence and options around a specific and topical policy question</a:t>
            </a:r>
          </a:p>
          <a:p>
            <a:pPr marL="457200" lvl="0" indent="-457200" algn="l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 b="1" dirty="0"/>
              <a:t>Short studies, case studies and articles </a:t>
            </a:r>
            <a:r>
              <a:rPr lang="en-US" sz="1600" dirty="0"/>
              <a:t>on aspects of an issue or to illustrate country experience</a:t>
            </a:r>
          </a:p>
          <a:p>
            <a:pPr marL="457200" lvl="0" indent="-457200" algn="l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 b="1" dirty="0"/>
              <a:t>Rapid evidence responses </a:t>
            </a:r>
            <a:r>
              <a:rPr lang="en-US" sz="1600" dirty="0"/>
              <a:t>that tackle emerging concerns and support Partners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13A7A4-4C08-2426-7E02-7DBCB5F8C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850" y="1125043"/>
            <a:ext cx="2441823" cy="3629873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16A82B-2106-A3B5-999A-D9DCE0F10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637" y="2151766"/>
            <a:ext cx="2333938" cy="3518474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D36520-F875-6785-1BBE-F514E33EF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8806" y="2959665"/>
            <a:ext cx="2293312" cy="3237326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4D8F482-58EB-F2BB-18AA-0A43256230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402" y="6550025"/>
            <a:ext cx="4021030" cy="237116"/>
          </a:xfrm>
        </p:spPr>
        <p:txBody>
          <a:bodyPr/>
          <a:lstStyle/>
          <a:p>
            <a:r>
              <a:rPr lang="en-US"/>
              <a:t>SANT European Parliament - Feb 18, 2025</a:t>
            </a:r>
          </a:p>
        </p:txBody>
      </p:sp>
    </p:spTree>
    <p:extLst>
      <p:ext uri="{BB962C8B-B14F-4D97-AF65-F5344CB8AC3E}">
        <p14:creationId xmlns:p14="http://schemas.microsoft.com/office/powerpoint/2010/main" val="1089264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3F4AB-5AFA-0D90-5425-D058E78ED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177FB7-9D01-2FBA-F889-54BC609CB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61" y="1460612"/>
            <a:ext cx="2985616" cy="4261574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39317A-CFB1-C416-DD5E-1127BC14A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5869" y="1543670"/>
            <a:ext cx="2927739" cy="4162712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F2567F-6AD9-311B-6B6C-E6AE99F7BE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analysis </a:t>
            </a:r>
            <a:r>
              <a:rPr lang="en-US" dirty="0"/>
              <a:t>is and how it helps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5FFED0-BD2F-C696-FDCD-6BBBBA4B3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645" y="1634957"/>
            <a:ext cx="2736835" cy="4097227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7E3D130-A566-E10B-8DFB-2CC89FDEFD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402" y="6550025"/>
            <a:ext cx="4021030" cy="237116"/>
          </a:xfrm>
        </p:spPr>
        <p:txBody>
          <a:bodyPr/>
          <a:lstStyle/>
          <a:p>
            <a:r>
              <a:rPr lang="en-US"/>
              <a:t>SANT European Parliament - Feb 18,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4BEF09-5570-1F23-55CA-4F0A7447F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0516" y="1549223"/>
            <a:ext cx="2897831" cy="4125005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072CC2-9E7D-CDFD-6777-0F585F912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3714" y="1506706"/>
            <a:ext cx="2897832" cy="4080182"/>
          </a:xfrm>
          <a:prstGeom prst="rect">
            <a:avLst/>
          </a:prstGeom>
          <a:noFill/>
          <a:ln>
            <a:noFill/>
          </a:ln>
          <a:effectLst>
            <a:outerShdw blurRad="787400" dist="965200" dir="9720000" algn="ctr" rotWithShape="0">
              <a:srgbClr val="000000">
                <a:alpha val="40000"/>
              </a:srgbClr>
            </a:outerShdw>
          </a:effectLst>
          <a:scene3d>
            <a:camera prst="perspectiveContrastingRightFacing" fov="2400000">
              <a:rot lat="276000" lon="19542000" rev="318000"/>
            </a:camera>
            <a:lightRig rig="threePt" dir="t"/>
          </a:scene3d>
          <a:sp3d extrusionH="63500"/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DFA1963-F3DB-9181-FFFB-F53B34292E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1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810545-489F-B79A-F405-F51049B78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About 30 years ago in </a:t>
            </a:r>
            <a:r>
              <a:rPr lang="en-US" dirty="0">
                <a:solidFill>
                  <a:srgbClr val="002060"/>
                </a:solidFill>
              </a:rPr>
              <a:t>Europe</a:t>
            </a:r>
          </a:p>
          <a:p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51B37D1-163C-50F8-E09B-0109EDB6BF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2875" y="1117951"/>
            <a:ext cx="4806523" cy="4260147"/>
          </a:xfrm>
        </p:spPr>
        <p:txBody>
          <a:bodyPr/>
          <a:lstStyle/>
          <a:p>
            <a:pPr>
              <a:spcAft>
                <a:spcPts val="1198"/>
              </a:spcAft>
            </a:pPr>
            <a:r>
              <a:rPr lang="en-US" sz="2400" b="0" dirty="0"/>
              <a:t>1991 Several ‘new’ Central and Eastern European countries were emerging after the dissolution of the Soviet Union</a:t>
            </a:r>
          </a:p>
          <a:p>
            <a:pPr>
              <a:spcAft>
                <a:spcPts val="1198"/>
              </a:spcAft>
            </a:pPr>
            <a:r>
              <a:rPr lang="en-US" sz="2400" b="0" dirty="0"/>
              <a:t>Western European health systems were facing high cost and increasing expectations of their citizenry leading to market-based reforms </a:t>
            </a:r>
          </a:p>
          <a:p>
            <a:pPr>
              <a:spcBef>
                <a:spcPts val="0"/>
              </a:spcBef>
              <a:spcAft>
                <a:spcPts val="1198"/>
              </a:spcAft>
            </a:pPr>
            <a:r>
              <a:rPr lang="en-US" sz="2400" dirty="0">
                <a:latin typeface="Arial"/>
                <a:cs typeface="Arial"/>
              </a:rPr>
              <a:t>Scant evidence was available on these reforms and their impacts to the emerging countries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BED5EA-8F76-C03D-42F8-4042CBE529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402" y="6550025"/>
            <a:ext cx="4021030" cy="237116"/>
          </a:xfrm>
        </p:spPr>
        <p:txBody>
          <a:bodyPr/>
          <a:lstStyle/>
          <a:p>
            <a:r>
              <a:rPr lang="en-US"/>
              <a:t>SANT European Parliament - Feb 18,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1DAFB2-2F49-2A9E-EB2E-E882B2CFB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006" y="1082843"/>
            <a:ext cx="6102478" cy="519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84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FA37-6CDA-566E-3386-63CF47CC9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513BB4-21E8-D9F4-26C9-3A66AD0DC6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2000"/>
              <a:t>What </a:t>
            </a:r>
            <a:r>
              <a:rPr lang="en-US" sz="2000">
                <a:solidFill>
                  <a:schemeClr val="accent5">
                    <a:lumMod val="75000"/>
                  </a:schemeClr>
                </a:solidFill>
              </a:rPr>
              <a:t>analysis </a:t>
            </a:r>
            <a:r>
              <a:rPr lang="en-US" sz="2000"/>
              <a:t>is and how it helps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8D7EDDC-553C-D42E-3094-E5A67D1D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51" y="1178849"/>
            <a:ext cx="3305161" cy="49522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EEC91A-B61A-4EA6-DADA-7B44FA0D9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306" y="1103546"/>
            <a:ext cx="3316756" cy="502757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DB4407D-F0A2-55E7-0040-24FFDD87D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800" y="1132770"/>
            <a:ext cx="3324947" cy="5027572"/>
          </a:xfrm>
          <a:prstGeom prst="rect">
            <a:avLst/>
          </a:prstGeom>
          <a:noFill/>
          <a:ln>
            <a:solidFill>
              <a:srgbClr val="29376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609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209E0-A042-55F4-09B7-21A4091E6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02F0A30-BC82-91BC-DF27-ACC384A0D6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179" y="1718316"/>
            <a:ext cx="5169607" cy="4635813"/>
          </a:xfrm>
        </p:spPr>
        <p:txBody>
          <a:bodyPr/>
          <a:lstStyle/>
          <a:p>
            <a:pPr>
              <a:spcAft>
                <a:spcPts val="599"/>
              </a:spcAft>
            </a:pPr>
            <a:r>
              <a:rPr lang="en-US" sz="2197"/>
              <a:t>New policy briefs </a:t>
            </a:r>
            <a:r>
              <a:rPr lang="en-US" sz="2197" b="0"/>
              <a:t>on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2197" b="0"/>
              <a:t>Advancing equity in cancer care 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2197" b="0"/>
              <a:t>Lessons from a global review of health system resilience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2197" b="0"/>
              <a:t>How can we better prepare health systems to resist corruption?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2197" b="0"/>
              <a:t>Challenges in urgent and emergency care with WHO</a:t>
            </a:r>
          </a:p>
          <a:p>
            <a:r>
              <a:rPr lang="en-US" sz="2197"/>
              <a:t>Launch webinars, </a:t>
            </a:r>
            <a:r>
              <a:rPr lang="en-US" sz="2197" b="0"/>
              <a:t>sustained communications (newsletter, website, social channels, health policy platform, YouTube)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59DBF06-8390-9FB9-A9E0-3ED81E456B4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06" y="503872"/>
            <a:ext cx="11090123" cy="742575"/>
          </a:xfrm>
        </p:spPr>
        <p:txBody>
          <a:bodyPr lIns="91321" tIns="45661" rIns="91321" bIns="45661" anchor="t"/>
          <a:lstStyle/>
          <a:p>
            <a:r>
              <a:rPr lang="it-IT">
                <a:latin typeface="Arial"/>
                <a:cs typeface="Arial"/>
              </a:rPr>
              <a:t>Activity reporting highlights – Analysis</a:t>
            </a:r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2405B-BD54-3F4B-6DD8-C17F00133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985" y="1236765"/>
            <a:ext cx="1715117" cy="24567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3246B3-D00C-3774-1994-97E473BDA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899" y="1184309"/>
            <a:ext cx="2839029" cy="155245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6BAEA-5B12-DA5F-1CD0-E06B82C98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0214A94-1D2B-4E8A-9F38-D0F17FC21CE0}" type="slidenum">
              <a:rPr lang="en-US" smtClean="0"/>
              <a:t>21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880FD0-BE9A-8FB3-5F53-78F1F3C000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6" t="1199" r="2659" b="1199"/>
          <a:stretch>
            <a:fillRect/>
          </a:stretch>
        </p:blipFill>
        <p:spPr>
          <a:xfrm>
            <a:off x="9219961" y="2898827"/>
            <a:ext cx="2838935" cy="182642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5B0FE7E-6EE7-C541-FF1E-8D873DFA0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57" y="2251442"/>
            <a:ext cx="1491177" cy="210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FD4955-83EB-D198-CAE3-D010644BB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6074" y="3164653"/>
            <a:ext cx="1604658" cy="2283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33EF7B-4488-EDA8-4D63-6354B555E7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7530" y="4110207"/>
            <a:ext cx="1799591" cy="25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27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59E1F-CDEF-7000-AF94-31CE8961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C0CD5-FDFB-C235-DBE2-0BBA314A55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4000" dirty="0"/>
              <a:t>Knowledge brokering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5CE4A2-1A3E-D3C3-E511-796A2ED826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97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E081AB-18B5-3548-AF62-2C5FA9CF1D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Knowledge</a:t>
            </a:r>
            <a:r>
              <a:rPr lang="fr-FR" dirty="0"/>
              <a:t> </a:t>
            </a:r>
            <a:r>
              <a:rPr lang="fr-FR" dirty="0" err="1"/>
              <a:t>brokering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C2C13-B4E9-2BE1-D619-B001555A52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err="1"/>
              <a:t>Overview</a:t>
            </a:r>
            <a:r>
              <a:rPr lang="fr-FR"/>
              <a:t> 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40147" y="5887713"/>
            <a:ext cx="6432715" cy="0"/>
          </a:xfrm>
          <a:prstGeom prst="straightConnector1">
            <a:avLst/>
          </a:prstGeom>
          <a:ln w="76200" cmpd="sng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6676315" y="1783257"/>
            <a:ext cx="0" cy="4608512"/>
          </a:xfrm>
          <a:prstGeom prst="straightConnector1">
            <a:avLst/>
          </a:prstGeom>
          <a:ln w="76200" cmpd="sng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751653" y="1096353"/>
            <a:ext cx="16525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Policy Seniority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participants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82753" y="5014325"/>
            <a:ext cx="135825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Conferences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6964347" y="2287313"/>
            <a:ext cx="0" cy="3439674"/>
          </a:xfrm>
          <a:prstGeom prst="straightConnector1">
            <a:avLst/>
          </a:prstGeom>
          <a:ln w="53975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730294" y="3295452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Summer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7396207" y="2287313"/>
            <a:ext cx="0" cy="2592288"/>
          </a:xfrm>
          <a:prstGeom prst="straightConnector1">
            <a:avLst/>
          </a:prstGeom>
          <a:ln w="53975">
            <a:solidFill>
              <a:srgbClr val="0070C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5-Point Star 39"/>
          <p:cNvSpPr/>
          <p:nvPr/>
        </p:nvSpPr>
        <p:spPr>
          <a:xfrm>
            <a:off x="9498674" y="2638061"/>
            <a:ext cx="288032" cy="21602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5-Point Star 40"/>
          <p:cNvSpPr/>
          <p:nvPr/>
        </p:nvSpPr>
        <p:spPr>
          <a:xfrm>
            <a:off x="8346546" y="4078221"/>
            <a:ext cx="288032" cy="216024"/>
          </a:xfrm>
          <a:prstGeom prst="star5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48608" y="2494072"/>
            <a:ext cx="1296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Policy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round table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52277" y="3142131"/>
            <a:ext cx="2136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Focused briefing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28203" y="3934205"/>
            <a:ext cx="116115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Workshop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69684" y="4438261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Seminar</a:t>
            </a:r>
          </a:p>
        </p:txBody>
      </p:sp>
      <p:sp>
        <p:nvSpPr>
          <p:cNvPr id="46" name="5-Point Star 45"/>
          <p:cNvSpPr/>
          <p:nvPr/>
        </p:nvSpPr>
        <p:spPr>
          <a:xfrm>
            <a:off x="7962503" y="4510269"/>
            <a:ext cx="288032" cy="216024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5-Point Star 46"/>
          <p:cNvSpPr/>
          <p:nvPr/>
        </p:nvSpPr>
        <p:spPr>
          <a:xfrm>
            <a:off x="9090326" y="3502157"/>
            <a:ext cx="288032" cy="216024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591937" y="1999283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Policy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dialogue</a:t>
            </a:r>
          </a:p>
        </p:txBody>
      </p:sp>
      <p:sp>
        <p:nvSpPr>
          <p:cNvPr id="52" name="5-Point Star 51"/>
          <p:cNvSpPr/>
          <p:nvPr/>
        </p:nvSpPr>
        <p:spPr>
          <a:xfrm>
            <a:off x="10420731" y="2719361"/>
            <a:ext cx="288032" cy="216024"/>
          </a:xfrm>
          <a:prstGeom prst="star5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8658972" y="2152589"/>
            <a:ext cx="2625873" cy="1934924"/>
          </a:xfrm>
          <a:prstGeom prst="ellipse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6" descr="Afbeeldingsresultaat voor toy different shapes 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027" y="4030639"/>
            <a:ext cx="968550" cy="113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31998" y="1448722"/>
            <a:ext cx="29988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1" i="0" u="sng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Choosing the right format!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40375" y="5961462"/>
            <a:ext cx="17459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Decision making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proximity</a:t>
            </a:r>
          </a:p>
        </p:txBody>
      </p:sp>
      <p:sp>
        <p:nvSpPr>
          <p:cNvPr id="27" name="Content Placeholder 4"/>
          <p:cNvSpPr txBox="1">
            <a:spLocks/>
          </p:cNvSpPr>
          <p:nvPr/>
        </p:nvSpPr>
        <p:spPr>
          <a:xfrm>
            <a:off x="345715" y="1713733"/>
            <a:ext cx="4680520" cy="4525963"/>
          </a:xfrm>
        </p:spPr>
        <p:txBody>
          <a:bodyPr>
            <a:normAutofit lnSpcReduction="10000"/>
          </a:bodyPr>
          <a:lstStyle>
            <a:lvl1pPr marL="342454" indent="-342454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31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984" indent="-285379" algn="l" defTabSz="456606" rtl="0" eaLnBrk="1" latinLnBrk="0" hangingPunct="1">
              <a:spcBef>
                <a:spcPct val="20000"/>
              </a:spcBef>
              <a:buFont typeface="Arial"/>
              <a:buChar char="–"/>
              <a:defRPr sz="27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514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23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120" indent="-228303" algn="l" defTabSz="456606" rtl="0" eaLnBrk="1" latinLnBrk="0" hangingPunct="1">
              <a:spcBef>
                <a:spcPct val="20000"/>
              </a:spcBef>
              <a:buFont typeface="Arial"/>
              <a:buChar char="–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4725" indent="-228303" algn="l" defTabSz="456606" rtl="0" eaLnBrk="1" latinLnBrk="0" hangingPunct="1">
              <a:spcBef>
                <a:spcPct val="20000"/>
              </a:spcBef>
              <a:buFont typeface="Arial"/>
              <a:buChar char="»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>
                <a:solidFill>
                  <a:schemeClr val="accent1"/>
                </a:solidFill>
              </a:rPr>
              <a:t>Face-to-face engagements</a:t>
            </a:r>
            <a:endParaRPr lang="en-GB" sz="2800" dirty="0">
              <a:solidFill>
                <a:schemeClr val="accent1"/>
              </a:solidFill>
            </a:endParaRPr>
          </a:p>
          <a:p>
            <a:pPr lvl="1"/>
            <a:r>
              <a:rPr lang="en-GB" sz="2400" b="1" dirty="0">
                <a:solidFill>
                  <a:schemeClr val="accent1"/>
                </a:solidFill>
              </a:rPr>
              <a:t>Policy dialogues</a:t>
            </a:r>
            <a:r>
              <a:rPr lang="en-GB" sz="2400" dirty="0">
                <a:solidFill>
                  <a:schemeClr val="accent1"/>
                </a:solidFill>
              </a:rPr>
              <a:t>, Evidence briefings, etc.</a:t>
            </a:r>
          </a:p>
          <a:p>
            <a:pPr lvl="1"/>
            <a:r>
              <a:rPr lang="nl-BE" sz="2400" dirty="0">
                <a:solidFill>
                  <a:schemeClr val="accent1"/>
                </a:solidFill>
              </a:rPr>
              <a:t>OBS Venice </a:t>
            </a:r>
            <a:r>
              <a:rPr lang="nl-BE" sz="2400" b="1" dirty="0">
                <a:solidFill>
                  <a:schemeClr val="accent1"/>
                </a:solidFill>
              </a:rPr>
              <a:t>Summer School</a:t>
            </a:r>
          </a:p>
          <a:p>
            <a:r>
              <a:rPr lang="nl-BE" sz="2800" dirty="0">
                <a:solidFill>
                  <a:schemeClr val="accent1"/>
                </a:solidFill>
              </a:rPr>
              <a:t>Webinars</a:t>
            </a:r>
          </a:p>
          <a:p>
            <a:r>
              <a:rPr lang="nl-BE" sz="2800" dirty="0">
                <a:solidFill>
                  <a:schemeClr val="accent1"/>
                </a:solidFill>
              </a:rPr>
              <a:t>Policy Briefs</a:t>
            </a:r>
          </a:p>
          <a:p>
            <a:r>
              <a:rPr lang="nl-BE" sz="2800" dirty="0">
                <a:solidFill>
                  <a:schemeClr val="accent1"/>
                </a:solidFill>
              </a:rPr>
              <a:t>Articles, papers </a:t>
            </a:r>
            <a:endParaRPr lang="en-GB" sz="2800" dirty="0">
              <a:solidFill>
                <a:schemeClr val="accent1"/>
              </a:solidFill>
            </a:endParaRPr>
          </a:p>
          <a:p>
            <a:pPr lvl="1"/>
            <a:r>
              <a:rPr lang="en-GB" sz="2400" dirty="0" err="1">
                <a:solidFill>
                  <a:schemeClr val="accent1"/>
                </a:solidFill>
              </a:rPr>
              <a:t>Eurohealth</a:t>
            </a:r>
            <a:r>
              <a:rPr lang="en-GB" sz="2400" dirty="0">
                <a:solidFill>
                  <a:schemeClr val="accent1"/>
                </a:solidFill>
              </a:rPr>
              <a:t> journal</a:t>
            </a:r>
          </a:p>
          <a:p>
            <a:pPr lvl="1"/>
            <a:r>
              <a:rPr lang="en-GB" sz="2400" dirty="0">
                <a:solidFill>
                  <a:schemeClr val="accent1"/>
                </a:solidFill>
              </a:rPr>
              <a:t>Health Reform Monitor (Health Policy)</a:t>
            </a:r>
          </a:p>
        </p:txBody>
      </p:sp>
    </p:spTree>
    <p:extLst>
      <p:ext uri="{BB962C8B-B14F-4D97-AF65-F5344CB8AC3E}">
        <p14:creationId xmlns:p14="http://schemas.microsoft.com/office/powerpoint/2010/main" val="3403156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0D57A8-ABA9-1B54-E131-E89D727AF1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Webinars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3CD98-132D-FBF2-2C8A-9B98D932FB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E81F28-D384-1D98-DB12-CE2F615D2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072" y="1089255"/>
            <a:ext cx="6386310" cy="52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11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CAD7AFDC-5B52-C4B3-0E77-650D03FEAE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0773" y="190320"/>
            <a:ext cx="12597174" cy="473728"/>
          </a:xfrm>
        </p:spPr>
        <p:txBody>
          <a:bodyPr>
            <a:noAutofit/>
          </a:bodyPr>
          <a:lstStyle/>
          <a:p>
            <a:r>
              <a:rPr lang="en-US" sz="3196" dirty="0"/>
              <a:t> Packaging evidence to increase access: </a:t>
            </a:r>
            <a:r>
              <a:rPr lang="en-US" sz="3196" dirty="0" err="1"/>
              <a:t>Eurohealth</a:t>
            </a:r>
            <a:endParaRPr lang="it-IT" sz="3196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EB4F2628-9BCA-32F3-6F6E-7C71316227CD}"/>
              </a:ext>
            </a:extLst>
          </p:cNvPr>
          <p:cNvSpPr txBox="1">
            <a:spLocks/>
          </p:cNvSpPr>
          <p:nvPr/>
        </p:nvSpPr>
        <p:spPr>
          <a:xfrm>
            <a:off x="2987195" y="3174837"/>
            <a:ext cx="5751508" cy="497916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  <a:buSzPct val="80000"/>
              <a:buFont typeface="Arial" panose="020B0604020202020204" pitchFamily="34" charset="0"/>
              <a:buChar char="•"/>
            </a:pPr>
            <a:endParaRPr lang="en-US" sz="1997" b="1">
              <a:solidFill>
                <a:srgbClr val="293762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0" indent="0">
              <a:buClr>
                <a:schemeClr val="bg2"/>
              </a:buClr>
              <a:buSzPct val="80000"/>
              <a:buNone/>
            </a:pPr>
            <a:endParaRPr lang="en-US" sz="1997">
              <a:solidFill>
                <a:srgbClr val="29376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456606" indent="-456606">
              <a:buClr>
                <a:schemeClr val="bg2"/>
              </a:buClr>
              <a:buSzPct val="80000"/>
              <a:buFont typeface="Wingdings" panose="05000000000000000000" pitchFamily="2" charset="2"/>
              <a:buChar char="§"/>
            </a:pPr>
            <a:endParaRPr lang="en-US" sz="1997">
              <a:solidFill>
                <a:srgbClr val="29376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659541" indent="-456606">
              <a:spcBef>
                <a:spcPts val="639"/>
              </a:spcBef>
              <a:buClr>
                <a:schemeClr val="dk2"/>
              </a:buClr>
              <a:buSzPts val="3200"/>
              <a:buFont typeface="Arial" panose="020B0604020202020204" pitchFamily="34" charset="0"/>
              <a:buChar char="•"/>
            </a:pPr>
            <a:endParaRPr lang="en-US" sz="1798">
              <a:solidFill>
                <a:schemeClr val="dk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456606" indent="-456606">
              <a:spcBef>
                <a:spcPts val="639"/>
              </a:spcBef>
              <a:buClr>
                <a:schemeClr val="dk2"/>
              </a:buClr>
              <a:buSzPts val="3200"/>
              <a:buFont typeface="Arial" panose="020B0604020202020204" pitchFamily="34" charset="0"/>
              <a:buChar char="•"/>
            </a:pPr>
            <a:endParaRPr lang="en-US" sz="1798">
              <a:solidFill>
                <a:schemeClr val="dk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36C5ED-9975-44AC-90BE-353509B6AE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1F93A2-D4ED-1D55-F4DB-CE1CFBBC02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SC June 2025</a:t>
            </a:r>
          </a:p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CA08B19-3662-B071-0D5E-8333061A9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33" y="1090650"/>
            <a:ext cx="3530286" cy="500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8835C-CD96-D863-5C1C-6B0E242D5E1F}"/>
              </a:ext>
            </a:extLst>
          </p:cNvPr>
          <p:cNvSpPr txBox="1"/>
          <p:nvPr/>
        </p:nvSpPr>
        <p:spPr>
          <a:xfrm>
            <a:off x="5091057" y="2598003"/>
            <a:ext cx="67611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2400" b="1" dirty="0">
                <a:solidFill>
                  <a:srgbClr val="1F284F"/>
                </a:solidFill>
                <a:latin typeface="Arial" panose="020B0604020202020204" pitchFamily="34" charset="0"/>
              </a:rPr>
              <a:t>We launch them during events like EUPHA, </a:t>
            </a:r>
            <a:r>
              <a:rPr lang="en-US" sz="2400" b="1" dirty="0" err="1">
                <a:solidFill>
                  <a:srgbClr val="1F284F"/>
                </a:solidFill>
                <a:latin typeface="Arial" panose="020B0604020202020204" pitchFamily="34" charset="0"/>
              </a:rPr>
              <a:t>Gastein</a:t>
            </a:r>
            <a:r>
              <a:rPr lang="en-US" sz="2400" b="1" dirty="0">
                <a:solidFill>
                  <a:srgbClr val="1F284F"/>
                </a:solidFill>
                <a:latin typeface="Arial" panose="020B0604020202020204" pitchFamily="34" charset="0"/>
              </a:rPr>
              <a:t> Forum, and presidencies..</a:t>
            </a:r>
          </a:p>
          <a:p>
            <a:pPr algn="l" rtl="0" fontAlgn="base"/>
            <a:endParaRPr lang="en-US" sz="2400" b="1" i="0" u="none" strike="noStrike" dirty="0">
              <a:solidFill>
                <a:srgbClr val="1F284F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sz="2400" b="1" i="0" u="none" strike="noStrike" dirty="0">
                <a:solidFill>
                  <a:srgbClr val="1F284F"/>
                </a:solidFill>
                <a:effectLst/>
                <a:latin typeface="Arial" panose="020B0604020202020204" pitchFamily="34" charset="0"/>
              </a:rPr>
              <a:t>Irish EU Presidency issue </a:t>
            </a:r>
            <a:r>
              <a:rPr lang="en-US" sz="2400" b="0" i="0" u="none" strike="noStrike" dirty="0">
                <a:solidFill>
                  <a:srgbClr val="1F284F"/>
                </a:solidFill>
                <a:effectLst/>
                <a:latin typeface="Arial" panose="020B0604020202020204" pitchFamily="34" charset="0"/>
              </a:rPr>
              <a:t>will be ready for July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27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7CB23-6793-4EF6-471F-01FF8FAE2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DCF5CF-86C5-86D8-0C52-ACD9BFF91C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Rapid responses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07A5A3AF-82A2-58DF-5218-106B0C989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96" y="1001785"/>
            <a:ext cx="3720304" cy="53147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F5B81DAF-7AD9-A53C-5E93-4CE7A8AAE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165" y="1001785"/>
            <a:ext cx="6004562" cy="53147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586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ACCA5-040E-7E1C-CAE9-ED29E1AF0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E95187D-8CC6-DC2C-B584-6A71CB332A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9818" y="645208"/>
            <a:ext cx="5525149" cy="5292170"/>
          </a:xfrm>
        </p:spPr>
        <p:txBody>
          <a:bodyPr lIns="91321" tIns="45661" rIns="91321" bIns="45661" anchor="t"/>
          <a:lstStyle/>
          <a:p>
            <a:pPr>
              <a:spcAft>
                <a:spcPts val="599"/>
              </a:spcAft>
            </a:pPr>
            <a:r>
              <a:rPr lang="en-US" sz="2397" dirty="0"/>
              <a:t>2026 Policy dialogues </a:t>
            </a:r>
            <a:r>
              <a:rPr lang="en-US" sz="2397" b="0" dirty="0"/>
              <a:t>on</a:t>
            </a:r>
            <a:endParaRPr lang="en-US" sz="1898" b="0" dirty="0"/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/>
              <a:t>Private equity investment in health care in the Netherlands and Europe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/>
              <a:t>Private equity investment in long-term care in Ireland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/>
              <a:t>Health services for nursing home residents in Ireland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/>
              <a:t>Health financing policy options amid budget constraints in Ireland</a:t>
            </a:r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>
                <a:latin typeface="Arial"/>
                <a:cs typeface="Arial"/>
              </a:rPr>
              <a:t>Better alignment between primary care and hospitals in Norway (</a:t>
            </a:r>
            <a:r>
              <a:rPr lang="en-US" sz="1997" b="0" dirty="0" err="1">
                <a:latin typeface="Arial"/>
                <a:cs typeface="Arial"/>
              </a:rPr>
              <a:t>SoHEU</a:t>
            </a:r>
            <a:r>
              <a:rPr lang="en-US" sz="1997" b="0" dirty="0">
                <a:latin typeface="Arial"/>
                <a:cs typeface="Arial"/>
              </a:rPr>
              <a:t>)</a:t>
            </a:r>
            <a:endParaRPr lang="en-US" sz="1997" b="0" dirty="0"/>
          </a:p>
          <a:p>
            <a:pPr marL="342454" indent="-342454">
              <a:spcAft>
                <a:spcPts val="599"/>
              </a:spcAft>
              <a:buFont typeface="Arial" panose="020B0604020202020204" pitchFamily="34" charset="0"/>
              <a:buChar char="•"/>
            </a:pPr>
            <a:r>
              <a:rPr lang="en-US" sz="1997" b="0" dirty="0">
                <a:latin typeface="Arial"/>
                <a:cs typeface="Arial"/>
              </a:rPr>
              <a:t>Health system performance assessment &amp; performance pathways in Estonia (</a:t>
            </a:r>
            <a:r>
              <a:rPr lang="en-US" sz="1997" b="0" dirty="0" err="1">
                <a:latin typeface="Arial"/>
                <a:cs typeface="Arial"/>
              </a:rPr>
              <a:t>SoHEU</a:t>
            </a:r>
            <a:r>
              <a:rPr lang="en-US" sz="1997" b="0" dirty="0">
                <a:latin typeface="Arial"/>
                <a:cs typeface="Arial"/>
              </a:rPr>
              <a:t>)</a:t>
            </a:r>
            <a:endParaRPr lang="en-US" sz="1997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it-IT" sz="2397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2B07A2-63E3-BB2F-BFCC-2893C58421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3373" b="-330262"/>
          <a:stretch>
            <a:fillRect/>
          </a:stretch>
        </p:blipFill>
        <p:spPr>
          <a:xfrm>
            <a:off x="8863404" y="1344328"/>
            <a:ext cx="3006405" cy="2091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5CEFF6-CF75-2FDB-3161-90E91AB329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506" r="6546" b="23231"/>
          <a:stretch>
            <a:fillRect/>
          </a:stretch>
        </p:blipFill>
        <p:spPr>
          <a:xfrm>
            <a:off x="7666129" y="4351027"/>
            <a:ext cx="4203680" cy="209144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C14AC-A7EC-895D-D078-15567D2425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435D62-F398-88A7-ED76-A7AF6EF60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" t="31688" r="5319" b="23073"/>
          <a:stretch>
            <a:fillRect/>
          </a:stretch>
        </p:blipFill>
        <p:spPr>
          <a:xfrm>
            <a:off x="6284467" y="1322386"/>
            <a:ext cx="5157873" cy="194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1DE9C5-036D-ED61-1F1D-2CC6562AD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801" y="3057907"/>
            <a:ext cx="2854252" cy="158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006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FCB5B5C-8E74-2484-79E9-F5A33EE51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3899" y="1856088"/>
            <a:ext cx="6428090" cy="44353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90776980-40C2-D6D9-B3CC-5BAAF1A0696D}"/>
              </a:ext>
            </a:extLst>
          </p:cNvPr>
          <p:cNvSpPr txBox="1">
            <a:spLocks/>
          </p:cNvSpPr>
          <p:nvPr/>
        </p:nvSpPr>
        <p:spPr>
          <a:xfrm>
            <a:off x="162706" y="1768475"/>
            <a:ext cx="5434873" cy="42100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454" indent="-342454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31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984" indent="-285379" algn="l" defTabSz="456606" rtl="0" eaLnBrk="1" latinLnBrk="0" hangingPunct="1">
              <a:spcBef>
                <a:spcPct val="20000"/>
              </a:spcBef>
              <a:buFont typeface="Arial"/>
              <a:buChar char="–"/>
              <a:defRPr sz="27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514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23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120" indent="-228303" algn="l" defTabSz="456606" rtl="0" eaLnBrk="1" latinLnBrk="0" hangingPunct="1">
              <a:spcBef>
                <a:spcPct val="20000"/>
              </a:spcBef>
              <a:buFont typeface="Arial"/>
              <a:buChar char="–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4725" indent="-228303" algn="l" defTabSz="456606" rtl="0" eaLnBrk="1" latinLnBrk="0" hangingPunct="1">
              <a:spcBef>
                <a:spcPct val="20000"/>
              </a:spcBef>
              <a:buFont typeface="Arial"/>
              <a:buChar char="»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Free movement in health care: a sub-regional approach to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cross-border care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 and health professional mobility (Tallinn 2013)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Investing in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integrated care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 solutions to manage multiple and chronic conditions: </a:t>
            </a:r>
            <a:r>
              <a:rPr lang="en-US" sz="1300" dirty="0" err="1">
                <a:solidFill>
                  <a:srgbClr val="293762"/>
                </a:solidFill>
                <a:latin typeface="Arial"/>
                <a:cs typeface="Arial"/>
              </a:rPr>
              <a:t>analysing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 evidence, sharing experience and exploring implications (Vilnius 2014)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Ensuring access to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new medicines 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in the Baltics: exploring strategies and options for pricing, reimbursement, usage and collaboration (Riga 2015)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Strengthening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primary care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: implementing change towards better coordination and more multi-professional working (Tallinn 2016)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Improving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quality of care 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and ensuring patient safety: strategies, regulation, monitoring and incentives (Vilnius 2017)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Ensuring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universal health coverage 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in the Baltics: exploring policy options to improve performance (Riga 2018)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Transforming hospitals 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to better serve local communities: options, challenges and strategies for integrated care networks in the Baltics (</a:t>
            </a:r>
            <a:r>
              <a:rPr lang="en-US" sz="1300" dirty="0" err="1">
                <a:solidFill>
                  <a:srgbClr val="293762"/>
                </a:solidFill>
                <a:latin typeface="Arial"/>
                <a:cs typeface="Arial"/>
              </a:rPr>
              <a:t>Viljandi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 2019)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Revisiting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pharmaceutical policies </a:t>
            </a: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in the Baltics: ensuring sustainable and affordable access to effective and novel medicines (Vilnius 2022)</a:t>
            </a:r>
          </a:p>
          <a:p>
            <a:pPr marL="171227" indent="-171227">
              <a:lnSpc>
                <a:spcPct val="90000"/>
              </a:lnSpc>
            </a:pPr>
            <a:r>
              <a:rPr lang="en-US" sz="1300" dirty="0">
                <a:solidFill>
                  <a:srgbClr val="293762"/>
                </a:solidFill>
                <a:latin typeface="Arial"/>
                <a:cs typeface="Arial"/>
              </a:rPr>
              <a:t>Towards </a:t>
            </a:r>
            <a:r>
              <a:rPr lang="en-US" sz="1300" b="1" dirty="0">
                <a:solidFill>
                  <a:srgbClr val="293762"/>
                </a:solidFill>
                <a:latin typeface="Arial"/>
                <a:cs typeface="Arial"/>
              </a:rPr>
              <a:t>digitally enabled integrated primary care</a:t>
            </a:r>
          </a:p>
        </p:txBody>
      </p:sp>
      <p:sp>
        <p:nvSpPr>
          <p:cNvPr id="4103" name="Text Placeholder 3">
            <a:extLst>
              <a:ext uri="{FF2B5EF4-FFF2-40B4-BE49-F238E27FC236}">
                <a16:creationId xmlns:a16="http://schemas.microsoft.com/office/drawing/2014/main" id="{9A34A1B1-7CD4-74B8-AD10-06A232D8BD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7396" y="6558860"/>
            <a:ext cx="3017084" cy="237116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13E1F45-2D87-B372-9BA4-E41DFD31C0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139" y="307975"/>
            <a:ext cx="10986251" cy="1249503"/>
          </a:xfrm>
        </p:spPr>
        <p:txBody>
          <a:bodyPr vert="horz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Baltic Policy Dialogue – 20</a:t>
            </a:r>
            <a:r>
              <a:rPr lang="en-GB"/>
              <a:t>th</a:t>
            </a:r>
            <a:r>
              <a:rPr lang="en-GB" dirty="0"/>
              <a:t> edition!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8802B-14A5-E766-7DAE-ADA341683010}"/>
              </a:ext>
            </a:extLst>
          </p:cNvPr>
          <p:cNvSpPr txBox="1"/>
          <p:nvPr/>
        </p:nvSpPr>
        <p:spPr>
          <a:xfrm>
            <a:off x="3048000" y="32810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2491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7B48E8-8C76-47C9-B26B-1FCC33E929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140" y="982446"/>
            <a:ext cx="6837272" cy="1739903"/>
          </a:xfrm>
        </p:spPr>
        <p:txBody>
          <a:bodyPr/>
          <a:lstStyle/>
          <a:p>
            <a:r>
              <a:rPr lang="en-US" dirty="0"/>
              <a:t>Thank you!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798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8787BA9-CB31-4AAA-841B-9E16DFB607C9}"/>
              </a:ext>
            </a:extLst>
          </p:cNvPr>
          <p:cNvSpPr txBox="1">
            <a:spLocks/>
          </p:cNvSpPr>
          <p:nvPr/>
        </p:nvSpPr>
        <p:spPr>
          <a:xfrm>
            <a:off x="682670" y="5550329"/>
            <a:ext cx="10986251" cy="96032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14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98" dirty="0"/>
              <a:t>www.healthobservatory.eu</a:t>
            </a:r>
          </a:p>
          <a:p>
            <a:endParaRPr lang="en-US" sz="1398" dirty="0"/>
          </a:p>
          <a:p>
            <a:r>
              <a:rPr lang="en-US" sz="1398" dirty="0"/>
              <a:t>Twitter @</a:t>
            </a:r>
            <a:r>
              <a:rPr lang="en-US" sz="1398" dirty="0" err="1"/>
              <a:t>OBShealth</a:t>
            </a:r>
            <a:endParaRPr lang="en-US" sz="1398" dirty="0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1C49EA40-B6F5-4410-9418-C9E684F3B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227" y="1517070"/>
            <a:ext cx="1638571" cy="1641250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2F2305E-17F5-4D59-B470-AB33F1CF58E8}"/>
              </a:ext>
            </a:extLst>
          </p:cNvPr>
          <p:cNvSpPr txBox="1">
            <a:spLocks/>
          </p:cNvSpPr>
          <p:nvPr/>
        </p:nvSpPr>
        <p:spPr>
          <a:xfrm>
            <a:off x="7617032" y="480506"/>
            <a:ext cx="3487849" cy="535093"/>
          </a:xfrm>
          <a:prstGeom prst="rect">
            <a:avLst/>
          </a:prstGeom>
        </p:spPr>
        <p:txBody>
          <a:bodyPr vert="horz"/>
          <a:lstStyle>
            <a:lvl1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 kern="1200" baseline="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sz="1198" b="1" dirty="0">
                <a:solidFill>
                  <a:schemeClr val="bg1"/>
                </a:solidFill>
              </a:rPr>
              <a:t>To sign up for e-alerts, visit</a:t>
            </a:r>
          </a:p>
          <a:p>
            <a:pPr lvl="1" algn="ctr"/>
            <a:r>
              <a:rPr lang="en-US" sz="1198" b="1" dirty="0">
                <a:solidFill>
                  <a:schemeClr val="bg1"/>
                </a:solidFill>
              </a:rPr>
              <a:t> </a:t>
            </a:r>
            <a:r>
              <a:rPr lang="en-US" sz="1198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www.tinyurl.com/OBSupdates</a:t>
            </a:r>
            <a:br>
              <a:rPr lang="en-US" sz="1198" b="1" dirty="0">
                <a:solidFill>
                  <a:schemeClr val="bg1"/>
                </a:solidFill>
              </a:rPr>
            </a:br>
            <a:r>
              <a:rPr lang="en-US" sz="1198" b="1" dirty="0">
                <a:solidFill>
                  <a:schemeClr val="bg1"/>
                </a:solidFill>
              </a:rPr>
              <a:t> </a:t>
            </a:r>
            <a:br>
              <a:rPr lang="en-US" sz="1198" b="1" dirty="0">
                <a:solidFill>
                  <a:schemeClr val="bg1"/>
                </a:solidFill>
              </a:rPr>
            </a:br>
            <a:r>
              <a:rPr lang="en-US" sz="1198" b="1" dirty="0">
                <a:solidFill>
                  <a:schemeClr val="bg1"/>
                </a:solidFill>
              </a:rPr>
              <a:t>or scan the code:</a:t>
            </a:r>
          </a:p>
          <a:p>
            <a:pPr lvl="1" algn="ctr"/>
            <a:endParaRPr lang="en-US" sz="1198" b="1" dirty="0">
              <a:solidFill>
                <a:schemeClr val="bg1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F338E2E-167C-4804-84C3-6C810822D694}"/>
              </a:ext>
            </a:extLst>
          </p:cNvPr>
          <p:cNvSpPr txBox="1">
            <a:spLocks/>
          </p:cNvSpPr>
          <p:nvPr/>
        </p:nvSpPr>
        <p:spPr>
          <a:xfrm>
            <a:off x="7617032" y="3506762"/>
            <a:ext cx="3487849" cy="446311"/>
          </a:xfrm>
          <a:prstGeom prst="rect">
            <a:avLst/>
          </a:prstGeom>
        </p:spPr>
        <p:txBody>
          <a:bodyPr vert="horz"/>
          <a:lstStyle>
            <a:lvl1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 kern="1200" baseline="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29376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sz="1198" b="1" dirty="0">
                <a:solidFill>
                  <a:schemeClr val="bg1"/>
                </a:solidFill>
              </a:rPr>
              <a:t>To visit the Health Reform Tracker, visit</a:t>
            </a:r>
          </a:p>
          <a:p>
            <a:pPr lvl="1" algn="ctr"/>
            <a:r>
              <a:rPr lang="en-US" sz="1198" b="1" dirty="0">
                <a:solidFill>
                  <a:schemeClr val="bg1"/>
                </a:solidFill>
              </a:rPr>
              <a:t> </a:t>
            </a:r>
            <a:r>
              <a:rPr lang="en-US" sz="1198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www.obshealthreformtracker.com</a:t>
            </a:r>
            <a:br>
              <a:rPr lang="en-US" sz="1198" b="1" dirty="0">
                <a:solidFill>
                  <a:schemeClr val="bg1"/>
                </a:solidFill>
              </a:rPr>
            </a:br>
            <a:r>
              <a:rPr lang="en-US" sz="1198" b="1" dirty="0">
                <a:solidFill>
                  <a:schemeClr val="bg1"/>
                </a:solidFill>
              </a:rPr>
              <a:t> </a:t>
            </a:r>
            <a:br>
              <a:rPr lang="en-US" sz="1198" b="1" dirty="0">
                <a:solidFill>
                  <a:schemeClr val="bg1"/>
                </a:solidFill>
              </a:rPr>
            </a:br>
            <a:r>
              <a:rPr lang="en-US" sz="1198" b="1" dirty="0">
                <a:solidFill>
                  <a:schemeClr val="bg1"/>
                </a:solidFill>
              </a:rPr>
              <a:t>or scan the code:</a:t>
            </a:r>
          </a:p>
          <a:p>
            <a:pPr lvl="1" algn="ctr"/>
            <a:endParaRPr lang="en-US" sz="1198" b="1" dirty="0">
              <a:solidFill>
                <a:schemeClr val="bg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5864B2-2C23-40CB-ADAB-4D0F3E82D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6226" y="4637359"/>
            <a:ext cx="1643780" cy="164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2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403A0-56E1-E46A-07E3-593B2D28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A01A36-1D7C-A359-67B4-EAC74C7FC5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About 30 years ago in </a:t>
            </a:r>
            <a:r>
              <a:rPr lang="en-US" dirty="0">
                <a:solidFill>
                  <a:srgbClr val="002060"/>
                </a:solidFill>
              </a:rPr>
              <a:t>Europe</a:t>
            </a:r>
          </a:p>
          <a:p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B525319-38FA-2E0B-66D0-17D8285DEB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64692" y="1512332"/>
            <a:ext cx="4700645" cy="426014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198"/>
              </a:spcAft>
            </a:pPr>
            <a:r>
              <a:rPr lang="en-US" sz="2400" b="0" dirty="0">
                <a:latin typeface="Arial"/>
                <a:cs typeface="Arial"/>
              </a:rPr>
              <a:t>Ministers across the European region adopt the 1996 Ljubljana Charter on Reforming Health Care, which </a:t>
            </a:r>
            <a:r>
              <a:rPr lang="en-US" sz="2400" dirty="0">
                <a:latin typeface="Arial"/>
                <a:cs typeface="Arial"/>
              </a:rPr>
              <a:t>highlights the importance of comparative evidence</a:t>
            </a:r>
          </a:p>
          <a:p>
            <a:pPr>
              <a:spcBef>
                <a:spcPts val="0"/>
              </a:spcBef>
              <a:spcAft>
                <a:spcPts val="1198"/>
              </a:spcAft>
            </a:pPr>
            <a:r>
              <a:rPr lang="en-US" sz="2400" dirty="0">
                <a:latin typeface="Arial"/>
                <a:cs typeface="Arial"/>
              </a:rPr>
              <a:t>1998: </a:t>
            </a:r>
            <a:r>
              <a:rPr lang="en-US" sz="2400" b="0" dirty="0">
                <a:latin typeface="Arial"/>
                <a:cs typeface="Arial"/>
              </a:rPr>
              <a:t>creation of the European Observatory on Health Systems and Policies, (WHO, Norway, EIB, World Bank, LSE, LSHTM)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137F45-8943-B4D5-D695-8924EDD3B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402" y="6550025"/>
            <a:ext cx="4021030" cy="237116"/>
          </a:xfrm>
        </p:spPr>
        <p:txBody>
          <a:bodyPr/>
          <a:lstStyle/>
          <a:p>
            <a:r>
              <a:rPr lang="en-US"/>
              <a:t>SANT European Parliament - Feb 18,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03EE42-C5AA-CC31-CCE3-653815CD1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49" y="1133647"/>
            <a:ext cx="5255394" cy="26311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017C7C-6765-A729-1118-E1E28F3BB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378" y="3213219"/>
            <a:ext cx="4017481" cy="28774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AB561E-9288-AE91-36F6-1BEDA70336DE}"/>
              </a:ext>
            </a:extLst>
          </p:cNvPr>
          <p:cNvSpPr txBox="1"/>
          <p:nvPr/>
        </p:nvSpPr>
        <p:spPr>
          <a:xfrm>
            <a:off x="1727663" y="6180692"/>
            <a:ext cx="5902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1998 - Dr Jo Eirik </a:t>
            </a:r>
            <a:r>
              <a:rPr lang="en-US" b="1" dirty="0" err="1">
                <a:solidFill>
                  <a:schemeClr val="accent1"/>
                </a:solidFill>
              </a:rPr>
              <a:t>Asvall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dirty="0">
                <a:solidFill>
                  <a:schemeClr val="accent1"/>
                </a:solidFill>
              </a:rPr>
              <a:t>WHO Regional Director for Europe</a:t>
            </a:r>
          </a:p>
        </p:txBody>
      </p:sp>
    </p:spTree>
    <p:extLst>
      <p:ext uri="{BB962C8B-B14F-4D97-AF65-F5344CB8AC3E}">
        <p14:creationId xmlns:p14="http://schemas.microsoft.com/office/powerpoint/2010/main" val="43227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28BA77-6927-C428-3B9F-BB57079E84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The European Observatory </a:t>
            </a:r>
            <a:r>
              <a:rPr lang="en-US" dirty="0">
                <a:solidFill>
                  <a:srgbClr val="002060"/>
                </a:solidFill>
              </a:rPr>
              <a:t>Partnership today</a:t>
            </a:r>
          </a:p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4BB16EB-E1B0-4E57-8001-BD051A6A85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48436" y="1354625"/>
            <a:ext cx="3546763" cy="4593915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WHO EURO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The European Commission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Governments of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Austria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Belgium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Finland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Ireland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Netherlands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Norway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Slovenia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Spain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Sweden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Switzerland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Veneto Region + </a:t>
            </a:r>
            <a:r>
              <a:rPr lang="en-US" sz="1600" dirty="0" err="1"/>
              <a:t>Agenas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CNAMS France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Health Foundation UK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LSE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LSHTM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256D5B-84AD-8106-5D07-F9930C4B4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42" y="1307856"/>
            <a:ext cx="8934133" cy="4242288"/>
          </a:xfrm>
          <a:prstGeom prst="rect">
            <a:avLst/>
          </a:prstGeom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081836E-E141-854A-9522-0DAC491B8811}"/>
              </a:ext>
            </a:extLst>
          </p:cNvPr>
          <p:cNvSpPr txBox="1">
            <a:spLocks/>
          </p:cNvSpPr>
          <p:nvPr/>
        </p:nvSpPr>
        <p:spPr>
          <a:xfrm>
            <a:off x="4218402" y="6550025"/>
            <a:ext cx="4021030" cy="237116"/>
          </a:xfrm>
          <a:prstGeom prst="rect">
            <a:avLst/>
          </a:prstGeom>
        </p:spPr>
        <p:txBody>
          <a:bodyPr vert="horz"/>
          <a:lstStyle>
            <a:lvl1pPr marL="0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1398" kern="1200" baseline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6606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2pPr>
            <a:lvl3pPr marL="913211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3pPr>
            <a:lvl4pPr marL="1369817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4pPr>
            <a:lvl5pPr marL="1826423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SANT European Parliament - Feb 18, 2025</a:t>
            </a:r>
          </a:p>
        </p:txBody>
      </p:sp>
    </p:spTree>
    <p:extLst>
      <p:ext uri="{BB962C8B-B14F-4D97-AF65-F5344CB8AC3E}">
        <p14:creationId xmlns:p14="http://schemas.microsoft.com/office/powerpoint/2010/main" val="1877090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3D43BA-FA68-4EF7-52F2-D63F89DD79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The Observatory hubs and staff team</a:t>
            </a:r>
          </a:p>
          <a:p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73BD314-92FC-8313-7141-8C5A83FBA203}"/>
              </a:ext>
            </a:extLst>
          </p:cNvPr>
          <p:cNvSpPr txBox="1">
            <a:spLocks/>
          </p:cNvSpPr>
          <p:nvPr/>
        </p:nvSpPr>
        <p:spPr>
          <a:xfrm>
            <a:off x="368603" y="1315264"/>
            <a:ext cx="6096366" cy="5542736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798"/>
              </a:spcBef>
              <a:spcAft>
                <a:spcPts val="599"/>
              </a:spcAft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the Observatory to embed staff </a:t>
            </a:r>
            <a:b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(i) close to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makers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and,</a:t>
            </a:r>
            <a:b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(ii) close to academia to tap into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 edge academic research and expertise and give it a policy focus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599"/>
              </a:spcAft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Brussels team 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leads, coordinates analysis and shapes knowledge brokering and manages partnership.</a:t>
            </a:r>
          </a:p>
          <a:p>
            <a:pPr algn="l">
              <a:spcAft>
                <a:spcPts val="599"/>
              </a:spcAft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team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split between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School of Economics and Political Science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School of Hygiene &amp; Tropical Medicine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>
              <a:spcAft>
                <a:spcPts val="599"/>
              </a:spcAft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Berlin team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 at the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ät Berlin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97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379" indent="-285379" algn="l">
              <a:spcAft>
                <a:spcPts val="599"/>
              </a:spcAft>
              <a:buFont typeface="Arial" panose="020B0604020202020204" pitchFamily="34" charset="0"/>
              <a:buChar char="•"/>
            </a:pPr>
            <a:endParaRPr lang="en-US" sz="2097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303" algn="l">
              <a:buFont typeface="Arial" panose="020B0604020202020204" pitchFamily="34" charset="0"/>
              <a:buChar char="•"/>
              <a:defRPr/>
            </a:pPr>
            <a:endParaRPr lang="en-US" sz="2097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ECD9414-0044-D3B8-111C-D8A759D0849D}"/>
              </a:ext>
            </a:extLst>
          </p:cNvPr>
          <p:cNvSpPr txBox="1">
            <a:spLocks/>
          </p:cNvSpPr>
          <p:nvPr/>
        </p:nvSpPr>
        <p:spPr>
          <a:xfrm>
            <a:off x="4218402" y="6550025"/>
            <a:ext cx="4021030" cy="237116"/>
          </a:xfrm>
          <a:prstGeom prst="rect">
            <a:avLst/>
          </a:prstGeom>
        </p:spPr>
        <p:txBody>
          <a:bodyPr vert="horz"/>
          <a:lstStyle>
            <a:lvl1pPr marL="0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1398" kern="1200" baseline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6606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2pPr>
            <a:lvl3pPr marL="913211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3pPr>
            <a:lvl4pPr marL="1369817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4pPr>
            <a:lvl5pPr marL="1826423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SANT European Parliament - Feb 18, 2025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95A0690-B7B2-6DAA-127F-6588771A8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6" b="15483"/>
          <a:stretch/>
        </p:blipFill>
        <p:spPr bwMode="auto">
          <a:xfrm>
            <a:off x="6633381" y="1137690"/>
            <a:ext cx="3445841" cy="246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echnische Universität Berlin (TU) (Berlin, Germany)">
            <a:extLst>
              <a:ext uri="{FF2B5EF4-FFF2-40B4-BE49-F238E27FC236}">
                <a16:creationId xmlns:a16="http://schemas.microsoft.com/office/drawing/2014/main" id="{7C1F9D4F-8ECB-B2DF-580B-2C68F0693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233" y="4119166"/>
            <a:ext cx="4021031" cy="2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FDDA494-A4D8-FFE1-8683-5AA05DAFE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608" y="2368443"/>
            <a:ext cx="3171151" cy="237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4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5B67E-F705-77DD-5C29-26A51EC2AC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What the </a:t>
            </a:r>
            <a:r>
              <a:rPr lang="en-US">
                <a:solidFill>
                  <a:srgbClr val="002060"/>
                </a:solidFill>
              </a:rPr>
              <a:t>Observatory</a:t>
            </a:r>
            <a:r>
              <a:rPr lang="en-US"/>
              <a:t> does</a:t>
            </a:r>
          </a:p>
          <a:p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D68B97A-BE3D-66F0-A0F4-168B3F36DA7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1855" y="1288541"/>
            <a:ext cx="4441276" cy="5637402"/>
          </a:xfrm>
        </p:spPr>
        <p:txBody>
          <a:bodyPr>
            <a:noAutofit/>
          </a:bodyPr>
          <a:lstStyle/>
          <a:p>
            <a:pPr lvl="0" algn="l">
              <a:spcAft>
                <a:spcPts val="600"/>
              </a:spcAft>
            </a:pPr>
            <a:r>
              <a:rPr lang="en-US" sz="2000" b="0"/>
              <a:t>The Observatory has four functions</a:t>
            </a:r>
          </a:p>
          <a:p>
            <a:pPr marL="343494" indent="-3429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0"/>
              <a:t>Country monitoring </a:t>
            </a:r>
          </a:p>
          <a:p>
            <a:pPr marL="343494" indent="-3429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0"/>
              <a:t>Analysis </a:t>
            </a:r>
          </a:p>
          <a:p>
            <a:pPr marL="343494" indent="-3429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0"/>
              <a:t>Health systems performance assessment </a:t>
            </a:r>
            <a:r>
              <a:rPr lang="en-001" sz="2000" b="0"/>
              <a:t>(HSPA)</a:t>
            </a:r>
            <a:endParaRPr lang="en-US" sz="2000" b="0"/>
          </a:p>
          <a:p>
            <a:pPr marL="343494" indent="-3429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0"/>
              <a:t>Knowledge brokering </a:t>
            </a:r>
          </a:p>
          <a:p>
            <a:pPr lvl="0" algn="l">
              <a:spcAft>
                <a:spcPts val="600"/>
              </a:spcAft>
            </a:pPr>
            <a:endParaRPr lang="en-US" sz="2000" b="0"/>
          </a:p>
          <a:p>
            <a:pPr lvl="0">
              <a:spcAft>
                <a:spcPts val="600"/>
              </a:spcAft>
            </a:pPr>
            <a:r>
              <a:rPr lang="en-US" sz="2000"/>
              <a:t>Knowledge brokering </a:t>
            </a:r>
            <a:r>
              <a:rPr lang="en-US" sz="2000" b="0"/>
              <a:t>– the notion of a cycle where analysis is informed by policy need – underpins them all as do a commitment to relevance, quality, objectivity (the non-normative) and responsiveness. </a:t>
            </a:r>
            <a:endParaRPr lang="en-US" sz="200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766858E-F521-B9A1-6B79-0159B9365088}"/>
              </a:ext>
            </a:extLst>
          </p:cNvPr>
          <p:cNvSpPr txBox="1">
            <a:spLocks/>
          </p:cNvSpPr>
          <p:nvPr/>
        </p:nvSpPr>
        <p:spPr>
          <a:xfrm>
            <a:off x="4218402" y="6550025"/>
            <a:ext cx="4021030" cy="237116"/>
          </a:xfrm>
          <a:prstGeom prst="rect">
            <a:avLst/>
          </a:prstGeom>
        </p:spPr>
        <p:txBody>
          <a:bodyPr vert="horz"/>
          <a:lstStyle>
            <a:lvl1pPr marL="0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1398" kern="1200" baseline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6606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2pPr>
            <a:lvl3pPr marL="913211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3pPr>
            <a:lvl4pPr marL="1369817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4pPr>
            <a:lvl5pPr marL="1826423" indent="0" algn="l" defTabSz="456606" rtl="0" eaLnBrk="1" latinLnBrk="0" hangingPunct="1">
              <a:spcBef>
                <a:spcPct val="20000"/>
              </a:spcBef>
              <a:buFont typeface="Arial"/>
              <a:buNone/>
              <a:defRPr sz="999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5pPr>
            <a:lvl6pPr marL="2511331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937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542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148" indent="-228303" algn="l" defTabSz="456606" rtl="0" eaLnBrk="1" latinLnBrk="0" hangingPunct="1">
              <a:spcBef>
                <a:spcPct val="20000"/>
              </a:spcBef>
              <a:buFont typeface="Arial"/>
              <a:buChar char="•"/>
              <a:defRPr sz="19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SANT European Parliament - Feb 18, 2025</a:t>
            </a:r>
          </a:p>
        </p:txBody>
      </p:sp>
      <p:pic>
        <p:nvPicPr>
          <p:cNvPr id="4" name="Grafik 5">
            <a:extLst>
              <a:ext uri="{FF2B5EF4-FFF2-40B4-BE49-F238E27FC236}">
                <a16:creationId xmlns:a16="http://schemas.microsoft.com/office/drawing/2014/main" id="{8E599726-7486-D58E-8FD3-A072E07C4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731" y="1031903"/>
            <a:ext cx="6494965" cy="55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5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062475-588C-F608-6EA2-3CB42D1D73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sz="4000"/>
              <a:t>Country monitoring</a:t>
            </a:r>
            <a:endParaRPr lang="en-US" sz="40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FC24B-CB80-1F82-0F3D-1754B89340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2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E53524A-7CB1-377C-1083-48CE34D6EF9C}"/>
              </a:ext>
            </a:extLst>
          </p:cNvPr>
          <p:cNvSpPr txBox="1"/>
          <p:nvPr/>
        </p:nvSpPr>
        <p:spPr>
          <a:xfrm>
            <a:off x="7596998" y="5013843"/>
            <a:ext cx="415384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HSPM Country updates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Policy Analyses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42AF7D-1B05-C6B1-C155-B3984244FA31}"/>
              </a:ext>
            </a:extLst>
          </p:cNvPr>
          <p:cNvSpPr txBox="1"/>
          <p:nvPr/>
        </p:nvSpPr>
        <p:spPr>
          <a:xfrm>
            <a:off x="1678627" y="5013843"/>
            <a:ext cx="41479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 Health Systems in Action (HSiA) Insights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4D9608-4E15-789D-0458-54AF993600FB}"/>
              </a:ext>
            </a:extLst>
          </p:cNvPr>
          <p:cNvSpPr txBox="1"/>
          <p:nvPr/>
        </p:nvSpPr>
        <p:spPr>
          <a:xfrm>
            <a:off x="7405173" y="1543735"/>
            <a:ext cx="434567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US"/>
              <a:t>4. Health and the Economy Snapshots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F3F44-4063-6BE3-7A4E-7930099B2973}"/>
              </a:ext>
            </a:extLst>
          </p:cNvPr>
          <p:cNvSpPr txBox="1"/>
          <p:nvPr/>
        </p:nvSpPr>
        <p:spPr>
          <a:xfrm>
            <a:off x="7844065" y="3309585"/>
            <a:ext cx="390677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2937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SoHEU Country Health Profiles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2E6ACF-C2C1-66B4-451A-9662C2B3A906}"/>
              </a:ext>
            </a:extLst>
          </p:cNvPr>
          <p:cNvSpPr txBox="1"/>
          <p:nvPr/>
        </p:nvSpPr>
        <p:spPr>
          <a:xfrm>
            <a:off x="2287476" y="3310709"/>
            <a:ext cx="353906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lang="en-US" b="1">
                <a:solidFill>
                  <a:srgbClr val="2937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System Summaries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914B1-3E6F-248E-0A24-E1D2D8806734}"/>
              </a:ext>
            </a:extLst>
          </p:cNvPr>
          <p:cNvSpPr txBox="1"/>
          <p:nvPr/>
        </p:nvSpPr>
        <p:spPr>
          <a:xfrm>
            <a:off x="1395664" y="1607575"/>
            <a:ext cx="427375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US"/>
              <a:t>1. Health systems in Transition (</a:t>
            </a:r>
            <a:r>
              <a:rPr lang="en-US" err="1"/>
              <a:t>HiT</a:t>
            </a:r>
            <a:r>
              <a:rPr lang="en-US"/>
              <a:t>) reviews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7D07DB-DAB6-919B-814D-07D843A88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75" y="1199445"/>
            <a:ext cx="1296866" cy="186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3A1152-642D-5746-B431-A5F0C6997195}"/>
              </a:ext>
            </a:extLst>
          </p:cNvPr>
          <p:cNvSpPr txBox="1"/>
          <p:nvPr/>
        </p:nvSpPr>
        <p:spPr>
          <a:xfrm>
            <a:off x="-100386" y="125092"/>
            <a:ext cx="11021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2937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Country monitoring portfolio</a:t>
            </a:r>
          </a:p>
        </p:txBody>
      </p:sp>
      <p:pic>
        <p:nvPicPr>
          <p:cNvPr id="11" name="Picture 10" descr="A blue and red background with white text&#10;&#10;Description automatically generated">
            <a:extLst>
              <a:ext uri="{FF2B5EF4-FFF2-40B4-BE49-F238E27FC236}">
                <a16:creationId xmlns:a16="http://schemas.microsoft.com/office/drawing/2014/main" id="{05B4008F-00EA-DC73-8241-FF67E9E36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808" y="2746938"/>
            <a:ext cx="1319668" cy="186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36FBC9D-1DC7-452F-5E2C-08CA8E05D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346" y="2686037"/>
            <a:ext cx="1395719" cy="1985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ue circle with a globe and text&#10;&#10;Description automatically generated">
            <a:extLst>
              <a:ext uri="{FF2B5EF4-FFF2-40B4-BE49-F238E27FC236}">
                <a16:creationId xmlns:a16="http://schemas.microsoft.com/office/drawing/2014/main" id="{07F360B1-85D5-A82D-A3E5-98F5084E13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307" y="1145396"/>
            <a:ext cx="1296866" cy="1834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FD00D6D-CECC-D762-E905-042BDF778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8307" y="4363367"/>
            <a:ext cx="1488691" cy="186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11219-F5A7-E825-9909-15805EEA59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51" y="4519177"/>
            <a:ext cx="1320506" cy="186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2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93A37-CA92-8278-094C-836640E65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C16D03-7A73-D584-58B5-CF2CBFC55E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3473AE2-7747-3128-8E54-5871D1B9C6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Cross-country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F6EEAC9-99EB-1D48-5329-75AB17BAB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39" y="1354345"/>
            <a:ext cx="2975863" cy="4520077"/>
          </a:xfrm>
          <a:prstGeom prst="rect">
            <a:avLst/>
          </a:prstGeom>
        </p:spPr>
      </p:pic>
      <p:pic>
        <p:nvPicPr>
          <p:cNvPr id="5" name="Grafik 4" descr="Ein Bild, das Text, Visitenkarte, Screenshot enthält.&#10;&#10;Automatisch generierte Beschreibung">
            <a:extLst>
              <a:ext uri="{FF2B5EF4-FFF2-40B4-BE49-F238E27FC236}">
                <a16:creationId xmlns:a16="http://schemas.microsoft.com/office/drawing/2014/main" id="{7FD21DDA-33C8-191D-1D43-6044C2A6E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73" y="1354345"/>
            <a:ext cx="3124894" cy="452007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EB205F3-AF27-783A-9214-9993CE753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335" y="1356360"/>
            <a:ext cx="3061940" cy="451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4739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ide templates (Only OBS)">
  <a:themeElements>
    <a:clrScheme name="Observatory 1">
      <a:dk1>
        <a:srgbClr val="F5D652"/>
      </a:dk1>
      <a:lt1>
        <a:sysClr val="window" lastClr="FFFFFF"/>
      </a:lt1>
      <a:dk2>
        <a:srgbClr val="1F497D"/>
      </a:dk2>
      <a:lt2>
        <a:srgbClr val="FFFFFF"/>
      </a:lt2>
      <a:accent1>
        <a:srgbClr val="293762"/>
      </a:accent1>
      <a:accent2>
        <a:srgbClr val="F5D652"/>
      </a:accent2>
      <a:accent3>
        <a:srgbClr val="53698C"/>
      </a:accent3>
      <a:accent4>
        <a:srgbClr val="F5E393"/>
      </a:accent4>
      <a:accent5>
        <a:srgbClr val="F5DA5F"/>
      </a:accent5>
      <a:accent6>
        <a:srgbClr val="F79646"/>
      </a:accent6>
      <a:hlink>
        <a:srgbClr val="6B90FF"/>
      </a:hlink>
      <a:folHlink>
        <a:srgbClr val="8D8E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Ending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over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lide templates (more institutions)">
  <a:themeElements>
    <a:clrScheme name="Observatory 1">
      <a:dk1>
        <a:srgbClr val="F5D652"/>
      </a:dk1>
      <a:lt1>
        <a:sysClr val="window" lastClr="FFFFFF"/>
      </a:lt1>
      <a:dk2>
        <a:srgbClr val="1F497D"/>
      </a:dk2>
      <a:lt2>
        <a:srgbClr val="FFFFFF"/>
      </a:lt2>
      <a:accent1>
        <a:srgbClr val="293762"/>
      </a:accent1>
      <a:accent2>
        <a:srgbClr val="F5D652"/>
      </a:accent2>
      <a:accent3>
        <a:srgbClr val="53698C"/>
      </a:accent3>
      <a:accent4>
        <a:srgbClr val="F5E393"/>
      </a:accent4>
      <a:accent5>
        <a:srgbClr val="F5DA5F"/>
      </a:accent5>
      <a:accent6>
        <a:srgbClr val="F79646"/>
      </a:accent6>
      <a:hlink>
        <a:srgbClr val="6B90FF"/>
      </a:hlink>
      <a:folHlink>
        <a:srgbClr val="8D8E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Slide templates (Only OBS)">
  <a:themeElements>
    <a:clrScheme name="Observatory 1">
      <a:dk1>
        <a:srgbClr val="F5D652"/>
      </a:dk1>
      <a:lt1>
        <a:sysClr val="window" lastClr="FFFFFF"/>
      </a:lt1>
      <a:dk2>
        <a:srgbClr val="1F497D"/>
      </a:dk2>
      <a:lt2>
        <a:srgbClr val="FFFFFF"/>
      </a:lt2>
      <a:accent1>
        <a:srgbClr val="293762"/>
      </a:accent1>
      <a:accent2>
        <a:srgbClr val="F5D652"/>
      </a:accent2>
      <a:accent3>
        <a:srgbClr val="53698C"/>
      </a:accent3>
      <a:accent4>
        <a:srgbClr val="F5E393"/>
      </a:accent4>
      <a:accent5>
        <a:srgbClr val="F5DA5F"/>
      </a:accent5>
      <a:accent6>
        <a:srgbClr val="F79646"/>
      </a:accent6>
      <a:hlink>
        <a:srgbClr val="6B90FF"/>
      </a:hlink>
      <a:folHlink>
        <a:srgbClr val="8D8E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1334</Words>
  <Application>Microsoft Office PowerPoint</Application>
  <PresentationFormat>Widescreen</PresentationFormat>
  <Paragraphs>245</Paragraphs>
  <Slides>29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Aptos</vt:lpstr>
      <vt:lpstr>Arial</vt:lpstr>
      <vt:lpstr>Arial  </vt:lpstr>
      <vt:lpstr>Arial   </vt:lpstr>
      <vt:lpstr>Calibri</vt:lpstr>
      <vt:lpstr>Univers LT Std 45 Light</vt:lpstr>
      <vt:lpstr>Univers LT Std 47 Cn Lt</vt:lpstr>
      <vt:lpstr>Univers LT Std 57 Cn</vt:lpstr>
      <vt:lpstr>Wingdings</vt:lpstr>
      <vt:lpstr>Cover templates</vt:lpstr>
      <vt:lpstr>Slide templates (Only OBS)</vt:lpstr>
      <vt:lpstr>Ending slides</vt:lpstr>
      <vt:lpstr>1_Cover templates</vt:lpstr>
      <vt:lpstr>Slide templates (more institutions)</vt:lpstr>
      <vt:lpstr>2_Slide templates (Only OBS)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Observatory’s country monitoring reports &amp; tools</dc:title>
  <dc:creator>FERRAH, Johra</dc:creator>
  <cp:lastModifiedBy>VAN GINNEKEN, Ewout</cp:lastModifiedBy>
  <cp:revision>13</cp:revision>
  <dcterms:created xsi:type="dcterms:W3CDTF">2024-07-17T06:29:44Z</dcterms:created>
  <dcterms:modified xsi:type="dcterms:W3CDTF">2026-06-29T15:57:09Z</dcterms:modified>
</cp:coreProperties>
</file>